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6" r:id="rId5"/>
    <p:sldId id="272" r:id="rId6"/>
    <p:sldId id="258" r:id="rId7"/>
    <p:sldId id="259" r:id="rId8"/>
    <p:sldId id="260" r:id="rId9"/>
    <p:sldId id="262" r:id="rId10"/>
    <p:sldId id="263" r:id="rId11"/>
    <p:sldId id="264" r:id="rId12"/>
    <p:sldId id="265" r:id="rId13"/>
    <p:sldId id="267" r:id="rId14"/>
    <p:sldId id="266" r:id="rId15"/>
    <p:sldId id="268" r:id="rId16"/>
    <p:sldId id="269"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90E8CB-691F-4715-B293-F2F69511B211}">
          <p14:sldIdLst>
            <p14:sldId id="256"/>
          </p14:sldIdLst>
        </p14:section>
        <p14:section name="Untitled Section" id="{171FA846-3CFD-48E7-9D65-B90173352BA0}">
          <p14:sldIdLst>
            <p14:sldId id="274"/>
            <p14:sldId id="277"/>
            <p14:sldId id="276"/>
            <p14:sldId id="272"/>
            <p14:sldId id="258"/>
            <p14:sldId id="259"/>
            <p14:sldId id="260"/>
            <p14:sldId id="262"/>
            <p14:sldId id="263"/>
            <p14:sldId id="264"/>
            <p14:sldId id="265"/>
            <p14:sldId id="267"/>
            <p14:sldId id="266"/>
            <p14:sldId id="268"/>
            <p14:sldId id="269"/>
            <p14:sldId id="270"/>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354C9-5891-4200-8C88-28054CF6369D}" v="17" dt="2025-03-16T14:04:4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859"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8A1C-A816-E063-C248-D5B5EC984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7994A-17D3-064C-2FCE-FC747A82D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DCF0B-1427-E15B-DBC5-CF3BFA7BCFCA}"/>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3AE5ED04-25F0-8F5B-FAD2-6F2E63EFD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785DA-6B1C-8108-4D70-4BAA8E12DAE6}"/>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4025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1F30-EE1A-5C64-1D44-182CDE90B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EBB98-1B98-F559-A4C8-5D076FF82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1984-834A-058C-5E99-079383DD5A23}"/>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C9F8EA61-8A37-BD74-63E4-AE2209DC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8CDE-F3E0-A527-58AC-6B68D38CA9D2}"/>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0434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37644-C7C0-13C9-2F87-09518191A1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A7411-0DF3-0EE9-34C7-11E4233D7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A625-C48B-B9FE-5D9C-3777E2F71DF2}"/>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C215D5E7-0934-7A90-6046-D5D44139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56A07-9F8E-1BCF-F311-515E6FF2D0FE}"/>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87676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3A68-3058-4840-47F3-3EECDC2B3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777C8-D5AC-89BA-476C-5F39F36EA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DF6C-E501-CF5B-6A72-A02F85D6D42B}"/>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9ECCA676-FF30-7E0D-5171-9CECD6DA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085E2-A322-CC40-5D3C-C82DB0C9F5B8}"/>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810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D4D4-3AFD-F3B0-76F9-3CF80DFF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EB3FA-C81E-659E-BEAD-B5CAEF804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EF3E3-CA84-DF67-AF67-D17858F9DD24}"/>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F2F35BA7-ADB4-37B1-D41B-64F88CC3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D9C7-5352-7CEB-71DC-DD6C19C70073}"/>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2509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0AD4-1A0C-66E4-D369-C14CC71B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78A58-7AE7-4C01-087A-8025E3A63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1B06E-EFA3-A4BA-7F1F-C9AE20F60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B5D6F-C54E-6D5C-91EE-812922E339AB}"/>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6" name="Footer Placeholder 5">
            <a:extLst>
              <a:ext uri="{FF2B5EF4-FFF2-40B4-BE49-F238E27FC236}">
                <a16:creationId xmlns:a16="http://schemas.microsoft.com/office/drawing/2014/main" id="{28DC9BF2-4B7B-C7E6-5FB4-C1D07698D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4CA9C-7A2B-3592-4B57-4107437EA19C}"/>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526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185-2277-8761-DF3E-9D12B4159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888BF-0184-E3CC-9982-2AEEADFBB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9F01F-6C63-FE5F-7668-B4CF438F9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2EB45-D539-F638-2C21-80386BBF3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7249-B782-B06D-4640-1A1F2CB31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FBF95-298C-859B-6B42-5EDB653E285B}"/>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8" name="Footer Placeholder 7">
            <a:extLst>
              <a:ext uri="{FF2B5EF4-FFF2-40B4-BE49-F238E27FC236}">
                <a16:creationId xmlns:a16="http://schemas.microsoft.com/office/drawing/2014/main" id="{B41080F1-0E97-4C33-7604-299BFAD31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E75B4-E8E7-AC28-2A2E-EB61ABDAC3A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4543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D7FF-9CC0-BDA6-2795-86FC23E4F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1D80F-1870-7E0F-C8EB-A111608EBE1A}"/>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4" name="Footer Placeholder 3">
            <a:extLst>
              <a:ext uri="{FF2B5EF4-FFF2-40B4-BE49-F238E27FC236}">
                <a16:creationId xmlns:a16="http://schemas.microsoft.com/office/drawing/2014/main" id="{D2414EFE-05FC-D974-B574-6DC5AF855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85B43-C783-FA64-D881-86045930AD77}"/>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260033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1FBDF-59A3-F9E5-725E-9EAEF5B816C8}"/>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3" name="Footer Placeholder 2">
            <a:extLst>
              <a:ext uri="{FF2B5EF4-FFF2-40B4-BE49-F238E27FC236}">
                <a16:creationId xmlns:a16="http://schemas.microsoft.com/office/drawing/2014/main" id="{1804CDC4-CFFB-0D9F-EAE8-7C0AE111F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950BF-12A5-699D-5FFC-11DFA29156E5}"/>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7636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C76A-EB3C-5726-5E11-5AEEDF762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1CDE40-D672-013F-B3CB-B490535B4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CE4BE-BB06-C0E4-C93B-4E76E1D3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FB7A-36CB-C684-7609-307E8251B62A}"/>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6" name="Footer Placeholder 5">
            <a:extLst>
              <a:ext uri="{FF2B5EF4-FFF2-40B4-BE49-F238E27FC236}">
                <a16:creationId xmlns:a16="http://schemas.microsoft.com/office/drawing/2014/main" id="{71E983CF-3C7F-2DF1-DD38-64A0D94FC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74F2B-BB70-2EE1-0376-4B76D3D8ECD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71152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C3EF-1629-C872-B03C-70FC1776A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65232-7074-2208-3169-826F52DE5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251D7-B054-EC9F-E96B-BAAA07934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10D4-7113-C3D9-6B46-3D66B1F0F184}"/>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6" name="Footer Placeholder 5">
            <a:extLst>
              <a:ext uri="{FF2B5EF4-FFF2-40B4-BE49-F238E27FC236}">
                <a16:creationId xmlns:a16="http://schemas.microsoft.com/office/drawing/2014/main" id="{44C62576-1D26-F26C-9DEC-8A3CE65B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3BD6-82D6-416B-0FAF-76A1567A2399}"/>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3150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CB33B-95CC-161A-1038-E73A6FFD1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CAE53-6C5C-542E-C3D0-50B402BCA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8372-9A73-7ADB-66EC-0F5F94A4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DDA496C1-D69A-B6CE-1DB1-FA28E38DE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C4A10-1C33-F886-59AC-B16221331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CD1B0-9E42-48DF-8DED-FD546BAC0B9D}" type="slidenum">
              <a:rPr lang="en-US" smtClean="0"/>
              <a:t>‹#›</a:t>
            </a:fld>
            <a:endParaRPr lang="en-US"/>
          </a:p>
        </p:txBody>
      </p:sp>
    </p:spTree>
    <p:extLst>
      <p:ext uri="{BB962C8B-B14F-4D97-AF65-F5344CB8AC3E}">
        <p14:creationId xmlns:p14="http://schemas.microsoft.com/office/powerpoint/2010/main" val="52107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console.aws.amazon.com/ia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fre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A06-AE8B-A4D0-0705-3F5DA620E5CE}"/>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AWS Cloud Practitioner Tutorial</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424F91-7BD9-ADCE-717A-AF4110A3DF1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24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0FA1-29EA-EBAF-448D-5A3F1D0DF7F6}"/>
              </a:ext>
            </a:extLst>
          </p:cNvPr>
          <p:cNvSpPr>
            <a:spLocks noGrp="1"/>
          </p:cNvSpPr>
          <p:nvPr>
            <p:ph sz="half" idx="1"/>
          </p:nvPr>
        </p:nvSpPr>
        <p:spPr>
          <a:xfrm>
            <a:off x="838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What is Cloud Computing?  </a:t>
            </a:r>
          </a:p>
          <a:p>
            <a:pPr marL="0" indent="0">
              <a:buNone/>
            </a:pPr>
            <a:r>
              <a:rPr lang="en-US" sz="1200" dirty="0">
                <a:latin typeface="Verdana" panose="020B0604030504040204" pitchFamily="34" charset="0"/>
                <a:ea typeface="Verdana" panose="020B0604030504040204" pitchFamily="34" charset="0"/>
              </a:rPr>
              <a:t>Cloud computing is a technology that provides computing services over the internet, including storage, servers, databases, networking, and software.  </a:t>
            </a:r>
          </a:p>
          <a:p>
            <a:pPr marL="0" indent="0">
              <a:buNone/>
            </a:pPr>
            <a:r>
              <a:rPr lang="en-US" sz="1200" dirty="0">
                <a:latin typeface="Verdana" panose="020B0604030504040204" pitchFamily="34" charset="0"/>
                <a:ea typeface="Verdana" panose="020B0604030504040204" pitchFamily="34" charset="0"/>
              </a:rPr>
              <a:t>It follows </a:t>
            </a:r>
            <a:r>
              <a:rPr lang="en-US" sz="1200">
                <a:latin typeface="Verdana" panose="020B0604030504040204" pitchFamily="34" charset="0"/>
                <a:ea typeface="Verdana" panose="020B0604030504040204" pitchFamily="34" charset="0"/>
              </a:rPr>
              <a:t>a </a:t>
            </a:r>
            <a:r>
              <a:rPr lang="en-US" sz="1200" b="1">
                <a:latin typeface="Verdana" panose="020B0604030504040204" pitchFamily="34" charset="0"/>
                <a:ea typeface="Verdana" panose="020B0604030504040204" pitchFamily="34" charset="0"/>
              </a:rPr>
              <a:t>pay-as-you-go</a:t>
            </a:r>
            <a:r>
              <a:rPr lang="en-US" sz="1200">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model, meaning you only pay for the resources you use, reducing costs and improving flexibility.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Deployment Models  </a:t>
            </a:r>
            <a:endParaRPr lang="en-US" sz="1200" dirty="0">
              <a:latin typeface="Verdana" panose="020B0604030504040204" pitchFamily="34" charset="0"/>
              <a:ea typeface="Verdana" panose="020B0604030504040204" pitchFamily="34" charset="0"/>
            </a:endParaRPr>
          </a:p>
          <a:p>
            <a:pPr marL="0" indent="0">
              <a:buNone/>
            </a:pPr>
            <a:r>
              <a:rPr lang="en-US" sz="1200" dirty="0">
                <a:latin typeface="Verdana" panose="020B0604030504040204" pitchFamily="34" charset="0"/>
                <a:ea typeface="Verdana" panose="020B0604030504040204" pitchFamily="34" charset="0"/>
              </a:rPr>
              <a:t>Cloud computing can be deployed in three different ways: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a:t>
            </a:r>
          </a:p>
          <a:p>
            <a:pPr marL="0" indent="0">
              <a:buNone/>
            </a:pPr>
            <a:r>
              <a:rPr lang="en-US" sz="1200" b="1" dirty="0">
                <a:latin typeface="Verdana" panose="020B0604030504040204" pitchFamily="34" charset="0"/>
                <a:ea typeface="Verdana" panose="020B0604030504040204" pitchFamily="34" charset="0"/>
              </a:rPr>
              <a:t>1</a:t>
            </a:r>
            <a:r>
              <a:rPr lang="en-US" sz="1200" b="1">
                <a:latin typeface="Verdana" panose="020B0604030504040204" pitchFamily="34" charset="0"/>
                <a:ea typeface="Verdana" panose="020B0604030504040204" pitchFamily="34" charset="0"/>
              </a:rPr>
              <a:t>. Cloud-Based </a:t>
            </a:r>
            <a:r>
              <a:rPr lang="en-US" sz="1200" b="1" dirty="0">
                <a:latin typeface="Verdana" panose="020B0604030504040204" pitchFamily="34" charset="0"/>
                <a:ea typeface="Verdana" panose="020B0604030504040204" pitchFamily="34" charset="0"/>
              </a:rPr>
              <a:t>Deployment</a:t>
            </a:r>
          </a:p>
          <a:p>
            <a:r>
              <a:rPr lang="en-US" sz="1200" dirty="0">
                <a:latin typeface="Verdana" panose="020B0604030504040204" pitchFamily="34" charset="0"/>
                <a:ea typeface="Verdana" panose="020B0604030504040204" pitchFamily="34" charset="0"/>
              </a:rPr>
              <a:t>All resources (servers, databases, networking) are hosted in the cloud.  </a:t>
            </a:r>
          </a:p>
          <a:p>
            <a:r>
              <a:rPr lang="en-US" sz="1200" dirty="0">
                <a:latin typeface="Verdana" panose="020B0604030504040204" pitchFamily="34" charset="0"/>
                <a:ea typeface="Verdana" panose="020B0604030504040204" pitchFamily="34" charset="0"/>
              </a:rPr>
              <a:t>Suitable for businesses looking to build new applications or migrate existing ones.  </a:t>
            </a:r>
          </a:p>
          <a:p>
            <a:r>
              <a:rPr lang="en-US" sz="1200" dirty="0">
                <a:latin typeface="Verdana" panose="020B0604030504040204" pitchFamily="34" charset="0"/>
                <a:ea typeface="Verdana" panose="020B0604030504040204" pitchFamily="34" charset="0"/>
              </a:rPr>
              <a:t>Different cloud services offer varying levels of control and management.  </a:t>
            </a:r>
          </a:p>
          <a:p>
            <a:r>
              <a:rPr lang="en-US" sz="1200" dirty="0">
                <a:latin typeface="Verdana" panose="020B0604030504040204" pitchFamily="34" charset="0"/>
                <a:ea typeface="Verdana" panose="020B0604030504040204" pitchFamily="34" charset="0"/>
              </a:rPr>
              <a:t>Example: A company builds a mobile app and deploys it entirely on AWS, Microsoft Azure, or Google Cloud. Users access the app via the internet, while the backend runs on cloud servers, storing data in a cloud database.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(Netflix, Spotify, Zoom)</a:t>
            </a:r>
          </a:p>
        </p:txBody>
      </p:sp>
      <p:sp>
        <p:nvSpPr>
          <p:cNvPr id="4" name="Content Placeholder 3">
            <a:extLst>
              <a:ext uri="{FF2B5EF4-FFF2-40B4-BE49-F238E27FC236}">
                <a16:creationId xmlns:a16="http://schemas.microsoft.com/office/drawing/2014/main" id="{6CFBABA5-9E8B-CF21-63E9-BE0C276B8E4C}"/>
              </a:ext>
            </a:extLst>
          </p:cNvPr>
          <p:cNvSpPr>
            <a:spLocks noGrp="1"/>
          </p:cNvSpPr>
          <p:nvPr>
            <p:ph sz="half" idx="2"/>
          </p:nvPr>
        </p:nvSpPr>
        <p:spPr>
          <a:xfrm>
            <a:off x="6172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2</a:t>
            </a:r>
            <a:r>
              <a:rPr lang="en-US" sz="1200" b="1">
                <a:latin typeface="Verdana" panose="020B0604030504040204" pitchFamily="34" charset="0"/>
                <a:ea typeface="Verdana" panose="020B0604030504040204" pitchFamily="34" charset="0"/>
              </a:rPr>
              <a:t>. On-Premises </a:t>
            </a:r>
            <a:r>
              <a:rPr lang="en-US" sz="1200" b="1" dirty="0">
                <a:latin typeface="Verdana" panose="020B0604030504040204" pitchFamily="34" charset="0"/>
                <a:ea typeface="Verdana" panose="020B0604030504040204" pitchFamily="34" charset="0"/>
              </a:rPr>
              <a:t>Deployment (Private Cloud) </a:t>
            </a:r>
          </a:p>
          <a:p>
            <a:r>
              <a:rPr lang="en-US" sz="1200" dirty="0">
                <a:latin typeface="Verdana" panose="020B0604030504040204" pitchFamily="34" charset="0"/>
                <a:ea typeface="Verdana" panose="020B0604030504040204" pitchFamily="34" charset="0"/>
              </a:rPr>
              <a:t>Resources are managed within an organization's own data center.  </a:t>
            </a:r>
          </a:p>
          <a:p>
            <a:r>
              <a:rPr lang="en-US" sz="1200" dirty="0">
                <a:latin typeface="Verdana" panose="020B0604030504040204" pitchFamily="34" charset="0"/>
                <a:ea typeface="Verdana" panose="020B0604030504040204" pitchFamily="34" charset="0"/>
              </a:rPr>
              <a:t>Uses virtualization and resource management tools for efficiency.  </a:t>
            </a:r>
          </a:p>
          <a:p>
            <a:r>
              <a:rPr lang="en-US" sz="1200" dirty="0">
                <a:latin typeface="Verdana" panose="020B0604030504040204" pitchFamily="34" charset="0"/>
                <a:ea typeface="Verdana" panose="020B0604030504040204" pitchFamily="34" charset="0"/>
              </a:rPr>
              <a:t>Ideal for businesses that require full control over their infrastructure.  </a:t>
            </a:r>
          </a:p>
          <a:p>
            <a:r>
              <a:rPr lang="en-US" sz="1200" dirty="0">
                <a:latin typeface="Verdana" panose="020B0604030504040204" pitchFamily="34" charset="0"/>
                <a:ea typeface="Verdana" panose="020B0604030504040204" pitchFamily="34" charset="0"/>
              </a:rPr>
              <a:t>Example: A bank or government organization that handles sensitive data runs its own private cloud within a secured data center. All customer transactions and records </a:t>
            </a:r>
            <a:r>
              <a:rPr lang="en-US" sz="1200">
                <a:latin typeface="Verdana" panose="020B0604030504040204" pitchFamily="34" charset="0"/>
                <a:ea typeface="Verdana" panose="020B0604030504040204" pitchFamily="34" charset="0"/>
              </a:rPr>
              <a:t>remain on-premises </a:t>
            </a:r>
            <a:r>
              <a:rPr lang="en-US" sz="1200" dirty="0">
                <a:latin typeface="Verdana" panose="020B0604030504040204" pitchFamily="34" charset="0"/>
                <a:ea typeface="Verdana" panose="020B0604030504040204" pitchFamily="34" charset="0"/>
              </a:rPr>
              <a:t>for security and compliance.</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(Bank of America, PayPal, NASA)</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3. Hybrid Deployment  </a:t>
            </a:r>
          </a:p>
          <a:p>
            <a:r>
              <a:rPr lang="en-US" sz="1200">
                <a:latin typeface="Verdana" panose="020B0604030504040204" pitchFamily="34" charset="0"/>
                <a:ea typeface="Verdana" panose="020B0604030504040204" pitchFamily="34" charset="0"/>
              </a:rPr>
              <a:t>Combines cloud-based and on-premises </a:t>
            </a:r>
            <a:r>
              <a:rPr lang="en-US" sz="1200" dirty="0">
                <a:latin typeface="Verdana" panose="020B0604030504040204" pitchFamily="34" charset="0"/>
                <a:ea typeface="Verdana" panose="020B0604030504040204" pitchFamily="34" charset="0"/>
              </a:rPr>
              <a:t>infrastructure.  </a:t>
            </a:r>
          </a:p>
          <a:p>
            <a:r>
              <a:rPr lang="en-US" sz="1200" dirty="0">
                <a:latin typeface="Verdana" panose="020B0604030504040204" pitchFamily="34" charset="0"/>
                <a:ea typeface="Verdana" panose="020B0604030504040204" pitchFamily="34" charset="0"/>
              </a:rPr>
              <a:t>Useful for organizations handling sensitive data or following strict regulations.  </a:t>
            </a:r>
          </a:p>
          <a:p>
            <a:r>
              <a:rPr lang="en-US" sz="1200" dirty="0">
                <a:latin typeface="Verdana" panose="020B0604030504040204" pitchFamily="34" charset="0"/>
                <a:ea typeface="Verdana" panose="020B0604030504040204" pitchFamily="34" charset="0"/>
              </a:rPr>
              <a:t>Offers flexibility by keeping critical </a:t>
            </a:r>
            <a:r>
              <a:rPr lang="en-US" sz="1200">
                <a:latin typeface="Verdana" panose="020B0604030504040204" pitchFamily="34" charset="0"/>
                <a:ea typeface="Verdana" panose="020B0604030504040204" pitchFamily="34" charset="0"/>
              </a:rPr>
              <a:t>workloads on-premises </a:t>
            </a:r>
            <a:r>
              <a:rPr lang="en-US" sz="1200" dirty="0">
                <a:latin typeface="Verdana" panose="020B0604030504040204" pitchFamily="34" charset="0"/>
                <a:ea typeface="Verdana" panose="020B0604030504040204" pitchFamily="34" charset="0"/>
              </a:rPr>
              <a:t>while using cloud resources for scalability.  </a:t>
            </a:r>
          </a:p>
          <a:p>
            <a:r>
              <a:rPr lang="en-US" sz="1200" dirty="0">
                <a:latin typeface="Verdana" panose="020B0604030504040204" pitchFamily="34" charset="0"/>
                <a:ea typeface="Verdana" panose="020B0604030504040204" pitchFamily="34" charset="0"/>
              </a:rPr>
              <a:t>Example: A healthcare provider stores sensitive patient </a:t>
            </a:r>
            <a:r>
              <a:rPr lang="en-US" sz="1200">
                <a:latin typeface="Verdana" panose="020B0604030504040204" pitchFamily="34" charset="0"/>
                <a:ea typeface="Verdana" panose="020B0604030504040204" pitchFamily="34" charset="0"/>
              </a:rPr>
              <a:t>records on-premises </a:t>
            </a:r>
            <a:r>
              <a:rPr lang="en-US" sz="1200" dirty="0">
                <a:latin typeface="Verdana" panose="020B0604030504040204" pitchFamily="34" charset="0"/>
                <a:ea typeface="Verdana" panose="020B0604030504040204" pitchFamily="34" charset="0"/>
              </a:rPr>
              <a:t>but </a:t>
            </a:r>
            <a:r>
              <a:rPr lang="en-US" sz="1200">
                <a:latin typeface="Verdana" panose="020B0604030504040204" pitchFamily="34" charset="0"/>
                <a:ea typeface="Verdana" panose="020B0604030504040204" pitchFamily="34" charset="0"/>
              </a:rPr>
              <a:t>uses cloud-based </a:t>
            </a:r>
            <a:r>
              <a:rPr lang="en-US" sz="1200" dirty="0">
                <a:latin typeface="Verdana" panose="020B0604030504040204" pitchFamily="34" charset="0"/>
                <a:ea typeface="Verdana" panose="020B0604030504040204" pitchFamily="34" charset="0"/>
              </a:rPr>
              <a:t>AI services for medical research and analytics. This ensures compliance with regulations while benefiting from cloud computing power.</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(Amazon, Dropbox, Tesla)</a:t>
            </a:r>
          </a:p>
        </p:txBody>
      </p:sp>
    </p:spTree>
    <p:extLst>
      <p:ext uri="{BB962C8B-B14F-4D97-AF65-F5344CB8AC3E}">
        <p14:creationId xmlns:p14="http://schemas.microsoft.com/office/powerpoint/2010/main" val="41697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25CD-2497-E097-684B-F2E7F4DF7D26}"/>
              </a:ext>
            </a:extLst>
          </p:cNvPr>
          <p:cNvSpPr>
            <a:spLocks noGrp="1"/>
          </p:cNvSpPr>
          <p:nvPr>
            <p:ph type="title"/>
          </p:nvPr>
        </p:nvSpPr>
        <p:spPr>
          <a:xfrm>
            <a:off x="838200" y="113122"/>
            <a:ext cx="10515600" cy="329938"/>
          </a:xfrm>
        </p:spPr>
        <p:txBody>
          <a:bodyPr>
            <a:noAutofit/>
          </a:bodyPr>
          <a:lstStyle/>
          <a:p>
            <a:pPr algn="ctr"/>
            <a:r>
              <a:rPr lang="en-US" sz="1600" b="1" dirty="0">
                <a:latin typeface="Times New Roman" panose="02020603050405020304" pitchFamily="18" charset="0"/>
                <a:cs typeface="Times New Roman" panose="02020603050405020304" pitchFamily="18" charset="0"/>
              </a:rPr>
              <a:t>AWS Cloud Benefits</a:t>
            </a:r>
          </a:p>
        </p:txBody>
      </p:sp>
      <p:sp>
        <p:nvSpPr>
          <p:cNvPr id="3" name="Content Placeholder 2">
            <a:extLst>
              <a:ext uri="{FF2B5EF4-FFF2-40B4-BE49-F238E27FC236}">
                <a16:creationId xmlns:a16="http://schemas.microsoft.com/office/drawing/2014/main" id="{343A703A-C44A-D30D-3331-C5C988AFA629}"/>
              </a:ext>
            </a:extLst>
          </p:cNvPr>
          <p:cNvSpPr>
            <a:spLocks noGrp="1"/>
          </p:cNvSpPr>
          <p:nvPr>
            <p:ph sz="half" idx="1"/>
          </p:nvPr>
        </p:nvSpPr>
        <p:spPr>
          <a:xfrm>
            <a:off x="838200" y="546756"/>
            <a:ext cx="5181600" cy="5630208"/>
          </a:xfrm>
        </p:spPr>
        <p:txBody>
          <a:bodyPr>
            <a:noAutofit/>
          </a:bodyPr>
          <a:lstStyle/>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Why Choose Cloud Computing?  </a:t>
            </a:r>
            <a:endParaRPr lang="en-US" sz="1200" dirty="0">
              <a:latin typeface="Verdana" panose="020B0604030504040204" pitchFamily="34" charset="0"/>
              <a:ea typeface="Verdana" panose="020B0604030504040204" pitchFamily="34" charset="0"/>
            </a:endParaRPr>
          </a:p>
          <a:p>
            <a:pPr marL="0" indent="0" algn="l">
              <a:lnSpc>
                <a:spcPct val="150000"/>
              </a:lnSpc>
              <a:spcBef>
                <a:spcPts val="750"/>
              </a:spcBef>
              <a:spcAft>
                <a:spcPts val="750"/>
              </a:spcAft>
              <a:buNone/>
            </a:pPr>
            <a:r>
              <a:rPr lang="en-US" sz="1200" dirty="0">
                <a:latin typeface="Verdana" panose="020B0604030504040204" pitchFamily="34" charset="0"/>
                <a:ea typeface="Verdana" panose="020B0604030504040204" pitchFamily="34" charset="0"/>
              </a:rPr>
              <a:t>Cloud computing offers businesses and individuals a flexible</a:t>
            </a:r>
            <a:r>
              <a:rPr lang="en-US" sz="1200">
                <a:latin typeface="Verdana" panose="020B0604030504040204" pitchFamily="34" charset="0"/>
                <a:ea typeface="Verdana" panose="020B0604030504040204" pitchFamily="34" charset="0"/>
              </a:rPr>
              <a:t>, cost-effective</a:t>
            </a:r>
            <a:r>
              <a:rPr lang="en-US" sz="1200" dirty="0">
                <a:latin typeface="Verdana" panose="020B0604030504040204" pitchFamily="34" charset="0"/>
                <a:ea typeface="Verdana" panose="020B0604030504040204" pitchFamily="34" charset="0"/>
              </a:rPr>
              <a:t>, and scalable way to manage IT resources without heavy infrastructure investments.  </a:t>
            </a:r>
          </a:p>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Key Benefits of Cloud Computing:  </a:t>
            </a:r>
            <a:endParaRPr lang="en-US" sz="1200" dirty="0">
              <a:latin typeface="Verdana" panose="020B0604030504040204" pitchFamily="34" charset="0"/>
              <a:ea typeface="Verdana" panose="020B0604030504040204" pitchFamily="34" charset="0"/>
            </a:endParaRP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Cost Savings – No need for costly data centers; pay only for what you use.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Security – Cloud providers offer encryption, compliance, and security measures.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Scalability – Easily increase or decrease resources based on demand.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Flexibility – Access applications and data from anywhere, anytime. </a:t>
            </a:r>
          </a:p>
        </p:txBody>
      </p:sp>
      <p:sp>
        <p:nvSpPr>
          <p:cNvPr id="4" name="Content Placeholder 3">
            <a:extLst>
              <a:ext uri="{FF2B5EF4-FFF2-40B4-BE49-F238E27FC236}">
                <a16:creationId xmlns:a16="http://schemas.microsoft.com/office/drawing/2014/main" id="{CCAA8C82-FA32-5B2C-3338-6BA5E670CE7C}"/>
              </a:ext>
            </a:extLst>
          </p:cNvPr>
          <p:cNvSpPr>
            <a:spLocks noGrp="1"/>
          </p:cNvSpPr>
          <p:nvPr>
            <p:ph sz="half" idx="2"/>
          </p:nvPr>
        </p:nvSpPr>
        <p:spPr>
          <a:xfrm>
            <a:off x="6172200" y="546756"/>
            <a:ext cx="5181600" cy="5630207"/>
          </a:xfrm>
        </p:spPr>
        <p:txBody>
          <a:bodyPr>
            <a:noAutofit/>
          </a:bodyPr>
          <a:lstStyle/>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Payment Model and Efficiency: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a:solidFill>
                  <a:srgbClr val="000000"/>
                </a:solidFill>
                <a:effectLst/>
                <a:latin typeface="Verdana" panose="020B0604030504040204" pitchFamily="34" charset="0"/>
                <a:ea typeface="Verdana" panose="020B0604030504040204" pitchFamily="34" charset="0"/>
              </a:rPr>
              <a:t>The </a:t>
            </a:r>
            <a:r>
              <a:rPr lang="en-US" sz="1200" b="1" i="0">
                <a:solidFill>
                  <a:srgbClr val="000000"/>
                </a:solidFill>
                <a:effectLst/>
                <a:latin typeface="Verdana" panose="020B0604030504040204" pitchFamily="34" charset="0"/>
                <a:ea typeface="Verdana" panose="020B0604030504040204" pitchFamily="34" charset="0"/>
              </a:rPr>
              <a:t>pay-as-you-go </a:t>
            </a:r>
            <a:r>
              <a:rPr lang="en-US" sz="1200" b="1" i="0" dirty="0">
                <a:solidFill>
                  <a:srgbClr val="000000"/>
                </a:solidFill>
                <a:effectLst/>
                <a:latin typeface="Verdana" panose="020B0604030504040204" pitchFamily="34" charset="0"/>
                <a:ea typeface="Verdana" panose="020B0604030504040204" pitchFamily="34" charset="0"/>
              </a:rPr>
              <a:t>model</a:t>
            </a:r>
            <a:r>
              <a:rPr lang="en-US" sz="1200" i="0" dirty="0">
                <a:solidFill>
                  <a:srgbClr val="000000"/>
                </a:solidFill>
                <a:effectLst/>
                <a:latin typeface="Verdana" panose="020B0604030504040204" pitchFamily="34" charset="0"/>
                <a:ea typeface="Verdana" panose="020B0604030504040204" pitchFamily="34" charset="0"/>
              </a:rPr>
              <a:t> eliminates upfront costs and financial risks.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Reduces operational overhead by removing the need for infrastructure management.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Ensures efficient resource allocation, </a:t>
            </a:r>
            <a:r>
              <a:rPr lang="en-US" sz="1200" i="0">
                <a:solidFill>
                  <a:srgbClr val="000000"/>
                </a:solidFill>
                <a:effectLst/>
                <a:latin typeface="Verdana" panose="020B0604030504040204" pitchFamily="34" charset="0"/>
                <a:ea typeface="Verdana" panose="020B0604030504040204" pitchFamily="34" charset="0"/>
              </a:rPr>
              <a:t>preventing over-provisioning </a:t>
            </a:r>
            <a:r>
              <a:rPr lang="en-US" sz="1200" i="0" dirty="0">
                <a:solidFill>
                  <a:srgbClr val="000000"/>
                </a:solidFill>
                <a:effectLst/>
                <a:latin typeface="Verdana" panose="020B0604030504040204" pitchFamily="34" charset="0"/>
                <a:ea typeface="Verdana" panose="020B0604030504040204" pitchFamily="34" charset="0"/>
              </a:rPr>
              <a:t>or wastage.  </a:t>
            </a:r>
          </a:p>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Innovation and Global Reach: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Enables rapid development, testing, and deployment of applications.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Provides instant resource availability, allowing businesses to scale quickly.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Global cloud infrastructure reduces latency and improves application performance.  </a:t>
            </a:r>
          </a:p>
          <a:p>
            <a:pPr marL="0" indent="0" algn="l">
              <a:lnSpc>
                <a:spcPct val="150000"/>
              </a:lnSpc>
              <a:spcBef>
                <a:spcPts val="750"/>
              </a:spcBef>
              <a:buNone/>
            </a:pPr>
            <a:r>
              <a:rPr lang="en-US" sz="1200" i="0" dirty="0">
                <a:solidFill>
                  <a:srgbClr val="000000"/>
                </a:solidFill>
                <a:effectLst/>
                <a:latin typeface="Verdana" panose="020B0604030504040204" pitchFamily="34" charset="0"/>
                <a:ea typeface="Verdana" panose="020B0604030504040204" pitchFamily="34" charset="0"/>
              </a:rPr>
              <a:t>Cloud computing helps businesses focus on innovation while reducing costs and operational complexity.</a:t>
            </a:r>
          </a:p>
        </p:txBody>
      </p:sp>
    </p:spTree>
    <p:extLst>
      <p:ext uri="{BB962C8B-B14F-4D97-AF65-F5344CB8AC3E}">
        <p14:creationId xmlns:p14="http://schemas.microsoft.com/office/powerpoint/2010/main" val="361006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15785-D69F-6744-F1DA-EBF9F239A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D7A94-CDD2-60E6-1895-C8D5F6020343}"/>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r>
              <a:rPr lang="en-US" sz="1400" b="1" dirty="0">
                <a:latin typeface="Verdana" panose="020B0604030504040204" pitchFamily="34" charset="0"/>
                <a:ea typeface="Verdana" panose="020B0604030504040204" pitchFamily="34" charset="0"/>
              </a:rPr>
              <a:t> AWS IAM (Identity and Access Management)  </a:t>
            </a:r>
          </a:p>
        </p:txBody>
      </p:sp>
      <p:sp>
        <p:nvSpPr>
          <p:cNvPr id="3" name="Content Placeholder 2">
            <a:extLst>
              <a:ext uri="{FF2B5EF4-FFF2-40B4-BE49-F238E27FC236}">
                <a16:creationId xmlns:a16="http://schemas.microsoft.com/office/drawing/2014/main" id="{DAF3F1DB-B6AB-6826-F51A-2C240A80D9E0}"/>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What is AWS IAM?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IAM is a security service that controls who can access AWS resources and what actions they can perform. It helps manage users, groups, roles, and permissions securely.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What is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SAML (Security Assertion Markup Language) allows users to log in to AWS using their organization's identity provider (SSO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Types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 Service Provider (SP) – AWS allows users to log in using an external identity provider (e.g., Google, Okta, or Microsoft). The identity provider authenticates the user, and AWS grants access based on assigned permissions.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an Identity Provider (IdP) – AWS itself acts as the authentication system </a:t>
            </a:r>
            <a:r>
              <a:rPr lang="en-US" sz="1200">
                <a:latin typeface="Verdana" panose="020B0604030504040204" pitchFamily="34" charset="0"/>
                <a:ea typeface="Verdana" panose="020B0604030504040204" pitchFamily="34" charset="0"/>
              </a:rPr>
              <a:t>for third-party </a:t>
            </a:r>
            <a:r>
              <a:rPr lang="en-US" sz="1200" dirty="0">
                <a:latin typeface="Verdana" panose="020B0604030504040204" pitchFamily="34" charset="0"/>
                <a:ea typeface="Verdana" panose="020B0604030504040204" pitchFamily="34" charset="0"/>
              </a:rPr>
              <a:t>applications. Users can log in to external applications using their AWS credentials.</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Advantages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Allows users to access AWS without creating separate credentials.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Enhances security with centralized user authentication.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Simplifies access management for large organizations. </a:t>
            </a:r>
          </a:p>
        </p:txBody>
      </p:sp>
      <p:sp>
        <p:nvSpPr>
          <p:cNvPr id="4" name="Content Placeholder 3">
            <a:extLst>
              <a:ext uri="{FF2B5EF4-FFF2-40B4-BE49-F238E27FC236}">
                <a16:creationId xmlns:a16="http://schemas.microsoft.com/office/drawing/2014/main" id="{86A049C8-0669-4128-F4AE-44BED10B9A62}"/>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Identities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provides different identities to manage access: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Users – Individual AWS accounts with assigned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Groups – Collections of users with shared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Roles – Temporary access permissions assigned to users or services.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roles grant temporary permissions to users, applications, or AWS services. Unlike users, roles don’t have permanent credentials.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Use Cases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EC2 Instance Access – Assign roles to EC2 instances to access AWS resources securely.  </a:t>
            </a:r>
          </a:p>
          <a:p>
            <a:pPr algn="l">
              <a:lnSpc>
                <a:spcPct val="100000"/>
              </a:lnSpc>
              <a:spcBef>
                <a:spcPts val="750"/>
              </a:spcBef>
            </a:pPr>
            <a:r>
              <a:rPr lang="en-US" sz="1200" i="0">
                <a:solidFill>
                  <a:srgbClr val="000000"/>
                </a:solidFill>
                <a:effectLst/>
                <a:latin typeface="Verdana" panose="020B0604030504040204" pitchFamily="34" charset="0"/>
                <a:ea typeface="Verdana" panose="020B0604030504040204" pitchFamily="34" charset="0"/>
              </a:rPr>
              <a:t>Cross-Account </a:t>
            </a:r>
            <a:r>
              <a:rPr lang="en-US" sz="1200" i="0" dirty="0">
                <a:solidFill>
                  <a:srgbClr val="000000"/>
                </a:solidFill>
                <a:effectLst/>
                <a:latin typeface="Verdana" panose="020B0604030504040204" pitchFamily="34" charset="0"/>
                <a:ea typeface="Verdana" panose="020B0604030504040204" pitchFamily="34" charset="0"/>
              </a:rPr>
              <a:t>Access – Allow users from another AWS account to access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AWS Service Roles – Grant AWS services permissions to interact with other AWS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Federated Access – Enable users to log in using external identity providers like Google, Microsoft, or Okta.  </a:t>
            </a:r>
          </a:p>
        </p:txBody>
      </p:sp>
    </p:spTree>
    <p:extLst>
      <p:ext uri="{BB962C8B-B14F-4D97-AF65-F5344CB8AC3E}">
        <p14:creationId xmlns:p14="http://schemas.microsoft.com/office/powerpoint/2010/main" val="34960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0FA25-94E6-8B95-A660-7524DDE41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471FB-11E3-1D93-0D41-D8A245CF78DB}"/>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br>
              <a:rPr lang="en-US" sz="1400" b="1" i="0" dirty="0">
                <a:solidFill>
                  <a:srgbClr val="1C2833"/>
                </a:solidFill>
                <a:effectLst/>
                <a:latin typeface="Verdana" panose="020B0604030504040204" pitchFamily="34" charset="0"/>
                <a:ea typeface="Verdana" panose="020B0604030504040204" pitchFamily="34" charset="0"/>
              </a:rPr>
            </a:br>
            <a:r>
              <a:rPr lang="en-US" sz="1400" b="1" i="0" dirty="0">
                <a:solidFill>
                  <a:srgbClr val="1C2833"/>
                </a:solidFill>
                <a:effectLst/>
                <a:latin typeface="Verdana" panose="020B0604030504040204" pitchFamily="34" charset="0"/>
                <a:ea typeface="Verdana" panose="020B0604030504040204" pitchFamily="34" charset="0"/>
              </a:rPr>
              <a:t>Working of SAML (Security Assertion Markup Language)</a:t>
            </a:r>
            <a:br>
              <a:rPr lang="en-US" sz="1400" b="1" dirty="0">
                <a:latin typeface="Verdana" panose="020B0604030504040204" pitchFamily="34" charset="0"/>
                <a:ea typeface="Verdana" panose="020B0604030504040204" pitchFamily="34" charset="0"/>
              </a:rPr>
            </a:br>
            <a:endParaRPr lang="en-US" sz="1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3E1E593-09C3-7E3E-988A-9DCD1887416E}"/>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a:latin typeface="Verdana" panose="020B0604030504040204" pitchFamily="34" charset="0"/>
                <a:ea typeface="Verdana" panose="020B0604030504040204" pitchFamily="34" charset="0"/>
              </a:rPr>
              <a:t> Step-by-Step </a:t>
            </a:r>
            <a:r>
              <a:rPr lang="en-US" sz="1000" b="1" dirty="0">
                <a:latin typeface="Verdana" panose="020B0604030504040204" pitchFamily="34" charset="0"/>
                <a:ea typeface="Verdana" panose="020B0604030504040204" pitchFamily="34" charset="0"/>
              </a:rPr>
              <a:t>Explanation with Example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1. User Requests Target Resource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The user enters `mail.google.com` (Gmail) in their web browser.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(Service </a:t>
            </a:r>
            <a:r>
              <a:rPr lang="en-US" sz="1000">
                <a:latin typeface="Verdana" panose="020B0604030504040204" pitchFamily="34" charset="0"/>
                <a:ea typeface="Verdana" panose="020B0604030504040204" pitchFamily="34" charset="0"/>
              </a:rPr>
              <a:t>Provider - </a:t>
            </a:r>
            <a:r>
              <a:rPr lang="en-US" sz="1000" dirty="0">
                <a:latin typeface="Verdana" panose="020B0604030504040204" pitchFamily="34" charset="0"/>
                <a:ea typeface="Verdana" panose="020B0604030504040204" pitchFamily="34" charset="0"/>
              </a:rPr>
              <a:t>SP) checks if the user is already authenticated.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2. Service Provider Discovers the Identity Provider (IdP)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detects that Google is the Identity Provider (IdP)responsible for authentication.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3. Redirect to SSO Service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redirects the user’s browser to Google's SSO login page(`accounts.google.com`). </a:t>
            </a:r>
          </a:p>
        </p:txBody>
      </p:sp>
      <p:sp>
        <p:nvSpPr>
          <p:cNvPr id="4" name="Content Placeholder 3">
            <a:extLst>
              <a:ext uri="{FF2B5EF4-FFF2-40B4-BE49-F238E27FC236}">
                <a16:creationId xmlns:a16="http://schemas.microsoft.com/office/drawing/2014/main" id="{F1AB235B-9CAB-F4AA-8B66-DEFF02FAEB85}"/>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4. Identity Provider Handles Authentication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Google asks the user to log in with their credentials (email &amp; password).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If the user is already logged in, this step is skipped. </a:t>
            </a:r>
          </a:p>
          <a:p>
            <a:pPr marL="0" indent="0" algn="l">
              <a:lnSpc>
                <a:spcPct val="100000"/>
              </a:lnSpc>
              <a:spcBef>
                <a:spcPts val="750"/>
              </a:spcBef>
              <a:buNone/>
            </a:pPr>
            <a:br>
              <a:rPr lang="en-US" sz="1000" b="1" i="0" dirty="0">
                <a:solidFill>
                  <a:srgbClr val="000000"/>
                </a:solidFill>
                <a:effectLst/>
                <a:latin typeface="Verdana" panose="020B0604030504040204" pitchFamily="34" charset="0"/>
                <a:ea typeface="Verdana" panose="020B0604030504040204" pitchFamily="34" charset="0"/>
              </a:rPr>
            </a:br>
            <a:r>
              <a:rPr lang="en-US" sz="1000" b="1" i="0" dirty="0">
                <a:solidFill>
                  <a:srgbClr val="000000"/>
                </a:solidFill>
                <a:effectLst/>
                <a:latin typeface="Verdana" panose="020B0604030504040204" pitchFamily="34" charset="0"/>
                <a:ea typeface="Verdana" panose="020B0604030504040204" pitchFamily="34" charset="0"/>
              </a:rPr>
              <a:t>5. IdP Responds with an XHTML Form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After successful login, Google sends an authentication response(in SAML format) back to the browser.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browser automatically submits this XHTML form to Gmail’s Assertion Consumer Service (ACS).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6. Request Assertion Consumer Service (ACS)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receives the authentication token from Google and verifies it.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7. Redirect to Target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Once verified, Gmail redirects the user back to their inbox.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8. User Requests Target Resource Again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user now requests their inbox data.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dirty="0">
                <a:solidFill>
                  <a:srgbClr val="000000"/>
                </a:solidFill>
                <a:latin typeface="Verdana" panose="020B0604030504040204" pitchFamily="34" charset="0"/>
                <a:ea typeface="Verdana" panose="020B0604030504040204" pitchFamily="34" charset="0"/>
              </a:rPr>
              <a:t>9</a:t>
            </a:r>
            <a:r>
              <a:rPr lang="en-US" sz="1000" b="1" i="0" dirty="0">
                <a:solidFill>
                  <a:srgbClr val="000000"/>
                </a:solidFill>
                <a:effectLst/>
                <a:latin typeface="Verdana" panose="020B0604030504040204" pitchFamily="34" charset="0"/>
                <a:ea typeface="Verdana" panose="020B0604030504040204" pitchFamily="34" charset="0"/>
              </a:rPr>
              <a:t>. Service Provider Responds with the Requested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displays the inbox, and the user can access their emails. </a:t>
            </a:r>
          </a:p>
        </p:txBody>
      </p:sp>
      <p:sp>
        <p:nvSpPr>
          <p:cNvPr id="6" name="AutoShape 4" descr="Uploaded image">
            <a:extLst>
              <a:ext uri="{FF2B5EF4-FFF2-40B4-BE49-F238E27FC236}">
                <a16:creationId xmlns:a16="http://schemas.microsoft.com/office/drawing/2014/main" id="{0C47B2E2-3DD8-EED6-7396-B461C82EC6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E9E209B-93A5-7302-9585-24B7C70C8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70" y="443060"/>
            <a:ext cx="3407620" cy="2674335"/>
          </a:xfrm>
          <a:prstGeom prst="rect">
            <a:avLst/>
          </a:prstGeom>
        </p:spPr>
      </p:pic>
    </p:spTree>
    <p:extLst>
      <p:ext uri="{BB962C8B-B14F-4D97-AF65-F5344CB8AC3E}">
        <p14:creationId xmlns:p14="http://schemas.microsoft.com/office/powerpoint/2010/main" val="7242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DD44-1F9B-C779-5B67-969859425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57639-F276-4683-7D3B-F335E101F111}"/>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IAM Identities in AWS (briefly)</a:t>
            </a:r>
          </a:p>
        </p:txBody>
      </p:sp>
      <p:sp>
        <p:nvSpPr>
          <p:cNvPr id="3" name="Content Placeholder 2">
            <a:extLst>
              <a:ext uri="{FF2B5EF4-FFF2-40B4-BE49-F238E27FC236}">
                <a16:creationId xmlns:a16="http://schemas.microsoft.com/office/drawing/2014/main" id="{291BF28F-3B10-352D-1FAF-A9AF8A11A287}"/>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IAM Identities in AWS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AWS IAM (Identity and Access Management) provides different identities to manage access to AWS resources securely. These identities help in assigning permissions based on roles and responsibilities.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1. IAM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An IAM User represents an individual person or application that needs access to AWS. Each user has unique credentials (password or access keys) and assigned permissions.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developer needs access to AWS EC2 and S3, so an IAM User is created with appropriate permissions.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2. IAM Groups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Group is a collection of IAM Users with the same set of permissions. Instead of assigning permissions to each user individually, you assign them to a group.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company creates a "Developers" group that has access to AWS Code Commit or approvals for Merge Requests and EC2, and all developers are added to this group.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3. IAM Roles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Role is a temporary set of permissions that users or services can assume. Unlike users, roles don’t </a:t>
            </a:r>
            <a:r>
              <a:rPr lang="en-US" sz="1200">
                <a:latin typeface="Verdana" panose="020B0604030504040204" pitchFamily="34" charset="0"/>
                <a:ea typeface="Verdana" panose="020B0604030504040204" pitchFamily="34" charset="0"/>
              </a:rPr>
              <a:t>have long-term </a:t>
            </a:r>
            <a:r>
              <a:rPr lang="en-US" sz="1200" dirty="0">
                <a:latin typeface="Verdana" panose="020B0604030504040204" pitchFamily="34" charset="0"/>
                <a:ea typeface="Verdana" panose="020B0604030504040204" pitchFamily="34" charset="0"/>
              </a:rPr>
              <a:t>credentials (passwords or access keys). Instead, AWS provides temporary security credentials when a role is assumed.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An EC2 instance needs access to an S3 bucket, so an IAM Role is assigned to the instance, allowing it to access the bucket securely without storing credentials.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IAM identities help control and secure AWS resources efficiently while ensuring users and services have only the necessary permissions.</a:t>
            </a:r>
          </a:p>
        </p:txBody>
      </p:sp>
    </p:spTree>
    <p:extLst>
      <p:ext uri="{BB962C8B-B14F-4D97-AF65-F5344CB8AC3E}">
        <p14:creationId xmlns:p14="http://schemas.microsoft.com/office/powerpoint/2010/main" val="427426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3A74-10B0-79A0-CB04-F643C792E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410C3-ED4C-8E0C-0E63-FA67C964AFD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E9518F51-BF51-6E79-8AEB-619B61E78CFE}"/>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br>
              <a:rPr lang="en-US" sz="1200" b="1" dirty="0">
                <a:latin typeface="Verdana" panose="020B0604030504040204" pitchFamily="34" charset="0"/>
                <a:ea typeface="Verdana" panose="020B0604030504040204" pitchFamily="34" charset="0"/>
              </a:rPr>
            </a:br>
            <a:r>
              <a:rPr lang="en-US" sz="1200" b="1" u="sng" dirty="0">
                <a:latin typeface="Verdana" panose="020B0604030504040204" pitchFamily="34" charset="0"/>
                <a:ea typeface="Verdana" panose="020B0604030504040204" pitchFamily="34" charset="0"/>
              </a:rPr>
              <a:t>Creating IAM Roles for a Service</a:t>
            </a:r>
            <a:br>
              <a:rPr lang="en-US" sz="1200" b="1" dirty="0">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r>
              <a:rPr lang="en-US" sz="1200" b="1" dirty="0">
                <a:latin typeface="Verdana" panose="020B0604030504040204" pitchFamily="34" charset="0"/>
                <a:ea typeface="Verdana" panose="020B0604030504040204" pitchFamily="34" charset="0"/>
              </a:rPr>
              <a:t>Creating a Role for a Service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t>
            </a:r>
            <a:r>
              <a:rPr lang="en-US" sz="1200" dirty="0">
                <a:latin typeface="Verdana" panose="020B0604030504040204" pitchFamily="34" charset="0"/>
                <a:ea typeface="Verdana" panose="020B0604030504040204" pitchFamily="34" charset="0"/>
                <a:hlinkClick r:id="rId2"/>
              </a:rPr>
              <a:t>https://console.aws.amazon.com/iam/</a:t>
            </a: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In the navigation pane, click Roles and then click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Choose the AWS service that will use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Select the managed policy that attaches the permissions to the service.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to complete the process. </a:t>
            </a:r>
            <a:r>
              <a:rPr lang="en-US" sz="1200" b="1" dirty="0">
                <a:latin typeface="Verdana" panose="020B0604030504040204" pitchFamily="34" charset="0"/>
                <a:ea typeface="Verdana" panose="020B0604030504040204" pitchFamily="34" charset="0"/>
              </a:rPr>
              <a:t>Creating a Role for a Service Using the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create-role --role-name &lt;role-name&gt; --assume-role-policy-document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put-role-policy --role-name &lt;role-name&gt; --policy-name &lt;policy-name&gt; --policy-document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3. If the role is for an EC2 instance, create an instance profile: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command1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create-instance-profile --instance-profile-name &lt;profile-name</a:t>
            </a:r>
            <a:r>
              <a:rPr lang="en-US" sz="1200" dirty="0">
                <a:latin typeface="Verdana" panose="020B0604030504040204" pitchFamily="34" charset="0"/>
                <a:ea typeface="Verdana" panose="020B0604030504040204" pitchFamily="34" charset="0"/>
              </a:rPr>
              <a:t>&gt;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command2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add-role-to-instance-profile --instance-profile-name &lt;profile-name&gt; --role-name &lt;role-name</a:t>
            </a:r>
            <a:r>
              <a:rPr lang="en-US" sz="12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5793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0000-A74A-B5B1-03CF-2E82330F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065B2-DB18-A423-DECB-1F9218DB5E0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2AA17AB1-6946-A974-C3A5-E52E7A47A700}"/>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u="sng" dirty="0">
                <a:latin typeface="Verdana" panose="020B0604030504040204" pitchFamily="34" charset="0"/>
                <a:ea typeface="Verdana" panose="020B0604030504040204" pitchFamily="34" charset="0"/>
              </a:rPr>
              <a:t>Creating IAM Roles for an IAM User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Specify the account ID that you want to grant access to.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If needed, select: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External ID (for third-party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MFA (for multi-factor authentication).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Attach a permission policy to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create-role --role-name &lt;role-name&gt; --assume-role-policy-document file://&lt;policy-document&gt;.json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put-role-policy --role-name &lt;role-name&gt; --policy-name &lt;policy-name&gt; --policy-document file://&lt;policy-document&gt;.json</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264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417-C7DF-D64B-9A9B-B1609098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E5CA9-E3B2-2A10-6BC2-B4AC41324795}"/>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553A1C8B-86AD-9F30-C843-AD147884104C}"/>
              </a:ext>
            </a:extLst>
          </p:cNvPr>
          <p:cNvSpPr>
            <a:spLocks noGrp="1"/>
          </p:cNvSpPr>
          <p:nvPr>
            <p:ph sz="half" idx="1"/>
          </p:nvPr>
        </p:nvSpPr>
        <p:spPr>
          <a:xfrm>
            <a:off x="254524" y="358218"/>
            <a:ext cx="11698664" cy="6386659"/>
          </a:xfrm>
        </p:spPr>
        <p:txBody>
          <a:bodyPr>
            <a:noAutofit/>
          </a:bodyPr>
          <a:lstStyle/>
          <a:p>
            <a:pPr marL="0" indent="0" algn="l">
              <a:lnSpc>
                <a:spcPct val="100000"/>
              </a:lnSpc>
              <a:spcBef>
                <a:spcPts val="750"/>
              </a:spcBef>
              <a:spcAft>
                <a:spcPts val="750"/>
              </a:spcAft>
              <a:buNone/>
            </a:pPr>
            <a:r>
              <a:rPr lang="en-US" sz="1000" b="1" u="sng" dirty="0">
                <a:latin typeface="Verdana" panose="020B0604030504040204" pitchFamily="34" charset="0"/>
                <a:ea typeface="Verdana" panose="020B0604030504040204" pitchFamily="34" charset="0"/>
              </a:rPr>
              <a:t>Creating IAM Roles for </a:t>
            </a:r>
            <a:r>
              <a:rPr lang="en-US" sz="1000" b="1" u="sng">
                <a:latin typeface="Verdana" panose="020B0604030504040204" pitchFamily="34" charset="0"/>
                <a:ea typeface="Verdana" panose="020B0604030504040204" pitchFamily="34" charset="0"/>
              </a:rPr>
              <a:t>a Third-Party </a:t>
            </a:r>
            <a:r>
              <a:rPr lang="en-US" sz="1000" b="1" u="sng" dirty="0">
                <a:latin typeface="Verdana" panose="020B0604030504040204" pitchFamily="34" charset="0"/>
                <a:ea typeface="Verdana" panose="020B0604030504040204" pitchFamily="34" charset="0"/>
              </a:rPr>
              <a:t>Identity Provider (Federation)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 Web Identity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Web Identity as the trusted entity type.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Specify the client ID or identity pool ID for your application.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(Optional) Add conditions for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SAML 2.0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Role for Identity Provider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Select whether the role is for SSO or API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Select the SAML Provider and configure attributes if needed.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Creating a Role for Federated Users Using AWS CLI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create-role --role-name &lt;role-name&gt; --assume-role-policy-document </a:t>
            </a:r>
            <a:r>
              <a:rPr lang="en-US" sz="1000" dirty="0">
                <a:latin typeface="Verdana" panose="020B0604030504040204" pitchFamily="34" charset="0"/>
                <a:ea typeface="Verdana" panose="020B0604030504040204" pitchFamily="34" charset="0"/>
              </a:rPr>
              <a:t>file</a:t>
            </a:r>
            <a:r>
              <a:rPr lang="en-US" sz="1000">
                <a:latin typeface="Verdana" panose="020B0604030504040204" pitchFamily="34" charset="0"/>
                <a:ea typeface="Verdana" panose="020B0604030504040204" pitchFamily="34" charset="0"/>
              </a:rPr>
              <a:t>://&lt;policy-document</a:t>
            </a:r>
            <a:r>
              <a:rPr lang="en-US" sz="10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attach-role-policy --role-name &lt;role-name&gt; --policy-arn &lt;policy-arn</a:t>
            </a:r>
            <a:r>
              <a:rPr lang="en-US" sz="10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245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265F-7255-AEE7-276E-2F98371852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180CA-D291-F29C-7AC3-1FA9EB628461}"/>
              </a:ext>
            </a:extLst>
          </p:cNvPr>
          <p:cNvSpPr>
            <a:spLocks noGrp="1"/>
          </p:cNvSpPr>
          <p:nvPr>
            <p:ph sz="half" idx="1"/>
          </p:nvPr>
        </p:nvSpPr>
        <p:spPr>
          <a:xfrm>
            <a:off x="6172200" y="235671"/>
            <a:ext cx="5181600" cy="6249969"/>
          </a:xfrm>
        </p:spPr>
        <p:txBody>
          <a:bodyPr>
            <a:normAutofit/>
          </a:bodyPr>
          <a:lstStyle/>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Advantages of Amazon S3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Buckets for Data Storage: </a:t>
            </a:r>
            <a:r>
              <a:rPr lang="en-US" sz="1000" dirty="0">
                <a:latin typeface="Verdana" panose="020B0604030504040204" pitchFamily="34" charset="0"/>
                <a:ea typeface="Verdana" panose="020B0604030504040204" pitchFamily="34" charset="0"/>
              </a:rPr>
              <a:t>Logical containers to store and manage files.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Unlimited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Storage</a:t>
            </a:r>
            <a:r>
              <a:rPr lang="en-US" sz="1000" dirty="0">
                <a:latin typeface="Verdana" panose="020B0604030504040204" pitchFamily="34" charset="0"/>
                <a:ea typeface="Verdana" panose="020B0604030504040204" pitchFamily="34" charset="0"/>
              </a:rPr>
              <a:t>: Store as many objects as needed.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Accessibility</a:t>
            </a:r>
            <a:r>
              <a:rPr lang="en-US" sz="1000" dirty="0">
                <a:latin typeface="Verdana" panose="020B0604030504040204" pitchFamily="34" charset="0"/>
                <a:ea typeface="Verdana" panose="020B0604030504040204" pitchFamily="34" charset="0"/>
              </a:rPr>
              <a:t>: Retrieve files anytime, from anywhere.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Security</a:t>
            </a:r>
            <a:r>
              <a:rPr lang="en-US" sz="1000" dirty="0">
                <a:latin typeface="Verdana" panose="020B0604030504040204" pitchFamily="34" charset="0"/>
                <a:ea typeface="Verdana" panose="020B0604030504040204" pitchFamily="34" charset="0"/>
              </a:rPr>
              <a:t>: Supports encryption, IAM policies, and access control lists.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Scalability</a:t>
            </a:r>
            <a:r>
              <a:rPr lang="en-US" sz="1000" dirty="0">
                <a:latin typeface="Verdana" panose="020B0604030504040204" pitchFamily="34" charset="0"/>
                <a:ea typeface="Verdana" panose="020B0604030504040204" pitchFamily="34" charset="0"/>
              </a:rPr>
              <a:t>: Automatically scales based on demand.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Standard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APIs</a:t>
            </a:r>
            <a:r>
              <a:rPr lang="en-US" sz="1000" dirty="0">
                <a:latin typeface="Verdana" panose="020B0604030504040204" pitchFamily="34" charset="0"/>
                <a:ea typeface="Verdana" panose="020B0604030504040204" pitchFamily="34" charset="0"/>
              </a:rPr>
              <a:t>: Works with REST and SOAP APIs for integrations.  </a:t>
            </a: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Use Cases for Java Full Stack &amp; DevOps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Host Static Websites</a:t>
            </a:r>
            <a:r>
              <a:rPr lang="en-US" sz="1000" dirty="0">
                <a:latin typeface="Verdana" panose="020B0604030504040204" pitchFamily="34" charset="0"/>
                <a:ea typeface="Verdana" panose="020B0604030504040204" pitchFamily="34" charset="0"/>
              </a:rPr>
              <a:t>: Store React/Angular frontend apps.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Backup &amp; Log Storage</a:t>
            </a:r>
            <a:r>
              <a:rPr lang="en-US" sz="1000" dirty="0">
                <a:latin typeface="Verdana" panose="020B0604030504040204" pitchFamily="34" charset="0"/>
                <a:ea typeface="Verdana" panose="020B0604030504040204" pitchFamily="34" charset="0"/>
              </a:rPr>
              <a:t>: Store logs, database snapshots, and archives.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CI/CD Pipelines</a:t>
            </a:r>
            <a:r>
              <a:rPr lang="en-US" sz="1000" dirty="0">
                <a:latin typeface="Verdana" panose="020B0604030504040204" pitchFamily="34" charset="0"/>
                <a:ea typeface="Verdana" panose="020B0604030504040204" pitchFamily="34" charset="0"/>
              </a:rPr>
              <a:t>: Store build artifacts for deployment automation.  </a:t>
            </a:r>
          </a:p>
          <a:p>
            <a:pPr marL="0" indent="0">
              <a:lnSpc>
                <a:spcPct val="150000"/>
              </a:lnSpc>
              <a:buNone/>
            </a:pPr>
            <a:r>
              <a:rPr lang="en-US" sz="1000" dirty="0">
                <a:latin typeface="Verdana" panose="020B0604030504040204" pitchFamily="34" charset="0"/>
                <a:ea typeface="Verdana" panose="020B0604030504040204" pitchFamily="34" charset="0"/>
              </a:rPr>
              <a:t>- Microservices Integration: Java Spring Boot applications can use S3 for file storage. </a:t>
            </a:r>
          </a:p>
        </p:txBody>
      </p:sp>
      <p:sp>
        <p:nvSpPr>
          <p:cNvPr id="2" name="Content Placeholder 2">
            <a:extLst>
              <a:ext uri="{FF2B5EF4-FFF2-40B4-BE49-F238E27FC236}">
                <a16:creationId xmlns:a16="http://schemas.microsoft.com/office/drawing/2014/main" id="{DC618D1F-6756-9C79-8451-9E5E1D750423}"/>
              </a:ext>
            </a:extLst>
          </p:cNvPr>
          <p:cNvSpPr txBox="1">
            <a:spLocks/>
          </p:cNvSpPr>
          <p:nvPr/>
        </p:nvSpPr>
        <p:spPr>
          <a:xfrm>
            <a:off x="339365" y="235671"/>
            <a:ext cx="5832835" cy="6249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AWS S3 - Simple Storage Service</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What is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AWS S3 is a secure, scalable, and durable </a:t>
            </a:r>
            <a:r>
              <a:rPr lang="en-US" sz="1200" b="1" dirty="0">
                <a:solidFill>
                  <a:srgbClr val="000000"/>
                </a:solidFill>
                <a:latin typeface="Verdana" panose="020B0604030504040204" pitchFamily="34" charset="0"/>
                <a:ea typeface="Verdana" panose="020B0604030504040204" pitchFamily="34" charset="0"/>
              </a:rPr>
              <a:t>object storage service</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It allows storing and retrieving any type of data such as images, PDFs, backups, and videos.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Object-based storage</a:t>
            </a:r>
            <a:r>
              <a:rPr lang="en-US" sz="1200" dirty="0">
                <a:solidFill>
                  <a:srgbClr val="000000"/>
                </a:solidFill>
                <a:latin typeface="Verdana" panose="020B0604030504040204" pitchFamily="34" charset="0"/>
                <a:ea typeface="Verdana" panose="020B0604030504040204" pitchFamily="34" charset="0"/>
              </a:rPr>
              <a:t> means it does not function as a traditional file system.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Supports unlimited storage, with each file size ranging from </a:t>
            </a:r>
            <a:r>
              <a:rPr lang="en-US" sz="1200" b="1" dirty="0">
                <a:solidFill>
                  <a:srgbClr val="000000"/>
                </a:solidFill>
                <a:latin typeface="Verdana" panose="020B0604030504040204" pitchFamily="34" charset="0"/>
                <a:ea typeface="Verdana" panose="020B0604030504040204" pitchFamily="34" charset="0"/>
              </a:rPr>
              <a:t>0 bytes to 5 TB</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Files are stored in buckets</a:t>
            </a:r>
            <a:r>
              <a:rPr lang="en-US" sz="1200" dirty="0">
                <a:solidFill>
                  <a:srgbClr val="000000"/>
                </a:solidFill>
                <a:latin typeface="Verdana" panose="020B0604030504040204" pitchFamily="34" charset="0"/>
                <a:ea typeface="Verdana" panose="020B0604030504040204" pitchFamily="34" charset="0"/>
              </a:rPr>
              <a:t>, which work like folders.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Bucket names must be </a:t>
            </a:r>
            <a:r>
              <a:rPr lang="en-US" sz="1200" b="1" dirty="0">
                <a:solidFill>
                  <a:srgbClr val="000000"/>
                </a:solidFill>
                <a:latin typeface="Verdana" panose="020B0604030504040204" pitchFamily="34" charset="0"/>
                <a:ea typeface="Verdana" panose="020B0604030504040204" pitchFamily="34" charset="0"/>
              </a:rPr>
              <a:t>globally unique</a:t>
            </a:r>
            <a:r>
              <a:rPr lang="en-US" sz="1200" dirty="0">
                <a:solidFill>
                  <a:srgbClr val="000000"/>
                </a:solidFill>
                <a:latin typeface="Verdana" panose="020B0604030504040204" pitchFamily="34" charset="0"/>
                <a:ea typeface="Verdana" panose="020B0604030504040204" pitchFamily="34" charset="0"/>
              </a:rPr>
              <a:t> since they form a part of the public URL.  </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Key Components of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Key</a:t>
            </a:r>
            <a:r>
              <a:rPr lang="en-US" sz="1200" dirty="0">
                <a:solidFill>
                  <a:srgbClr val="000000"/>
                </a:solidFill>
                <a:latin typeface="Verdana" panose="020B0604030504040204" pitchFamily="34" charset="0"/>
                <a:ea typeface="Verdana" panose="020B0604030504040204" pitchFamily="34" charset="0"/>
              </a:rPr>
              <a:t>: Unique identifier for an object (e.g., `file.txt`).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Value</a:t>
            </a:r>
            <a:r>
              <a:rPr lang="en-US" sz="1200" dirty="0">
                <a:solidFill>
                  <a:srgbClr val="000000"/>
                </a:solidFill>
                <a:latin typeface="Verdana" panose="020B0604030504040204" pitchFamily="34" charset="0"/>
                <a:ea typeface="Verdana" panose="020B0604030504040204" pitchFamily="34" charset="0"/>
              </a:rPr>
              <a:t>: Actual data stored in S3 (e.g., text, image, video).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Version</a:t>
            </a:r>
            <a:r>
              <a:rPr lang="en-US" sz="1200" dirty="0">
                <a:solidFill>
                  <a:srgbClr val="000000"/>
                </a:solidFill>
                <a:latin typeface="Verdana" panose="020B0604030504040204" pitchFamily="34" charset="0"/>
                <a:ea typeface="Verdana" panose="020B0604030504040204" pitchFamily="34" charset="0"/>
              </a:rPr>
              <a:t> ID: Unique identifier for different versions of an object.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Metadata</a:t>
            </a:r>
            <a:r>
              <a:rPr lang="en-US" sz="1200" dirty="0">
                <a:solidFill>
                  <a:srgbClr val="000000"/>
                </a:solidFill>
                <a:latin typeface="Verdana" panose="020B0604030504040204" pitchFamily="34" charset="0"/>
                <a:ea typeface="Verdana" panose="020B0604030504040204" pitchFamily="34" charset="0"/>
              </a:rPr>
              <a:t>: Additional information about an object (e.g., content type, owner).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err="1">
                <a:solidFill>
                  <a:srgbClr val="000000"/>
                </a:solidFill>
                <a:latin typeface="Verdana" panose="020B0604030504040204" pitchFamily="34" charset="0"/>
                <a:ea typeface="Verdana" panose="020B0604030504040204" pitchFamily="34" charset="0"/>
              </a:rPr>
              <a:t>Subresources</a:t>
            </a:r>
            <a:r>
              <a:rPr lang="en-US" sz="1200" dirty="0">
                <a:solidFill>
                  <a:srgbClr val="000000"/>
                </a:solidFill>
                <a:latin typeface="Verdana" panose="020B0604030504040204" pitchFamily="34" charset="0"/>
                <a:ea typeface="Verdana" panose="020B0604030504040204" pitchFamily="34" charset="0"/>
              </a:rPr>
              <a:t>: Stores object-specific settings such as permissions and policies.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Access</a:t>
            </a: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Control</a:t>
            </a:r>
            <a:r>
              <a:rPr lang="en-US" sz="1200" dirty="0">
                <a:solidFill>
                  <a:srgbClr val="000000"/>
                </a:solidFill>
                <a:latin typeface="Verdana" panose="020B0604030504040204" pitchFamily="34" charset="0"/>
                <a:ea typeface="Verdana" panose="020B0604030504040204" pitchFamily="34" charset="0"/>
              </a:rPr>
              <a:t>: Defines who can access the bucket or files. </a:t>
            </a:r>
            <a:endParaRPr lang="en-US" sz="1200" dirty="0"/>
          </a:p>
        </p:txBody>
      </p:sp>
    </p:spTree>
    <p:extLst>
      <p:ext uri="{BB962C8B-B14F-4D97-AF65-F5344CB8AC3E}">
        <p14:creationId xmlns:p14="http://schemas.microsoft.com/office/powerpoint/2010/main" val="31623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974E3-C9EF-781F-A780-505EB8181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621A3-4B88-D1E8-0DAF-ADBB4E28994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3. Keys   </a:t>
            </a:r>
          </a:p>
          <a:p>
            <a:pPr>
              <a:lnSpc>
                <a:spcPct val="100000"/>
              </a:lnSpc>
              <a:spcBef>
                <a:spcPts val="600"/>
              </a:spcBef>
            </a:pPr>
            <a:r>
              <a:rPr lang="en-US" sz="1000" dirty="0">
                <a:latin typeface="Verdana" panose="020B0604030504040204" pitchFamily="34" charset="0"/>
                <a:ea typeface="Verdana" panose="020B0604030504040204" pitchFamily="34" charset="0"/>
              </a:rPr>
              <a:t> A  key  is a unique identifier for an object within a bucket.  </a:t>
            </a:r>
          </a:p>
          <a:p>
            <a:pPr>
              <a:lnSpc>
                <a:spcPct val="100000"/>
              </a:lnSpc>
              <a:spcBef>
                <a:spcPts val="600"/>
              </a:spcBef>
            </a:pPr>
            <a:r>
              <a:rPr lang="en-US" sz="1000" dirty="0">
                <a:latin typeface="Verdana" panose="020B0604030504040204" pitchFamily="34" charset="0"/>
                <a:ea typeface="Verdana" panose="020B0604030504040204" pitchFamily="34" charset="0"/>
              </a:rPr>
              <a:t> Every object in a bucket has a  unique key .  </a:t>
            </a:r>
          </a:p>
          <a:p>
            <a:pPr>
              <a:lnSpc>
                <a:spcPct val="100000"/>
              </a:lnSpc>
              <a:spcBef>
                <a:spcPts val="600"/>
              </a:spcBef>
            </a:pPr>
            <a:r>
              <a:rPr lang="en-US" sz="1000" dirty="0">
                <a:latin typeface="Verdana" panose="020B0604030504040204" pitchFamily="34" charset="0"/>
                <a:ea typeface="Verdana" panose="020B0604030504040204" pitchFamily="34" charset="0"/>
              </a:rPr>
              <a:t>  Example:   http://jtp.s3.amazonaws.com/2019-01-31/Amazons3.wsdl</a:t>
            </a:r>
          </a:p>
          <a:p>
            <a:pPr>
              <a:lnSpc>
                <a:spcPct val="100000"/>
              </a:lnSpc>
              <a:spcBef>
                <a:spcPts val="600"/>
              </a:spcBef>
            </a:pPr>
            <a:r>
              <a:rPr lang="en-US" sz="1000" dirty="0">
                <a:latin typeface="Verdana" panose="020B0604030504040204" pitchFamily="34" charset="0"/>
                <a:ea typeface="Verdana" panose="020B0604030504040204" pitchFamily="34" charset="0"/>
              </a:rPr>
              <a:t>    Bucket Name:  `</a:t>
            </a:r>
            <a:r>
              <a:rPr lang="en-US" sz="1000" dirty="0" err="1">
                <a:latin typeface="Verdana" panose="020B0604030504040204" pitchFamily="34" charset="0"/>
                <a:ea typeface="Verdana" panose="020B0604030504040204" pitchFamily="34" charset="0"/>
              </a:rPr>
              <a:t>jtp</a:t>
            </a:r>
            <a:r>
              <a:rPr lang="en-US" sz="1000" dirty="0">
                <a:latin typeface="Verdana" panose="020B0604030504040204" pitchFamily="34" charset="0"/>
                <a:ea typeface="Verdana" panose="020B0604030504040204" pitchFamily="34" charset="0"/>
              </a:rPr>
              <a:t>`  </a:t>
            </a:r>
          </a:p>
          <a:p>
            <a:pPr>
              <a:lnSpc>
                <a:spcPct val="100000"/>
              </a:lnSpc>
              <a:spcBef>
                <a:spcPts val="600"/>
              </a:spcBef>
            </a:pPr>
            <a:r>
              <a:rPr lang="en-US" sz="1000" dirty="0">
                <a:latin typeface="Verdana" panose="020B0604030504040204" pitchFamily="34" charset="0"/>
                <a:ea typeface="Verdana" panose="020B0604030504040204" pitchFamily="34" charset="0"/>
              </a:rPr>
              <a:t>    Key:  `2019-01-31/Amazons3.wsdl`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4. Regions   </a:t>
            </a:r>
          </a:p>
          <a:p>
            <a:pPr>
              <a:lnSpc>
                <a:spcPct val="100000"/>
              </a:lnSpc>
              <a:spcBef>
                <a:spcPts val="600"/>
              </a:spcBef>
            </a:pPr>
            <a:r>
              <a:rPr lang="en-US" sz="1000" dirty="0">
                <a:latin typeface="Verdana" panose="020B0604030504040204" pitchFamily="34" charset="0"/>
                <a:ea typeface="Verdana" panose="020B0604030504040204" pitchFamily="34" charset="0"/>
              </a:rPr>
              <a:t> S3 allows users to  choose a geographical region  to store their data.  </a:t>
            </a:r>
          </a:p>
          <a:p>
            <a:pPr>
              <a:lnSpc>
                <a:spcPct val="100000"/>
              </a:lnSpc>
              <a:spcBef>
                <a:spcPts val="600"/>
              </a:spcBef>
            </a:pPr>
            <a:r>
              <a:rPr lang="en-US" sz="1000" dirty="0">
                <a:latin typeface="Verdana" panose="020B0604030504040204" pitchFamily="34" charset="0"/>
                <a:ea typeface="Verdana" panose="020B0604030504040204" pitchFamily="34" charset="0"/>
              </a:rPr>
              <a:t> Choosing the right region helps:  </a:t>
            </a:r>
          </a:p>
          <a:p>
            <a:pPr>
              <a:lnSpc>
                <a:spcPct val="100000"/>
              </a:lnSpc>
              <a:spcBef>
                <a:spcPts val="600"/>
              </a:spcBef>
            </a:pPr>
            <a:r>
              <a:rPr lang="en-US" sz="1000" dirty="0">
                <a:latin typeface="Verdana" panose="020B0604030504040204" pitchFamily="34" charset="0"/>
                <a:ea typeface="Verdana" panose="020B0604030504040204" pitchFamily="34" charset="0"/>
              </a:rPr>
              <a:t>   Reduce  latency   </a:t>
            </a:r>
          </a:p>
          <a:p>
            <a:pPr>
              <a:lnSpc>
                <a:spcPct val="100000"/>
              </a:lnSpc>
              <a:spcBef>
                <a:spcPts val="600"/>
              </a:spcBef>
            </a:pPr>
            <a:r>
              <a:rPr lang="en-US" sz="1000" dirty="0">
                <a:latin typeface="Verdana" panose="020B0604030504040204" pitchFamily="34" charset="0"/>
                <a:ea typeface="Verdana" panose="020B0604030504040204" pitchFamily="34" charset="0"/>
              </a:rPr>
              <a:t>   Minimize  costs   </a:t>
            </a:r>
          </a:p>
          <a:p>
            <a:pPr>
              <a:lnSpc>
                <a:spcPct val="100000"/>
              </a:lnSpc>
              <a:spcBef>
                <a:spcPts val="600"/>
              </a:spcBef>
            </a:pPr>
            <a:r>
              <a:rPr lang="en-US" sz="1000" dirty="0">
                <a:latin typeface="Verdana" panose="020B0604030504040204" pitchFamily="34" charset="0"/>
                <a:ea typeface="Verdana" panose="020B0604030504040204" pitchFamily="34" charset="0"/>
              </a:rPr>
              <a:t>   Address  regulatory requirements   </a:t>
            </a:r>
          </a:p>
          <a:p>
            <a:pPr>
              <a:lnSpc>
                <a:spcPct val="100000"/>
              </a:lnSpc>
              <a:spcBef>
                <a:spcPts val="600"/>
              </a:spcBef>
            </a:pPr>
            <a:r>
              <a:rPr lang="en-US" sz="1000" dirty="0">
                <a:latin typeface="Verdana" panose="020B0604030504040204" pitchFamily="34" charset="0"/>
                <a:ea typeface="Verdana" panose="020B0604030504040204" pitchFamily="34" charset="0"/>
              </a:rPr>
              <a:t> Objects do  not move across regions  unless explicitly transferred.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5. Data Consistency Model   </a:t>
            </a:r>
          </a:p>
          <a:p>
            <a:pPr>
              <a:lnSpc>
                <a:spcPct val="100000"/>
              </a:lnSpc>
              <a:spcBef>
                <a:spcPts val="600"/>
              </a:spcBef>
            </a:pPr>
            <a:r>
              <a:rPr lang="en-US" sz="1000" dirty="0">
                <a:latin typeface="Verdana" panose="020B0604030504040204" pitchFamily="34" charset="0"/>
                <a:ea typeface="Verdana" panose="020B0604030504040204" pitchFamily="34" charset="0"/>
              </a:rPr>
              <a:t>S3 ensures  high availability  by  replicating data across multiple servers .  </a:t>
            </a:r>
          </a:p>
          <a:p>
            <a:pPr>
              <a:lnSpc>
                <a:spcPct val="100000"/>
              </a:lnSpc>
              <a:spcBef>
                <a:spcPts val="600"/>
              </a:spcBef>
            </a:pPr>
            <a:r>
              <a:rPr lang="en-US" sz="1000" dirty="0">
                <a:latin typeface="Verdana" panose="020B0604030504040204" pitchFamily="34" charset="0"/>
                <a:ea typeface="Verdana" panose="020B0604030504040204" pitchFamily="34" charset="0"/>
              </a:rPr>
              <a:t>   Read-After-Write Consistency (for New Objects)   </a:t>
            </a:r>
          </a:p>
          <a:p>
            <a:pPr>
              <a:lnSpc>
                <a:spcPct val="100000"/>
              </a:lnSpc>
              <a:spcBef>
                <a:spcPts val="600"/>
              </a:spcBef>
            </a:pPr>
            <a:r>
              <a:rPr lang="en-US" sz="1000" dirty="0">
                <a:latin typeface="Verdana" panose="020B0604030504040204" pitchFamily="34" charset="0"/>
                <a:ea typeface="Verdana" panose="020B0604030504040204" pitchFamily="34" charset="0"/>
              </a:rPr>
              <a:t> When a new object is stored, it is  immediately available for reading .  </a:t>
            </a:r>
          </a:p>
          <a:p>
            <a:pPr>
              <a:lnSpc>
                <a:spcPct val="100000"/>
              </a:lnSpc>
              <a:spcBef>
                <a:spcPts val="600"/>
              </a:spcBef>
            </a:pPr>
            <a:r>
              <a:rPr lang="en-US" sz="1000" dirty="0">
                <a:latin typeface="Verdana" panose="020B0604030504040204" pitchFamily="34" charset="0"/>
                <a:ea typeface="Verdana" panose="020B0604030504040204" pitchFamily="34" charset="0"/>
              </a:rPr>
              <a:t> Listing the objects in a bucket reflects the new object immediately.  </a:t>
            </a:r>
          </a:p>
          <a:p>
            <a:pPr>
              <a:lnSpc>
                <a:spcPct val="100000"/>
              </a:lnSpc>
              <a:spcBef>
                <a:spcPts val="600"/>
              </a:spcBef>
            </a:pPr>
            <a:r>
              <a:rPr lang="en-US" sz="1000" dirty="0">
                <a:latin typeface="Verdana" panose="020B0604030504040204" pitchFamily="34" charset="0"/>
                <a:ea typeface="Verdana" panose="020B0604030504040204" pitchFamily="34" charset="0"/>
              </a:rPr>
              <a:t>   Eventual Consistency (for Updates &amp; Deletes)   </a:t>
            </a:r>
          </a:p>
          <a:p>
            <a:pPr>
              <a:lnSpc>
                <a:spcPct val="100000"/>
              </a:lnSpc>
              <a:spcBef>
                <a:spcPts val="600"/>
              </a:spcBef>
            </a:pPr>
            <a:r>
              <a:rPr lang="en-US" sz="1000" dirty="0">
                <a:latin typeface="Verdana" panose="020B0604030504040204" pitchFamily="34" charset="0"/>
                <a:ea typeface="Verdana" panose="020B0604030504040204" pitchFamily="34" charset="0"/>
              </a:rPr>
              <a:t> When an object is  updated  or  deleted , changes  take time to propagate .  </a:t>
            </a:r>
          </a:p>
          <a:p>
            <a:pPr>
              <a:lnSpc>
                <a:spcPct val="100000"/>
              </a:lnSpc>
              <a:spcBef>
                <a:spcPts val="600"/>
              </a:spcBef>
            </a:pPr>
            <a:r>
              <a:rPr lang="en-US" sz="1000" dirty="0">
                <a:latin typeface="Verdana" panose="020B0604030504040204" pitchFamily="34" charset="0"/>
                <a:ea typeface="Verdana" panose="020B0604030504040204" pitchFamily="34" charset="0"/>
              </a:rPr>
              <a:t>  Example: </a:t>
            </a:r>
          </a:p>
          <a:p>
            <a:pPr>
              <a:lnSpc>
                <a:spcPct val="100000"/>
              </a:lnSpc>
              <a:spcBef>
                <a:spcPts val="600"/>
              </a:spcBef>
            </a:pPr>
            <a:r>
              <a:rPr lang="en-US" sz="1000" dirty="0">
                <a:latin typeface="Verdana" panose="020B0604030504040204" pitchFamily="34" charset="0"/>
                <a:ea typeface="Verdana" panose="020B0604030504040204" pitchFamily="34" charset="0"/>
              </a:rPr>
              <a:t>   A process  updates an object , but if another process tries to read it immediately,  old data  may still appear.  </a:t>
            </a:r>
          </a:p>
          <a:p>
            <a:pPr>
              <a:lnSpc>
                <a:spcPct val="100000"/>
              </a:lnSpc>
              <a:spcBef>
                <a:spcPts val="600"/>
              </a:spcBef>
            </a:pPr>
            <a:r>
              <a:rPr lang="en-US" sz="1000" dirty="0">
                <a:latin typeface="Verdana" panose="020B0604030504040204" pitchFamily="34" charset="0"/>
                <a:ea typeface="Verdana" panose="020B0604030504040204" pitchFamily="34" charset="0"/>
              </a:rPr>
              <a:t>   If an object is  deleted , listing the objects may still show the deleted object for a short time. </a:t>
            </a:r>
          </a:p>
        </p:txBody>
      </p:sp>
      <p:sp>
        <p:nvSpPr>
          <p:cNvPr id="2" name="Content Placeholder 2">
            <a:extLst>
              <a:ext uri="{FF2B5EF4-FFF2-40B4-BE49-F238E27FC236}">
                <a16:creationId xmlns:a16="http://schemas.microsoft.com/office/drawing/2014/main" id="{49A2C0A2-0B86-1C67-8420-CEAC01F13C13}"/>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Amazon S3 Concepts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Amazon S3 (Simple Storage Service) is an  object storage service  designed for scalability, durability, and high availability. Below are the key concepts: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Buckets   </a:t>
            </a:r>
          </a:p>
          <a:p>
            <a:pPr>
              <a:spcBef>
                <a:spcPts val="750"/>
              </a:spcBef>
              <a:spcAft>
                <a:spcPts val="750"/>
              </a:spcAft>
            </a:pPr>
            <a:r>
              <a:rPr lang="en-US" sz="1000" dirty="0">
                <a:latin typeface="Verdana" panose="020B0604030504040204" pitchFamily="34" charset="0"/>
                <a:ea typeface="Verdana" panose="020B0604030504040204" pitchFamily="34" charset="0"/>
              </a:rPr>
              <a:t> A  bucket  is a container for storing objects.  </a:t>
            </a:r>
          </a:p>
          <a:p>
            <a:pPr>
              <a:spcBef>
                <a:spcPts val="750"/>
              </a:spcBef>
              <a:spcAft>
                <a:spcPts val="750"/>
              </a:spcAft>
            </a:pPr>
            <a:r>
              <a:rPr lang="en-US" sz="1000" dirty="0">
                <a:latin typeface="Verdana" panose="020B0604030504040204" pitchFamily="34" charset="0"/>
                <a:ea typeface="Verdana" panose="020B0604030504040204" pitchFamily="34" charset="0"/>
              </a:rPr>
              <a:t> Each object is stored within a  single bucket .  </a:t>
            </a:r>
          </a:p>
          <a:p>
            <a:pPr>
              <a:spcBef>
                <a:spcPts val="750"/>
              </a:spcBef>
              <a:spcAft>
                <a:spcPts val="750"/>
              </a:spcAft>
            </a:pPr>
            <a:r>
              <a:rPr lang="en-US" sz="1000" dirty="0">
                <a:latin typeface="Verdana" panose="020B0604030504040204" pitchFamily="34" charset="0"/>
                <a:ea typeface="Verdana" panose="020B0604030504040204" pitchFamily="34" charset="0"/>
              </a:rPr>
              <a:t> Example:  If an object named `</a:t>
            </a:r>
            <a:r>
              <a:rPr lang="en-US" sz="1000" b="0" i="0" dirty="0">
                <a:solidFill>
                  <a:srgbClr val="333333"/>
                </a:solidFill>
                <a:effectLst/>
                <a:latin typeface="Verdana" panose="020B0604030504040204" pitchFamily="34" charset="0"/>
                <a:ea typeface="Verdana" panose="020B0604030504040204" pitchFamily="34" charset="0"/>
              </a:rPr>
              <a:t>photos/tree.jpg` </a:t>
            </a:r>
            <a:r>
              <a:rPr lang="en-US" sz="1000" dirty="0">
                <a:latin typeface="Verdana" panose="020B0604030504040204" pitchFamily="34" charset="0"/>
                <a:ea typeface="Verdana" panose="020B0604030504040204" pitchFamily="34" charset="0"/>
              </a:rPr>
              <a:t>is stored in the `</a:t>
            </a:r>
            <a:r>
              <a:rPr lang="en-US" sz="1000" dirty="0" err="1">
                <a:latin typeface="Verdana" panose="020B0604030504040204" pitchFamily="34" charset="0"/>
                <a:ea typeface="Verdana" panose="020B0604030504040204" pitchFamily="34" charset="0"/>
              </a:rPr>
              <a:t>treeimage</a:t>
            </a:r>
            <a:r>
              <a:rPr lang="en-US" sz="1000" dirty="0">
                <a:latin typeface="Verdana" panose="020B0604030504040204" pitchFamily="34" charset="0"/>
                <a:ea typeface="Verdana" panose="020B0604030504040204" pitchFamily="34" charset="0"/>
              </a:rPr>
              <a:t>` bucket, it can be accessed using:  http://treeimage.s3.amazonaws.com/photos/tree.jpg</a:t>
            </a:r>
          </a:p>
          <a:p>
            <a:pPr>
              <a:spcBef>
                <a:spcPts val="750"/>
              </a:spcBef>
              <a:spcAft>
                <a:spcPts val="750"/>
              </a:spcAft>
            </a:pPr>
            <a:r>
              <a:rPr lang="en-US" sz="1000" dirty="0">
                <a:latin typeface="Verdana" panose="020B0604030504040204" pitchFamily="34" charset="0"/>
                <a:ea typeface="Verdana" panose="020B0604030504040204" pitchFamily="34" charset="0"/>
              </a:rPr>
              <a:t> Buckets have unlimited storage capacity  but cannot contain other buckets.  </a:t>
            </a:r>
          </a:p>
          <a:p>
            <a:pPr>
              <a:spcBef>
                <a:spcPts val="750"/>
              </a:spcBef>
              <a:spcAft>
                <a:spcPts val="750"/>
              </a:spcAft>
            </a:pPr>
            <a:r>
              <a:rPr lang="en-US" sz="1000" dirty="0">
                <a:latin typeface="Verdana" panose="020B0604030504040204" pitchFamily="34" charset="0"/>
                <a:ea typeface="Verdana" panose="020B0604030504040204" pitchFamily="34" charset="0"/>
              </a:rPr>
              <a:t> Performance remains consistent  regardless of the number of buckets.  </a:t>
            </a:r>
          </a:p>
          <a:p>
            <a:pPr>
              <a:spcBef>
                <a:spcPts val="750"/>
              </a:spcBef>
              <a:spcAft>
                <a:spcPts val="750"/>
              </a:spcAft>
            </a:pPr>
            <a:r>
              <a:rPr lang="en-US" sz="1000" dirty="0">
                <a:latin typeface="Verdana" panose="020B0604030504040204" pitchFamily="34" charset="0"/>
                <a:ea typeface="Verdana" panose="020B0604030504040204" pitchFamily="34" charset="0"/>
              </a:rPr>
              <a:t> Only the  AWS account owner  can delete the bucket.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Objects   </a:t>
            </a:r>
          </a:p>
          <a:p>
            <a:pPr>
              <a:spcBef>
                <a:spcPts val="750"/>
              </a:spcBef>
              <a:spcAft>
                <a:spcPts val="750"/>
              </a:spcAft>
            </a:pPr>
            <a:r>
              <a:rPr lang="en-US" sz="1000" dirty="0">
                <a:latin typeface="Verdana" panose="020B0604030504040204" pitchFamily="34" charset="0"/>
                <a:ea typeface="Verdana" panose="020B0604030504040204" pitchFamily="34" charset="0"/>
              </a:rPr>
              <a:t> Objects are  the actual files  stored in S3.  </a:t>
            </a:r>
          </a:p>
          <a:p>
            <a:pPr>
              <a:spcBef>
                <a:spcPts val="750"/>
              </a:spcBef>
              <a:spcAft>
                <a:spcPts val="750"/>
              </a:spcAft>
            </a:pPr>
            <a:r>
              <a:rPr lang="en-US" sz="1000" dirty="0">
                <a:latin typeface="Verdana" panose="020B0604030504040204" pitchFamily="34" charset="0"/>
                <a:ea typeface="Verdana" panose="020B0604030504040204" pitchFamily="34" charset="0"/>
              </a:rPr>
              <a:t> Each object consists of:  </a:t>
            </a:r>
          </a:p>
          <a:p>
            <a:pPr>
              <a:spcBef>
                <a:spcPts val="750"/>
              </a:spcBef>
              <a:spcAft>
                <a:spcPts val="750"/>
              </a:spcAft>
            </a:pPr>
            <a:r>
              <a:rPr lang="en-US" sz="1000" dirty="0">
                <a:latin typeface="Verdana" panose="020B0604030504040204" pitchFamily="34" charset="0"/>
                <a:ea typeface="Verdana" panose="020B0604030504040204" pitchFamily="34" charset="0"/>
              </a:rPr>
              <a:t> Object Data  (the actual content).  </a:t>
            </a:r>
          </a:p>
          <a:p>
            <a:pPr>
              <a:spcBef>
                <a:spcPts val="750"/>
              </a:spcBef>
              <a:spcAft>
                <a:spcPts val="750"/>
              </a:spcAft>
            </a:pPr>
            <a:r>
              <a:rPr lang="en-US" sz="1000" dirty="0">
                <a:latin typeface="Verdana" panose="020B0604030504040204" pitchFamily="34" charset="0"/>
                <a:ea typeface="Verdana" panose="020B0604030504040204" pitchFamily="34" charset="0"/>
              </a:rPr>
              <a:t> Metadata  (name-value pairs like content type, last modified date).  </a:t>
            </a:r>
          </a:p>
          <a:p>
            <a:pPr>
              <a:spcBef>
                <a:spcPts val="750"/>
              </a:spcBef>
              <a:spcAft>
                <a:spcPts val="750"/>
              </a:spcAft>
            </a:pPr>
            <a:r>
              <a:rPr lang="en-US" sz="1000" dirty="0">
                <a:latin typeface="Verdana" panose="020B0604030504040204" pitchFamily="34" charset="0"/>
                <a:ea typeface="Verdana" panose="020B0604030504040204" pitchFamily="34" charset="0"/>
              </a:rPr>
              <a:t> Version ID  (if versioning is enabled). </a:t>
            </a:r>
          </a:p>
        </p:txBody>
      </p:sp>
    </p:spTree>
    <p:extLst>
      <p:ext uri="{BB962C8B-B14F-4D97-AF65-F5344CB8AC3E}">
        <p14:creationId xmlns:p14="http://schemas.microsoft.com/office/powerpoint/2010/main" val="2859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65B3-1189-13D9-A2A6-FA0795E08F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479C1-8EF3-8084-7531-3FB2BB42CB17}"/>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3. Compute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EC2 (Elastic Compute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Launching, Configuring, and Managing EC2 instances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Key Pairs &amp; SSH Access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Security Groups &amp; Networking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Load Balancing (ELB)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Auto Scaling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Lambda (Serverless Computing)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Writing AWS Lambda functions (Java, Node.js, Python)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Event-driven </a:t>
            </a:r>
            <a:r>
              <a:rPr lang="en-US" sz="1000" dirty="0">
                <a:solidFill>
                  <a:srgbClr val="000000"/>
                </a:solidFill>
                <a:latin typeface="Verdana" panose="020B0604030504040204" pitchFamily="34" charset="0"/>
                <a:ea typeface="Verdana" panose="020B0604030504040204" pitchFamily="34" charset="0"/>
              </a:rPr>
              <a:t>architecture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API Gateway + Lambda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Elastic Beanstalk (PaaS for Java, Node.js, etc.)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ECS (Elastic Container Service) and EKS (Kubernetes on AWS)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 4. Networking &amp; Security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VPC (Virtual Private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Subnets, Route Tables, Internet &amp; NAT Gateways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VPC Peering, VPN, Direct Connect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Security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IAM Roles &amp;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KMS (Key Management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WAF (Web Application Firewall)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Shield (DDoS Protection) </a:t>
            </a:r>
            <a:endParaRPr lang="en-US" sz="1000" dirty="0"/>
          </a:p>
        </p:txBody>
      </p:sp>
      <p:sp>
        <p:nvSpPr>
          <p:cNvPr id="2" name="Content Placeholder 2">
            <a:extLst>
              <a:ext uri="{FF2B5EF4-FFF2-40B4-BE49-F238E27FC236}">
                <a16:creationId xmlns:a16="http://schemas.microsoft.com/office/drawing/2014/main" id="{FAF5DD2D-2127-C08F-810E-1625FA0AE758}"/>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1. AWS Fundamentals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Introduction to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Global Infrastructure (Regions, Availability Zones, Edge Locations)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Free Tier and Account Setup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Understanding IAM (Identity and Access Management)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CLI and SDKs (for Java, Python, etc.)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2. Storage &amp; Databases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S3 (Simple Storage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Buckets, Permissions, Lifecycle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Static Website Hosting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Versioning, Encryption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RDS (Relational Database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MySQL, PostgreSQL, Oracle, MSSQL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Multi-AZ </a:t>
            </a:r>
            <a:r>
              <a:rPr lang="en-US" sz="1000" dirty="0">
                <a:solidFill>
                  <a:srgbClr val="000000"/>
                </a:solidFill>
                <a:latin typeface="Verdana" panose="020B0604030504040204" pitchFamily="34" charset="0"/>
                <a:ea typeface="Verdana" panose="020B0604030504040204" pitchFamily="34" charset="0"/>
              </a:rPr>
              <a:t>&amp; Read Replicas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DynamoDB (NoSQL Database)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Amazon Aurora </a:t>
            </a:r>
            <a:r>
              <a:rPr lang="en-US" sz="1000">
                <a:solidFill>
                  <a:srgbClr val="000000"/>
                </a:solidFill>
                <a:latin typeface="Verdana" panose="020B0604030504040204" pitchFamily="34" charset="0"/>
                <a:ea typeface="Verdana" panose="020B0604030504040204" pitchFamily="34" charset="0"/>
              </a:rPr>
              <a:t>(High-performance </a:t>
            </a:r>
            <a:r>
              <a:rPr lang="en-US" sz="1000" dirty="0">
                <a:solidFill>
                  <a:srgbClr val="000000"/>
                </a:solidFill>
                <a:latin typeface="Verdana" panose="020B0604030504040204" pitchFamily="34" charset="0"/>
                <a:ea typeface="Verdana" panose="020B0604030504040204" pitchFamily="34" charset="0"/>
              </a:rPr>
              <a:t>database) </a:t>
            </a:r>
            <a:endParaRPr lang="en-US" sz="1000" dirty="0"/>
          </a:p>
        </p:txBody>
      </p:sp>
    </p:spTree>
    <p:extLst>
      <p:ext uri="{BB962C8B-B14F-4D97-AF65-F5344CB8AC3E}">
        <p14:creationId xmlns:p14="http://schemas.microsoft.com/office/powerpoint/2010/main" val="16038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7A437-5DAC-93F1-D9EF-173E67BBFC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0A112-C785-3176-F1B3-8D995042B3D8}"/>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4: Access the Uploaded File**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Click on the uploaded **object** and copy its **Object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the object **is not publicly accessible**.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5: Make Object Public (Optional)**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To allow public access: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1. Modify **Bucket Permissions**.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2. Go to **"Actions" → "Make public"**.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3. Confirm changes.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4. Now, the object URL will be accessible publicly.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**Key Points to Remember**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**Buckets have a globally unique name** (universal namespace).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**Successful uploads return HTTP 200 status code**.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**Storage Classes:** S3 Standard, S3-IA, Reduced Redundancy Storage.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**Encryption:** Client-Side &amp; Server-Side Encryption available.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**Access Control:** Managed via ACLs or **Bucket Policies**.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buckets &amp; objects are private**.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75A6733B-1CEC-9F16-F5A1-98A16EC49F0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**Creating an S3 Bucket**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1: Access S3 in AWS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Sign in to the **AWS Management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Navigate to **S3 Services** from the AWS dashboard.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2: Create a New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Enter a **unique bucket name** (must follow DNS naming rules).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a **region** for storing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to finalize.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Buckets and objects are **private by default**.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3: Upload a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your created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 "Add files"** and select a file (e.g., `jtp.jpg`).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to add it to the bucket. </a:t>
            </a:r>
          </a:p>
        </p:txBody>
      </p:sp>
    </p:spTree>
    <p:extLst>
      <p:ext uri="{BB962C8B-B14F-4D97-AF65-F5344CB8AC3E}">
        <p14:creationId xmlns:p14="http://schemas.microsoft.com/office/powerpoint/2010/main" val="67757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8B14-911A-0662-2560-901FA295E2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37E6E-D9C6-76B5-9D6E-B6154A7ACAB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- 3. S3 One Zone-IA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Costs 20% less than Standard-IA because it stores data in only one availability zone.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Suitable for backups or easily re-creatable data, but has a risk of data loss if the availability zone fails.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30 days and has retrieval fees.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S3 Glacier (Archival Storage)</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Best for long-term storage of rarely accessed data at the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Designed for archival purposes, with retrieval times depending on the selected option: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Expedited: Available in minutes (higher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Standard: Available in 3-5 hours.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Bulk: Available in 5-12 hours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90 days.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**Lifecycle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Helps reduce storage costs by automatically moving objects to cheaper storage classes as they become less frequently accessed.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Ideal for data retention policies and long-term cost savings.</a:t>
            </a:r>
          </a:p>
        </p:txBody>
      </p:sp>
      <p:sp>
        <p:nvSpPr>
          <p:cNvPr id="2" name="Content Placeholder 2">
            <a:extLst>
              <a:ext uri="{FF2B5EF4-FFF2-40B4-BE49-F238E27FC236}">
                <a16:creationId xmlns:a16="http://schemas.microsoft.com/office/drawing/2014/main" id="{7859ED29-7911-847D-678D-13FB76E82FB0}"/>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Storage Classes  </a:t>
            </a: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storage classes are different types of cloud storage designed to optimize cost, availability, durability, and performance based on how frequently data is accessed.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storage class is suited for a specific use case, from frequently accessed data to long-term archival storage.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why do we need storage classes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cost optimization by using cheaper storage for infrequent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durability and redundancy to protect against data loss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performance flexibility with instant or delayed retrieval options  </a:t>
            </a:r>
          </a:p>
          <a:p>
            <a:pPr marL="0" indent="0">
              <a:spcBef>
                <a:spcPts val="750"/>
              </a:spcBef>
              <a:spcAft>
                <a:spcPts val="750"/>
              </a:spcAft>
              <a:buNone/>
            </a:pPr>
            <a:r>
              <a:rPr lang="en-US" sz="1000" dirty="0">
                <a:latin typeface="Verdana" panose="020B0604030504040204" pitchFamily="34" charset="0"/>
                <a:ea typeface="Verdana" panose="020B0604030504040204" pitchFamily="34" charset="0"/>
              </a:rPr>
              <a:t>- automatic lifecycle management to move data between classes based on usage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- 1. S3 Standard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Designed for frequently accessed data with high availability (99.99%) and durability (99.999999999%).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to ensure redundancy and prevent data loss.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Default storage class if no specific class is assigned during upload.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- 2. S3 Standard-IA (Infrequent Access)</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Suitable for data that is not accessed often but still needs quick retrieval when needed.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Cheaper than S3 Standard but has retrieval fees.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Requires objects to be stored for at least 30 days.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for durability.  </a:t>
            </a:r>
          </a:p>
        </p:txBody>
      </p:sp>
    </p:spTree>
    <p:extLst>
      <p:ext uri="{BB962C8B-B14F-4D97-AF65-F5344CB8AC3E}">
        <p14:creationId xmlns:p14="http://schemas.microsoft.com/office/powerpoint/2010/main" val="384991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27858-1F5F-FCD0-F5DE-25BDB6BC37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4230C-17EC-4D08-19CD-A11FD62DE67D}"/>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Delete an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**document.txt** from the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Instead of removing the file, S3 adds a **delete marker**.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file appears deleted, but older versions still exist.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**5. Restore a Deleted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Click **Show versions** in S3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Find the **delete marker** and delete it.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latest version of **document.txt** is restored.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**All versions of an object are stored** – even deleted ones.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**Once enabled, versioning cannot be disabled**, only suspended.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**Older versions can be retrieved anytime**.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**MFA Delete** provides extra security by requiring multi-factor authentication for deletions.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**Lifecycle rules** can automatically delete or transition older versions to cheaper storage.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makes versioning a powerful tool for **data recovery, backups, and protection against accidental deletions**.</a:t>
            </a:r>
          </a:p>
        </p:txBody>
      </p:sp>
      <p:sp>
        <p:nvSpPr>
          <p:cNvPr id="2" name="Content Placeholder 2">
            <a:extLst>
              <a:ext uri="{FF2B5EF4-FFF2-40B4-BE49-F238E27FC236}">
                <a16:creationId xmlns:a16="http://schemas.microsoft.com/office/drawing/2014/main" id="{F3E153DD-9CAA-6664-E0B6-8EA1B00786F4}"/>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Versioning in S3 helps store multiple versions of an object in the same bucket, allowing recovery from accidental overwrites or deletions.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Versioning Works – Step-by-Step Example**</a:t>
            </a: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Enable Versioning in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1. Open **AWS Management Console** → Go to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2. Select or **create a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3. Navigate to **Properties** → Find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4. Click **Edit**, select **Enable**, and save changes.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Upload an Object (First Version)**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Upload a file named **document.txt** to the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file gets stored with a **version ID** (e.g., **v1**).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**3. Upload a New Version (Overwrite the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Re-upload **document.txt** with modified content.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replacing the old file, S3 **creates a new version** (e.g., **v2**).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old version is still stored and can be accessed. </a:t>
            </a:r>
          </a:p>
        </p:txBody>
      </p:sp>
    </p:spTree>
    <p:extLst>
      <p:ext uri="{BB962C8B-B14F-4D97-AF65-F5344CB8AC3E}">
        <p14:creationId xmlns:p14="http://schemas.microsoft.com/office/powerpoint/2010/main" val="145918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B92BD-9F62-6447-7816-1B615E381B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C4B9D-B3E1-60B4-FE68-3C6C665612F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Existing objects before enabling replication will not be copied automatically (use AWS CLI to copy them manually).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markers and deleted versions are not replicated.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Replication is asynchronous, meaning there may be a delay before objects appear in the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Each source bucket can replicate only to one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AWS encrypts data in transit between regions using SSL.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**Use Cases of Cross Region Replication:**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1. **Compliance &amp; Data Residency**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Store copies of data in specific regions to meet regulatory requirements.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2. **Disaster Recovery**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Ensure data is available in another region in case of failures.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3. **Reducing Latency**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Maintain copies in multiple regions for faster access by users in different locations.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4. **Cross-Account Replication**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Transfer ownership of replicated objects to a different AWS account.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helps in **data protection, availability, and performance optimization** across AWS regions.</a:t>
            </a:r>
          </a:p>
        </p:txBody>
      </p:sp>
      <p:sp>
        <p:nvSpPr>
          <p:cNvPr id="2" name="Content Placeholder 2">
            <a:extLst>
              <a:ext uri="{FF2B5EF4-FFF2-40B4-BE49-F238E27FC236}">
                <a16:creationId xmlns:a16="http://schemas.microsoft.com/office/drawing/2014/main" id="{0FA9F77E-1144-C335-599C-87A72EBD6637}"/>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Cross Region Replication (CRR)**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Cross Region Replication (CRR) is an **Amazon S3 feature** that automatically copies objects from one S3 bucket (source) to another (destination) in a different AWS region.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helps in **data backup, disaster recovery, compliance, and reducing latency** for users in different locations.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**Steps to Enable Cross Region Replication:**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**Create Two Buckets**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One as the **source** and another as the **destination**, each in a different AWS region.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**Enable Versioning**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Both buckets must have **versioning enabled** (CRR does not work without it).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**Go to Management Tab**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In the **source bucket**, navigate to **Replication Rules**.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**Set Up a Replication Rule**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Click **"Get Started"**, choose whether to **replicate the entire bucket** or only specific objects (using tags).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**Select Destination Bucket**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Choose the **destination bucket** where objects will be copied.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**Create IAM Role**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Assign an **IAM role** with the necessary permissions for S3 to replicate objects.</a:t>
            </a:r>
            <a:br>
              <a:rPr lang="en-US" sz="1000" dirty="0">
                <a:latin typeface="Verdana" panose="020B0604030504040204" pitchFamily="34" charset="0"/>
                <a:ea typeface="Verdana" panose="020B0604030504040204" pitchFamily="34" charset="0"/>
              </a:rPr>
            </a:br>
            <a:r>
              <a:rPr lang="en-US" sz="1000" dirty="0">
                <a:latin typeface="Verdana" panose="020B0604030504040204" pitchFamily="34" charset="0"/>
                <a:ea typeface="Verdana" panose="020B0604030504040204" pitchFamily="34" charset="0"/>
              </a:rPr>
              <a:t> </a:t>
            </a:r>
            <a:br>
              <a:rPr lang="en-US" sz="1000"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7. **Save and Apply the Rule**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Once saved, new objects uploaded to the source bucket will be **automatically** replicated.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2365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972F-DBF8-0A1F-B7F5-401E51FE57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74A4-AA47-CC8B-9E6C-76F6D879CA2E}"/>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Steps to Configure S3 Lifecycle Policy:**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1. Sign in to AWS Management Console.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2. Go to S3, create or select a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3. Navigate to the Management tab.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4. Click "Create lifecycle rule" and enter a rule name.  </a:t>
            </a:r>
          </a:p>
          <a:p>
            <a:pPr marL="0" indent="0" algn="r">
              <a:lnSpc>
                <a:spcPct val="150000"/>
              </a:lnSpc>
              <a:spcBef>
                <a:spcPts val="600"/>
              </a:spcBef>
              <a:buNone/>
            </a:pPr>
            <a:r>
              <a:rPr lang="en-US" sz="1000" dirty="0">
                <a:latin typeface="Verdana" panose="020B0604030504040204" pitchFamily="34" charset="0"/>
                <a:ea typeface="Verdana" panose="020B0604030504040204" pitchFamily="34" charset="0"/>
              </a:rPr>
              <a:t>5. Set transition rules (e.g., move to Standard IA after 30 days, Glacier after 60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6. Define expiration policy (e.g., delete objects after 425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7. Review and save the lifecycle rule.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**Outcome:**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Efficient storage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Reduced storage costs.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Automated data retention and archival. </a:t>
            </a:r>
          </a:p>
        </p:txBody>
      </p:sp>
      <p:sp>
        <p:nvSpPr>
          <p:cNvPr id="2" name="Content Placeholder 2">
            <a:extLst>
              <a:ext uri="{FF2B5EF4-FFF2-40B4-BE49-F238E27FC236}">
                <a16:creationId xmlns:a16="http://schemas.microsoft.com/office/drawing/2014/main" id="{5583AD71-6AD6-7583-5C68-2E88AF21B098}"/>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Lifecycle Management**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**Definition:**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Lifecycle Management automates the transition of objects between different storage classes and enables automatic expiration of objects to optimize storage costs.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**Key Features:**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Transition objects to lower-cost storage tiers (e.g., Standard IA,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Automatically delete objects after a specified period.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Applies to both current and previous versions of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Reduces storage costs by moving infrequently accessed data to cheaper tiers.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**Example Lifecycle Policy:**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0: Store objects in Standard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30: Transition objects to Standard-IA (lower-cost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60: Move objects to Glacier (long-term archival).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425: Expire/Delete objects automatically. </a:t>
            </a:r>
          </a:p>
        </p:txBody>
      </p:sp>
    </p:spTree>
    <p:extLst>
      <p:ext uri="{BB962C8B-B14F-4D97-AF65-F5344CB8AC3E}">
        <p14:creationId xmlns:p14="http://schemas.microsoft.com/office/powerpoint/2010/main" val="317546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0C277-AD1A-446C-6DB9-536075E948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E9668-B92E-F70F-8947-3EF245C1BB79}"/>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**Steps to Create AWS CloudFront Distribution**</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1. **Upload Files to S3**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Create an S3 bucket (e.g., `my-static-site-bucket`)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Upload files (e.g., `index.html`, `style.css`)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Set public access OR use **Origin Access Control (OAC)** for private access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2. **Open CloudFront Console**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Go to **CloudFront &gt; Create Distribution**</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3. **Configure Origin**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Set **Origin Domain**: your S3 bucket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Enable OAC if S3 is private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Add **Origin Path** if using subfolders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4. **Set Cache Behavior**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**Viewer Protocol Policy**: Redirect HTTP to HTTPS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**Allowed Methods**: GET, HEAD (default for static)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**Caching**: Use origin headers or define TTLs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5. **Distribution Settings**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**Default Root Object**: `index.html`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**Price Class**: Choose based on region/cost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**SSL**: Use default or custom ACM cert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Enable logging</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6. **Create Distribution**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Wait a few minutes for deployment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Use generated URL (e.g., `d123abc4xyz.cloudfront.net`)</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7. **Access &amp; Test**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Open `https://&lt;</a:t>
            </a:r>
            <a:r>
              <a:rPr lang="en-US" sz="1000" dirty="0" err="1">
                <a:latin typeface="Verdana" panose="020B0604030504040204" pitchFamily="34" charset="0"/>
                <a:ea typeface="Verdana" panose="020B0604030504040204" pitchFamily="34" charset="0"/>
              </a:rPr>
              <a:t>CloudFrontDomain</a:t>
            </a:r>
            <a:r>
              <a:rPr lang="en-US" sz="1000" dirty="0">
                <a:latin typeface="Verdana" panose="020B0604030504040204" pitchFamily="34" charset="0"/>
                <a:ea typeface="Verdana" panose="020B0604030504040204" pitchFamily="34" charset="0"/>
              </a:rPr>
              <a:t>&gt;/index.html`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Map custom domain via Route 53 + SSL</a:t>
            </a:r>
          </a:p>
        </p:txBody>
      </p:sp>
      <p:sp>
        <p:nvSpPr>
          <p:cNvPr id="2" name="Content Placeholder 2">
            <a:extLst>
              <a:ext uri="{FF2B5EF4-FFF2-40B4-BE49-F238E27FC236}">
                <a16:creationId xmlns:a16="http://schemas.microsoft.com/office/drawing/2014/main" id="{8AD4D101-E60E-AEA4-3FC3-08445665267B}"/>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Amazon CloudFront (CDN)</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CloudFront is a Content Delivery Network that helps deliver content (like websites, images, and videos) faster to users by using a network of Edge Locations located globally.</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How it works: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1. User sends a request.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2. CloudFront checks if the content is already cached in the nearest Edge Location.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3. If cached, it's delivered immediately.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4. If not cached, CloudFront fetches it from the origin (like S3 or EC2), stores it at the edge location, and then serves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5. Future users get the cached content, which makes delivery faster.</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Important terms: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Edge Location: Data center that caches content.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Origin: The source of your content (S3, EC2, etc.).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Distribution: A CloudFront setup to deliver content. Two types: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Web Distribution: Used for websites and web content.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RTMP Distribution: Used for streaming media (deprecated now).</a:t>
            </a:r>
          </a:p>
        </p:txBody>
      </p:sp>
    </p:spTree>
    <p:extLst>
      <p:ext uri="{BB962C8B-B14F-4D97-AF65-F5344CB8AC3E}">
        <p14:creationId xmlns:p14="http://schemas.microsoft.com/office/powerpoint/2010/main" val="71851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1BD81-A11A-1552-D5B9-9614FCEA07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A0732-18D1-D691-AF7D-A4E25921A31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Tape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backup applications that use tape-based workflows.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Replaces physical tapes with virtual tapes stored in S3 and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Supports major backup software like Veeam and NetBackup.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iSCSI protocol.</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Security and performance: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Can connect through Direct Connect or VPC.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EBS snapshots for durability.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Encrypts data in transit and at rest.</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47886558-B7CE-9D85-866A-3335D7DDD7E1}"/>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Storage Gateway</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Storage Gateway is a hybrid cloud storage service that allows you to connect your on-premises environment to AWS. It helps with backup, archiving, and disaster recovery.</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Types of gateways: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File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storing files like documents and PDFs to S3.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Supports NFS protocol.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Data is stored as S3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Common use cases: file backups, archiving, and hybrid apps.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Volume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storing block-based data.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iSCSI protocol.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Data is stored in EBS snapshots.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Two types: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 </a:t>
            </a:r>
            <a:r>
              <a:rPr lang="en-US" sz="1000" b="1" dirty="0">
                <a:latin typeface="Verdana" panose="020B0604030504040204" pitchFamily="34" charset="0"/>
                <a:ea typeface="Verdana" panose="020B0604030504040204" pitchFamily="34" charset="0"/>
              </a:rPr>
              <a:t>Stored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Volumes</a:t>
            </a:r>
            <a:r>
              <a:rPr lang="en-US" sz="1000" dirty="0">
                <a:latin typeface="Verdana" panose="020B0604030504040204" pitchFamily="34" charset="0"/>
                <a:ea typeface="Verdana" panose="020B0604030504040204" pitchFamily="34" charset="0"/>
              </a:rPr>
              <a:t>: Entire dataset is stored locally, with backups to AWS.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b. </a:t>
            </a:r>
            <a:r>
              <a:rPr lang="en-US" sz="1000" b="1" dirty="0">
                <a:latin typeface="Verdana" panose="020B0604030504040204" pitchFamily="34" charset="0"/>
                <a:ea typeface="Verdana" panose="020B0604030504040204" pitchFamily="34" charset="0"/>
              </a:rPr>
              <a:t>Cached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Volumes</a:t>
            </a:r>
            <a:r>
              <a:rPr lang="en-US" sz="1000" dirty="0">
                <a:latin typeface="Verdana" panose="020B0604030504040204" pitchFamily="34" charset="0"/>
                <a:ea typeface="Verdana" panose="020B0604030504040204" pitchFamily="34" charset="0"/>
              </a:rPr>
              <a:t>: Only frequently accessed data is stored locally. All data is in AWS.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751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525C-0DB4-B541-29EE-4633EA1F2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E2EA5-03C8-A6B4-2A97-5D4CF1A1ABD6}"/>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**S3 Transfer Acceleration – Explained**</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**What is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A feature in Amazon S3 that helps you upload and download files faster from anywhere in the world.</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it works:**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sending data directly to an S3 bucket, your data first goes to the **nearest AWS edge location** (from the CloudFront network).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Then, AWS sends it securely and quickly to your S3 bucket using its fast internal network.</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**When to use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 have users in different countries uploading files.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Your app needs faster upload/download performance.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Your internet speed is slow or has high latency to the S3 region.</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**Example:**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Suppose your S3 bucket is in **US-East (Ohio)**, and you are uploading a file from **India**.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With Transfer Acceleration, the file first goes to the nearest AWS edge location (in Mumbai), then AWS sends it to the US S3 bucket internally.</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to enable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1. Go to your S3 bucket in AWS Console.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2. Open **Properties** → find **Transfer Acceleration**.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3. Enable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4. Use the new URL: `your-bucket-name.s3-accelerate.amazonaws.com`</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**Pricing:**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Transfer Acceleration has extra cost, based on the data size and source location.</a:t>
            </a:r>
          </a:p>
        </p:txBody>
      </p:sp>
      <p:sp>
        <p:nvSpPr>
          <p:cNvPr id="2" name="Content Placeholder 2">
            <a:extLst>
              <a:ext uri="{FF2B5EF4-FFF2-40B4-BE49-F238E27FC236}">
                <a16:creationId xmlns:a16="http://schemas.microsoft.com/office/drawing/2014/main" id="{E302A992-A860-C5E7-C5B0-B46B9FA70346}"/>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Snow Family**</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**AWS Snowball**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Used to transfer large amounts of data (e.g., 80TB) into/out of AWS using a physical device.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Example: If you have 500TB of data and slow internet, you can request a Snowball, load the data, and ship it to AWS.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Benefits: Fast, secure (256-bit encryption), cost-effective, avoids internet transfer.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**AWS Snowball Edge**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- 100TB storage device with compute power.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Can run Lambda functions and has S3, EC2-compatible endpoints.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Example: Aircraft manufacturers collect engine data mid-flight and send it to AWS after landing.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Supports clustering for higher durability and local processing.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**AWS Snowmobile**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For very large data (up to 100PB) transfers using a truck with a 45-foot container.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Used for full data center migrations.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Secure</a:t>
            </a:r>
          </a:p>
        </p:txBody>
      </p:sp>
    </p:spTree>
    <p:extLst>
      <p:ext uri="{BB962C8B-B14F-4D97-AF65-F5344CB8AC3E}">
        <p14:creationId xmlns:p14="http://schemas.microsoft.com/office/powerpoint/2010/main" val="1635504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903BB-F0F2-F49B-037A-69FC95BA69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FBE23-0249-79F8-61B7-D7C9797C43F7}"/>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Creating an EC2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Steps to launch a virtual server in the cloud.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Launch a free-tier EC2 instance for learning Linux.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Dashboard → Launch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AMI (e.g. Ubuntu)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type (e.g. t2.micro)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Configure storage and security group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using key pair  </a:t>
            </a:r>
          </a:p>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EBS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 block-level disk attached to EC2. Can be used for persistent data.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Create a separate volume for log files.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a new EBS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Attach it to an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Log into EC2 and format the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Mount it using `mount` command </a:t>
            </a:r>
          </a:p>
        </p:txBody>
      </p:sp>
      <p:sp>
        <p:nvSpPr>
          <p:cNvPr id="2" name="Content Placeholder 2">
            <a:extLst>
              <a:ext uri="{FF2B5EF4-FFF2-40B4-BE49-F238E27FC236}">
                <a16:creationId xmlns:a16="http://schemas.microsoft.com/office/drawing/2014/main" id="{D94DFD59-629C-742A-D2F6-6C2710D56BE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200" b="1" dirty="0">
                <a:latin typeface="Verdana" panose="020B0604030504040204" pitchFamily="34" charset="0"/>
                <a:ea typeface="Verdana" panose="020B0604030504040204" pitchFamily="34" charset="0"/>
              </a:rPr>
              <a:t>**1. AWS EC2**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EC2 (Elastic Compute Cloud) is a virtual server in the cloud. It allows you to run applications like you would on a physical computer. You can choose the size, memory, and operating system. It is highly scalable and flexible.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Hosting a web application using an Ubuntu EC2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Dashboard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"Launch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OS and configuration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with key pair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200" b="1" dirty="0">
                <a:latin typeface="Verdana" panose="020B0604030504040204" pitchFamily="34" charset="0"/>
                <a:ea typeface="Verdana" panose="020B0604030504040204" pitchFamily="34" charset="0"/>
              </a:rPr>
              <a:t>**2. AWS EBS**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EBS (Elastic Block Store) provides storage volumes that can be attached to EC2 instances. It works like a hard drive and stores data even after the instance is stopped.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Store files or database data on a 100GB EBS volume.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Volumes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“Create Volume”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Attach to EC2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Mount and use the disk </a:t>
            </a:r>
          </a:p>
        </p:txBody>
      </p:sp>
    </p:spTree>
    <p:extLst>
      <p:ext uri="{BB962C8B-B14F-4D97-AF65-F5344CB8AC3E}">
        <p14:creationId xmlns:p14="http://schemas.microsoft.com/office/powerpoint/2010/main" val="697495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23B87-0811-9F3B-E9A6-33A531326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62D4E-2D03-DD5A-A439-E69ED38D2F45}"/>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**7. Creating an AMI**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Used to save the configuration of an EC2 for future use.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Create an AMI from a configured EC2 with installed software.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Instances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Right-click → Create Image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Provide image name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 to launch identical EC2 instances later  </a:t>
            </a:r>
          </a:p>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**8. AWS Load Balancing**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Distributes traffic across multiple EC2 instances. Improves performance and uptime.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Distribute website visitors across 3 EC2 instances.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Load Balancers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Load Balancer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Configure listeners (like HTTP 80)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Register EC2 instances </a:t>
            </a:r>
          </a:p>
        </p:txBody>
      </p:sp>
      <p:sp>
        <p:nvSpPr>
          <p:cNvPr id="2" name="Content Placeholder 2">
            <a:extLst>
              <a:ext uri="{FF2B5EF4-FFF2-40B4-BE49-F238E27FC236}">
                <a16:creationId xmlns:a16="http://schemas.microsoft.com/office/drawing/2014/main" id="{2FD876E8-391D-EF4C-D7CC-4432DE11D3A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Security Group**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Acts as a virtual firewall for EC2. Allows or blocks traffic based on rules.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Allow only port 22 (SSH) and port 80 (HTTP) for web access.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Security Groups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or edit one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Add inbound rules (e.g., allow SSH from your IP)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Assign to EC2 instance</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AWS AMI**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AMI (Amazon Machine Image) is a ready-to-use OS and software bundle for launching EC2.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Use Amazon Linux AMI to launch a web server.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AMI during EC2 creation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 public AMI or Marketplace AMI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EC2 with it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ED35-8277-E807-762B-9F68CCB81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6C31D-3A98-95F2-1953-B7A60A5DB906}"/>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7. Serverless &amp; Microservices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Deploying Spring Boot Microservices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Containerizing Java Apps using Docker &amp; ECS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Using AWS Lambda for Serverless Microservices </a:t>
            </a:r>
            <a:endParaRPr lang="en-US" sz="1000" dirty="0"/>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8. AWS Advanced Topics (Optional but Recommended)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Step Functions (Workflow Automation)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Glue (ETL for Big Data)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Athena (Serverless SQL Queries)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Redshift (Data Warehousing)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Cost Optimization Strategies  </a:t>
            </a:r>
          </a:p>
          <a:p>
            <a:pPr marL="0" indent="0">
              <a:lnSpc>
                <a:spcPct val="50000"/>
              </a:lnSpc>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This Relates to Java Full Stack &amp; DevOps?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Deploy Spring Boot backend on EC2, ECS, or Lambda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Store data in RDS or DynamoDB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Expose REST APIs via API Gateway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Manage user authentication via IAM &amp; Cognito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Set up CI/CD Pipelines using </a:t>
            </a:r>
            <a:r>
              <a:rPr lang="en-US" sz="1000" dirty="0" err="1">
                <a:latin typeface="Verdana" panose="020B0604030504040204" pitchFamily="34" charset="0"/>
                <a:ea typeface="Verdana" panose="020B0604030504040204" pitchFamily="34" charset="0"/>
              </a:rPr>
              <a:t>CodePipeline</a:t>
            </a:r>
            <a:r>
              <a:rPr lang="en-US" sz="1000" dirty="0">
                <a:latin typeface="Verdana" panose="020B0604030504040204" pitchFamily="34" charset="0"/>
                <a:ea typeface="Verdana" panose="020B0604030504040204" pitchFamily="34" charset="0"/>
              </a:rPr>
              <a:t> &amp; Jenkins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Use Terraform for Infrastructure as Code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Monitor applications using CloudWatch </a:t>
            </a:r>
            <a:r>
              <a:rPr lang="en-US" sz="1000">
                <a:latin typeface="Verdana" panose="020B0604030504040204" pitchFamily="34" charset="0"/>
                <a:ea typeface="Verdana" panose="020B0604030504040204" pitchFamily="34" charset="0"/>
              </a:rPr>
              <a:t>&amp; X-Ray </a:t>
            </a: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865AB24D-D3F3-77E6-1EBC-FDE5CC3F296C}"/>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endParaRPr lang="en-US" sz="1000" b="1"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5. CI/CD &amp; DevOps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CodeCommit</a:t>
            </a:r>
            <a:r>
              <a:rPr lang="en-US" sz="1000" dirty="0">
                <a:solidFill>
                  <a:srgbClr val="000000"/>
                </a:solidFill>
                <a:latin typeface="Verdana" panose="020B0604030504040204" pitchFamily="34" charset="0"/>
                <a:ea typeface="Verdana" panose="020B0604030504040204" pitchFamily="34" charset="0"/>
              </a:rPr>
              <a:t> </a:t>
            </a:r>
            <a:r>
              <a:rPr lang="en-US" sz="1000">
                <a:solidFill>
                  <a:srgbClr val="000000"/>
                </a:solidFill>
                <a:latin typeface="Verdana" panose="020B0604030504040204" pitchFamily="34" charset="0"/>
                <a:ea typeface="Verdana" panose="020B0604030504040204" pitchFamily="34" charset="0"/>
              </a:rPr>
              <a:t>(Git-based </a:t>
            </a:r>
            <a:r>
              <a:rPr lang="en-US" sz="1000" dirty="0">
                <a:solidFill>
                  <a:srgbClr val="000000"/>
                </a:solidFill>
                <a:latin typeface="Verdana" panose="020B0604030504040204" pitchFamily="34" charset="0"/>
                <a:ea typeface="Verdana" panose="020B0604030504040204" pitchFamily="34" charset="0"/>
              </a:rPr>
              <a:t>repository)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CodeBuild</a:t>
            </a:r>
            <a:r>
              <a:rPr lang="en-US" sz="1000" dirty="0">
                <a:solidFill>
                  <a:srgbClr val="000000"/>
                </a:solidFill>
                <a:latin typeface="Verdana" panose="020B0604030504040204" pitchFamily="34" charset="0"/>
                <a:ea typeface="Verdana" panose="020B0604030504040204" pitchFamily="34" charset="0"/>
              </a:rPr>
              <a:t> (Build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CodeDeploy</a:t>
            </a:r>
            <a:r>
              <a:rPr lang="en-US" sz="1000" dirty="0">
                <a:solidFill>
                  <a:srgbClr val="000000"/>
                </a:solidFill>
                <a:latin typeface="Verdana" panose="020B0604030504040204" pitchFamily="34" charset="0"/>
                <a:ea typeface="Verdana" panose="020B0604030504040204" pitchFamily="34" charset="0"/>
              </a:rPr>
              <a:t> (Deployment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CodePipeline</a:t>
            </a:r>
            <a:r>
              <a:rPr lang="en-US" sz="1000" dirty="0">
                <a:solidFill>
                  <a:srgbClr val="000000"/>
                </a:solidFill>
                <a:latin typeface="Verdana" panose="020B0604030504040204" pitchFamily="34" charset="0"/>
                <a:ea typeface="Verdana" panose="020B0604030504040204" pitchFamily="34" charset="0"/>
              </a:rPr>
              <a:t> (CI/CD Pipelines)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CloudFormation (Infrastructure as Code)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Terraform with AWS (for Infrastructure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Monitoring &amp; Logging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CloudWatch (Logs, Metrics, Alarms)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AWS X-Ray </a:t>
            </a:r>
            <a:r>
              <a:rPr lang="en-US" sz="1000" dirty="0">
                <a:solidFill>
                  <a:srgbClr val="000000"/>
                </a:solidFill>
                <a:latin typeface="Verdana" panose="020B0604030504040204" pitchFamily="34" charset="0"/>
                <a:ea typeface="Verdana" panose="020B0604030504040204" pitchFamily="34" charset="0"/>
              </a:rPr>
              <a:t>(Distributed Tracing)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Config &amp; CloudTrail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6. AWS API &amp; Messaging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API Gateway (Creating RESTful APIs)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SNS (Simple Notification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SQS (Simple Queue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EventBridge</a:t>
            </a:r>
            <a:r>
              <a:rPr lang="en-US" sz="1000" dirty="0">
                <a:solidFill>
                  <a:srgbClr val="00000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12139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EF8E4-1109-3E1A-FBC5-CFACF3CC05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5E98D-1359-50BF-81B4-E4ED9CAAE553}"/>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**11. Creating a Lambda**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Steps to create a function that runs based on triggers.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Send welcome email when a new user signs up.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Lambda → Create Function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author from scratch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Write or upload code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trigger (e.g., API Gateway or S3)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Test and monitor  </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**12. CloudWatch EC2**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Monitors EC2 metrics like CPU, memory, disk, and sends alerts.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Alert when CPU usage &gt; 80%.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CloudWatch Console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EC2 metrics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Alarm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threshold and notification  </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**13. AWS Bash Script**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Used to automate tasks during EC2 launch like installing software.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**Example**: Install Apache during EC2 launch.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Create a script:</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```bash</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#!/bin/bash</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yum update -y</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yum install httpd -y</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systemctl</a:t>
            </a:r>
            <a:r>
              <a:rPr lang="en-US" sz="1000" dirty="0">
                <a:latin typeface="Verdana" panose="020B0604030504040204" pitchFamily="34" charset="0"/>
                <a:ea typeface="Verdana" panose="020B0604030504040204" pitchFamily="34" charset="0"/>
              </a:rPr>
              <a:t> start httpd</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systemctl</a:t>
            </a:r>
            <a:r>
              <a:rPr lang="en-US" sz="1000" dirty="0">
                <a:latin typeface="Verdana" panose="020B0604030504040204" pitchFamily="34" charset="0"/>
                <a:ea typeface="Verdana" panose="020B0604030504040204" pitchFamily="34" charset="0"/>
              </a:rPr>
              <a:t> enable httpd</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Paste in “User Data” while launching EC2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Script runs automatically after launch </a:t>
            </a:r>
          </a:p>
        </p:txBody>
      </p:sp>
      <p:sp>
        <p:nvSpPr>
          <p:cNvPr id="2" name="Content Placeholder 2">
            <a:extLst>
              <a:ext uri="{FF2B5EF4-FFF2-40B4-BE49-F238E27FC236}">
                <a16:creationId xmlns:a16="http://schemas.microsoft.com/office/drawing/2014/main" id="{64C4BCCE-FD39-AD2D-DAFB-CD8E9B010F3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**9. Creating Load Balancer**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Set up rules and targets for traffic balancing.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Application Load Balancer for a web app.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Application Load Balancer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name, listeners, and availability zones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target group and register EC2 instances  </a:t>
            </a:r>
          </a:p>
          <a:p>
            <a:pPr>
              <a:lnSpc>
                <a:spcPct val="100000"/>
              </a:lnSpc>
              <a:spcBef>
                <a:spcPts val="600"/>
              </a:spcBef>
              <a:spcAft>
                <a:spcPts val="600"/>
              </a:spcAft>
              <a:buFontTx/>
              <a:buChar char="-"/>
            </a:pPr>
            <a:r>
              <a:rPr lang="en-US" sz="1000" dirty="0">
                <a:latin typeface="Verdana" panose="020B0604030504040204" pitchFamily="34" charset="0"/>
                <a:ea typeface="Verdana" panose="020B0604030504040204" pitchFamily="34" charset="0"/>
              </a:rPr>
              <a:t>Review and launch  </a:t>
            </a:r>
          </a:p>
          <a:p>
            <a:pPr marL="0" indent="0">
              <a:lnSpc>
                <a:spcPct val="100000"/>
              </a:lnSpc>
              <a:spcBef>
                <a:spcPts val="600"/>
              </a:spcBef>
              <a:spcAft>
                <a:spcPts val="600"/>
              </a:spcAft>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**10. AWS Lambda**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Lambda allows running code without managing servers. You pay only for run time.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Automatically resize images uploaded to S3.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Lambda Console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“Create Function”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Python or Node.js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Add S3 trigger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Deploy function </a:t>
            </a:r>
            <a:br>
              <a:rPr lang="en-US" sz="1000" dirty="0">
                <a:latin typeface="Verdana" panose="020B0604030504040204" pitchFamily="34" charset="0"/>
                <a:ea typeface="Verdana" panose="020B0604030504040204" pitchFamily="34" charset="0"/>
              </a:rPr>
            </a:b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1778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7D43-4649-BF77-FE46-9E0DF0F4E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E0FC6-D84D-4A6B-7647-AA4576DE9B2B}"/>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B4EF9C16-7E41-E202-F08C-1AB4D10E0032}"/>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244011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AC022-C82A-163B-32C7-D9333BC826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BAC55-C4A4-00DC-9F6F-27DA22F7F025}"/>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87CB1039-8E86-4799-8584-ED86A6E768C4}"/>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16096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7AE-7C39-9F7A-D4FA-4875FC535516}"/>
              </a:ext>
            </a:extLst>
          </p:cNvPr>
          <p:cNvSpPr>
            <a:spLocks noGrp="1"/>
          </p:cNvSpPr>
          <p:nvPr>
            <p:ph type="title"/>
          </p:nvPr>
        </p:nvSpPr>
        <p:spPr/>
        <p:txBody>
          <a:bodyPr>
            <a:normAutofit fontScale="90000"/>
          </a:bodyPr>
          <a:lstStyle/>
          <a:p>
            <a:pPr algn="ctr">
              <a:spcBef>
                <a:spcPts val="750"/>
              </a:spcBef>
              <a:spcAft>
                <a:spcPts val="750"/>
              </a:spcAft>
            </a:pPr>
            <a:r>
              <a:rPr lang="en-US"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Get Started</a:t>
            </a:r>
            <a:br>
              <a:rPr lang="en-US" sz="1200" b="1" i="0" dirty="0">
                <a:solidFill>
                  <a:srgbClr val="000000"/>
                </a:solidFill>
                <a:effectLst/>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br>
              <a:rPr lang="en-US" sz="13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Free AWS Account</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AWS offers a free tier, letting you explore and try out their services.</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The free tier offers you limited use of services for free.</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So let us get started with creating your free account!</a:t>
            </a:r>
            <a:br>
              <a:rPr lang="en-US" sz="1300" b="0" i="0" dirty="0">
                <a:solidFill>
                  <a:srgbClr val="000000"/>
                </a:solidFill>
                <a:effectLst/>
                <a:latin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78BDF18-DCD1-C1B5-AAF5-1467CA268D5C}"/>
              </a:ext>
            </a:extLst>
          </p:cNvPr>
          <p:cNvSpPr>
            <a:spLocks noGrp="1"/>
          </p:cNvSpPr>
          <p:nvPr>
            <p:ph sz="half" idx="1"/>
          </p:nvPr>
        </p:nvSpPr>
        <p:spPr/>
        <p:txBody>
          <a:bodyPr/>
          <a:lstStyle/>
          <a:p>
            <a:pPr marL="0" indent="0" algn="l">
              <a:spcBef>
                <a:spcPts val="750"/>
              </a:spcBef>
              <a:spcAft>
                <a:spcPts val="750"/>
              </a:spcAft>
              <a:buNone/>
            </a:pPr>
            <a:r>
              <a:rPr lang="en-US" sz="1600" b="1" i="0" dirty="0">
                <a:solidFill>
                  <a:srgbClr val="000000"/>
                </a:solidFill>
                <a:effectLst/>
                <a:latin typeface="Verdana" panose="020B0604030504040204" pitchFamily="34" charset="0"/>
                <a:ea typeface="Verdana" panose="020B0604030504040204" pitchFamily="34" charset="0"/>
              </a:rPr>
              <a:t>How To Sign Up</a:t>
            </a:r>
          </a:p>
          <a:p>
            <a:pPr algn="l"/>
            <a:r>
              <a:rPr lang="en-US" sz="1600" b="1" i="0" dirty="0">
                <a:solidFill>
                  <a:srgbClr val="000000"/>
                </a:solidFill>
                <a:effectLst/>
                <a:latin typeface="Verdana" panose="020B0604030504040204" pitchFamily="34" charset="0"/>
                <a:ea typeface="Verdana" panose="020B0604030504040204" pitchFamily="34" charset="0"/>
              </a:rPr>
              <a:t>Step 1</a:t>
            </a:r>
            <a:r>
              <a:rPr lang="en-US" sz="1600" b="0" i="0" dirty="0">
                <a:solidFill>
                  <a:srgbClr val="000000"/>
                </a:solidFill>
                <a:effectLst/>
                <a:latin typeface="Verdana" panose="020B0604030504040204" pitchFamily="34" charset="0"/>
                <a:ea typeface="Verdana" panose="020B0604030504040204" pitchFamily="34" charset="0"/>
              </a:rPr>
              <a:t>: Go to the AWS website to get your free account: </a:t>
            </a:r>
            <a:r>
              <a:rPr lang="en-US" sz="1600" b="0" i="0" dirty="0">
                <a:solidFill>
                  <a:srgbClr val="000000"/>
                </a:solidFill>
                <a:effectLst/>
                <a:latin typeface="Verdana" panose="020B0604030504040204" pitchFamily="34" charset="0"/>
                <a:ea typeface="Verdana" panose="020B0604030504040204" pitchFamily="34" charset="0"/>
                <a:hlinkClick r:id="rId2"/>
              </a:rPr>
              <a:t>Sign up for free</a:t>
            </a:r>
            <a:endParaRPr lang="en-US" sz="1600" b="0" i="0" dirty="0">
              <a:solidFill>
                <a:srgbClr val="000000"/>
              </a:solidFill>
              <a:effectLst/>
              <a:latin typeface="Verdana" panose="020B0604030504040204" pitchFamily="34" charset="0"/>
              <a:ea typeface="Verdana" panose="020B0604030504040204" pitchFamily="34" charset="0"/>
            </a:endParaRPr>
          </a:p>
          <a:p>
            <a:endParaRPr lang="en-US" dirty="0"/>
          </a:p>
        </p:txBody>
      </p:sp>
      <p:pic>
        <p:nvPicPr>
          <p:cNvPr id="1034" name="Picture 10" descr="AWS sign up page for free tier">
            <a:extLst>
              <a:ext uri="{FF2B5EF4-FFF2-40B4-BE49-F238E27FC236}">
                <a16:creationId xmlns:a16="http://schemas.microsoft.com/office/drawing/2014/main" id="{6245608E-EBA0-16DC-6F1B-67A9EB66C3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61314"/>
            <a:ext cx="5181600" cy="38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7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1DD810-2C3C-84E8-C545-79C2B718569B}"/>
              </a:ext>
            </a:extLst>
          </p:cNvPr>
          <p:cNvSpPr>
            <a:spLocks noGrp="1"/>
          </p:cNvSpPr>
          <p:nvPr>
            <p:ph type="body" sz="half" idx="2"/>
          </p:nvPr>
        </p:nvSpPr>
        <p:spPr/>
        <p:txBody>
          <a:bodyPr/>
          <a:lstStyle/>
          <a:p>
            <a:r>
              <a:rPr lang="en-US" b="1" i="0" dirty="0">
                <a:solidFill>
                  <a:srgbClr val="000000"/>
                </a:solidFill>
                <a:effectLst/>
                <a:latin typeface="Verdana" panose="020B0604030504040204" pitchFamily="34" charset="0"/>
              </a:rPr>
              <a:t>Step 2</a:t>
            </a:r>
            <a:r>
              <a:rPr lang="en-US" b="0" i="0" dirty="0">
                <a:solidFill>
                  <a:srgbClr val="000000"/>
                </a:solidFill>
                <a:effectLst/>
                <a:latin typeface="Verdana" panose="020B0604030504040204" pitchFamily="34" charset="0"/>
              </a:rPr>
              <a:t>: Click the "Create a free account" button.</a:t>
            </a:r>
            <a:endParaRPr lang="en-US" dirty="0"/>
          </a:p>
        </p:txBody>
      </p:sp>
      <p:pic>
        <p:nvPicPr>
          <p:cNvPr id="2050" name="Picture 2" descr="AWS free tier sign up form">
            <a:extLst>
              <a:ext uri="{FF2B5EF4-FFF2-40B4-BE49-F238E27FC236}">
                <a16:creationId xmlns:a16="http://schemas.microsoft.com/office/drawing/2014/main" id="{7F172451-5B01-763E-A9B6-C633D196A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113379"/>
            <a:ext cx="6172200" cy="46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4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2B9055-1252-CB34-929D-446EB332B37B}"/>
              </a:ext>
            </a:extLst>
          </p:cNvPr>
          <p:cNvSpPr>
            <a:spLocks noGrp="1"/>
          </p:cNvSpPr>
          <p:nvPr>
            <p:ph type="body" sz="half" idx="2"/>
          </p:nvPr>
        </p:nvSpPr>
        <p:spPr/>
        <p:txBody>
          <a:bodyPr/>
          <a:lstStyle/>
          <a:p>
            <a:pPr algn="l"/>
            <a:r>
              <a:rPr lang="en-US" b="1" i="0" dirty="0">
                <a:solidFill>
                  <a:srgbClr val="000000"/>
                </a:solidFill>
                <a:effectLst/>
                <a:latin typeface="Verdana" panose="020B0604030504040204" pitchFamily="34" charset="0"/>
              </a:rPr>
              <a:t>Step 3</a:t>
            </a:r>
            <a:r>
              <a:rPr lang="en-US" b="0" i="0" dirty="0">
                <a:solidFill>
                  <a:srgbClr val="000000"/>
                </a:solidFill>
                <a:effectLst/>
                <a:latin typeface="Verdana" panose="020B0604030504040204" pitchFamily="34" charset="0"/>
              </a:rPr>
              <a:t>: Complete the registration steps.</a:t>
            </a:r>
          </a:p>
          <a:p>
            <a:br>
              <a:rPr lang="en-US" b="0" i="0" dirty="0">
                <a:solidFill>
                  <a:srgbClr val="000000"/>
                </a:solidFill>
                <a:effectLst/>
                <a:latin typeface="Verdana" panose="020B0604030504040204" pitchFamily="34" charset="0"/>
              </a:rPr>
            </a:br>
            <a:endParaRPr lang="en-US" dirty="0"/>
          </a:p>
        </p:txBody>
      </p:sp>
      <p:pic>
        <p:nvPicPr>
          <p:cNvPr id="3074" name="Picture 2" descr="Welcome page with services">
            <a:extLst>
              <a:ext uri="{FF2B5EF4-FFF2-40B4-BE49-F238E27FC236}">
                <a16:creationId xmlns:a16="http://schemas.microsoft.com/office/drawing/2014/main" id="{358E85DB-8566-785E-1E1E-A08130F87C8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84" r="2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6237-D8E1-1D4A-C354-A10B860CC61C}"/>
              </a:ext>
            </a:extLst>
          </p:cNvPr>
          <p:cNvSpPr>
            <a:spLocks noGrp="1"/>
          </p:cNvSpPr>
          <p:nvPr>
            <p:ph type="title"/>
          </p:nvPr>
        </p:nvSpPr>
        <p:spPr>
          <a:xfrm>
            <a:off x="838200" y="94267"/>
            <a:ext cx="10515600" cy="857839"/>
          </a:xfrm>
        </p:spPr>
        <p:txBody>
          <a:bodyPr>
            <a:normAutofit/>
          </a:bodyPr>
          <a:lstStyle/>
          <a:p>
            <a: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Computing</a:t>
            </a:r>
            <a:b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b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81B4E-BDD7-5B92-A070-63D6599731B7}"/>
              </a:ext>
            </a:extLst>
          </p:cNvPr>
          <p:cNvSpPr>
            <a:spLocks noGrp="1"/>
          </p:cNvSpPr>
          <p:nvPr>
            <p:ph idx="1"/>
          </p:nvPr>
        </p:nvSpPr>
        <p:spPr>
          <a:xfrm>
            <a:off x="838200" y="952107"/>
            <a:ext cx="10515600" cy="5224856"/>
          </a:xfrm>
        </p:spPr>
        <p:txBody>
          <a:bodyPr>
            <a:normAutofit/>
          </a:bodyPr>
          <a:lstStyle/>
          <a:p>
            <a:pPr marL="0" indent="0">
              <a:buNone/>
            </a:pP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is a key concept in cloud computing, where multiple clients access services from a centralized server.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What is </a:t>
            </a: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consists of a client that sends requests to a server, which processes the requests and returns the required information.  </a:t>
            </a:r>
          </a:p>
          <a:p>
            <a:r>
              <a:rPr lang="en-US" sz="1200" dirty="0">
                <a:latin typeface="Verdana" panose="020B0604030504040204" pitchFamily="34" charset="0"/>
                <a:ea typeface="Verdana" panose="020B0604030504040204" pitchFamily="34" charset="0"/>
              </a:rPr>
              <a:t>The client is the interface through which a user interacts with the server.  </a:t>
            </a:r>
          </a:p>
          <a:p>
            <a:r>
              <a:rPr lang="en-US" sz="1200" dirty="0">
                <a:latin typeface="Verdana" panose="020B0604030504040204" pitchFamily="34" charset="0"/>
                <a:ea typeface="Verdana" panose="020B0604030504040204" pitchFamily="34" charset="0"/>
              </a:rPr>
              <a:t>The server performs tasks, manages resources, and responds to client requests efficiently.</a:t>
            </a: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br>
              <a:rPr lang="en-US" sz="1000" dirty="0"/>
            </a:br>
            <a:endParaRPr lang="en-US" sz="1200" b="0" i="0" dirty="0">
              <a:solidFill>
                <a:srgbClr val="000000"/>
              </a:solidFill>
              <a:effectLst/>
              <a:latin typeface="Verdana" panose="020B0604030504040204" pitchFamily="34" charset="0"/>
            </a:endParaRPr>
          </a:p>
          <a:p>
            <a:pPr algn="l"/>
            <a:endParaRPr lang="en-US" sz="1200" b="0" i="0" dirty="0">
              <a:solidFill>
                <a:srgbClr val="000000"/>
              </a:solidFill>
              <a:effectLst/>
              <a:latin typeface="Verdana" panose="020B0604030504040204" pitchFamily="34" charset="0"/>
            </a:endParaRPr>
          </a:p>
          <a:p>
            <a:pPr marL="0" indent="0">
              <a:buNone/>
            </a:pPr>
            <a:endParaRPr lang="en-US" sz="1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CFF6DE99-64B6-416D-401C-3E9DD4C5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775" y="3630523"/>
            <a:ext cx="4478466" cy="1750878"/>
          </a:xfrm>
          <a:prstGeom prst="rect">
            <a:avLst/>
          </a:prstGeom>
        </p:spPr>
      </p:pic>
    </p:spTree>
    <p:extLst>
      <p:ext uri="{BB962C8B-B14F-4D97-AF65-F5344CB8AC3E}">
        <p14:creationId xmlns:p14="http://schemas.microsoft.com/office/powerpoint/2010/main" val="18280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4526</TotalTime>
  <Words>7700</Words>
  <Application>Microsoft Office PowerPoint</Application>
  <PresentationFormat>Widescreen</PresentationFormat>
  <Paragraphs>746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Verdana</vt:lpstr>
      <vt:lpstr>Office Theme</vt:lpstr>
      <vt:lpstr>AWS Cloud Practitioner Tutorial </vt:lpstr>
      <vt:lpstr>PowerPoint Presentation</vt:lpstr>
      <vt:lpstr>PowerPoint Presentation</vt:lpstr>
      <vt:lpstr>PowerPoint Presentation</vt:lpstr>
      <vt:lpstr>PowerPoint Presentation</vt:lpstr>
      <vt:lpstr>AWS Cloud Get Started   Free AWS Account AWS offers a free tier, letting you explore and try out their services. The free tier offers you limited use of services for free. So let us get started with creating your free account! </vt:lpstr>
      <vt:lpstr>PowerPoint Presentation</vt:lpstr>
      <vt:lpstr>PowerPoint Presentation</vt:lpstr>
      <vt:lpstr>AWS Cloud Computing </vt:lpstr>
      <vt:lpstr>PowerPoint Presentation</vt:lpstr>
      <vt:lpstr>AWS Cloud Benefits</vt:lpstr>
      <vt:lpstr> AWS IAM (Identity and Access Management)  </vt:lpstr>
      <vt:lpstr> Working of SAML (Security Assertion Markup Language) </vt:lpstr>
      <vt:lpstr>IAM Identities in AWS (briefly)</vt:lpstr>
      <vt:lpstr>Creating IAM Roles</vt:lpstr>
      <vt:lpstr>Creating IAM Roles</vt:lpstr>
      <vt:lpstr>Creating IAM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Nani Pallapu</dc:creator>
  <cp:lastModifiedBy>Nani Pallapu</cp:lastModifiedBy>
  <cp:revision>85</cp:revision>
  <dcterms:created xsi:type="dcterms:W3CDTF">2024-12-05T06:59:56Z</dcterms:created>
  <dcterms:modified xsi:type="dcterms:W3CDTF">2025-04-09T05:32:08Z</dcterms:modified>
</cp:coreProperties>
</file>