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sldIdLst>
    <p:sldId id="463" r:id="rId2"/>
    <p:sldId id="671" r:id="rId3"/>
    <p:sldId id="644" r:id="rId4"/>
    <p:sldId id="645" r:id="rId5"/>
    <p:sldId id="646" r:id="rId6"/>
    <p:sldId id="647" r:id="rId7"/>
    <p:sldId id="648" r:id="rId8"/>
    <p:sldId id="651" r:id="rId9"/>
    <p:sldId id="672" r:id="rId10"/>
    <p:sldId id="673" r:id="rId11"/>
    <p:sldId id="674" r:id="rId12"/>
    <p:sldId id="675" r:id="rId13"/>
    <p:sldId id="680" r:id="rId14"/>
    <p:sldId id="676" r:id="rId15"/>
    <p:sldId id="677" r:id="rId16"/>
    <p:sldId id="678" r:id="rId17"/>
    <p:sldId id="679" r:id="rId18"/>
    <p:sldId id="681" r:id="rId19"/>
    <p:sldId id="682" r:id="rId20"/>
    <p:sldId id="683" r:id="rId21"/>
    <p:sldId id="684" r:id="rId22"/>
    <p:sldId id="685" r:id="rId23"/>
    <p:sldId id="687" r:id="rId24"/>
    <p:sldId id="692" r:id="rId25"/>
    <p:sldId id="698" r:id="rId26"/>
    <p:sldId id="699" r:id="rId27"/>
    <p:sldId id="693" r:id="rId28"/>
    <p:sldId id="716" r:id="rId29"/>
    <p:sldId id="696" r:id="rId30"/>
    <p:sldId id="697" r:id="rId31"/>
    <p:sldId id="700" r:id="rId32"/>
    <p:sldId id="701" r:id="rId33"/>
    <p:sldId id="702" r:id="rId34"/>
    <p:sldId id="703" r:id="rId35"/>
    <p:sldId id="704" r:id="rId36"/>
    <p:sldId id="705" r:id="rId37"/>
    <p:sldId id="706" r:id="rId38"/>
    <p:sldId id="707" r:id="rId39"/>
    <p:sldId id="708" r:id="rId40"/>
    <p:sldId id="709" r:id="rId41"/>
    <p:sldId id="710" r:id="rId42"/>
    <p:sldId id="711" r:id="rId43"/>
    <p:sldId id="712" r:id="rId44"/>
    <p:sldId id="713" r:id="rId45"/>
    <p:sldId id="714" r:id="rId46"/>
    <p:sldId id="715" r:id="rId47"/>
    <p:sldId id="581" r:id="rId48"/>
  </p:sldIdLst>
  <p:sldSz cx="9144000" cy="6858000" type="screen4x3"/>
  <p:notesSz cx="6669088" cy="9820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orient="horz" pos="2640">
          <p15:clr>
            <a:srgbClr val="A4A3A4"/>
          </p15:clr>
        </p15:guide>
        <p15:guide id="3" orient="horz" pos="3060">
          <p15:clr>
            <a:srgbClr val="A4A3A4"/>
          </p15:clr>
        </p15:guide>
        <p15:guide id="4" orient="horz" pos="3456">
          <p15:clr>
            <a:srgbClr val="A4A3A4"/>
          </p15:clr>
        </p15:guide>
        <p15:guide id="5" orient="horz" pos="960">
          <p15:clr>
            <a:srgbClr val="A4A3A4"/>
          </p15:clr>
        </p15:guide>
        <p15:guide id="6" orient="horz" pos="1365">
          <p15:clr>
            <a:srgbClr val="A4A3A4"/>
          </p15:clr>
        </p15:guide>
        <p15:guide id="7" orient="horz" pos="1776">
          <p15:clr>
            <a:srgbClr val="A4A3A4"/>
          </p15:clr>
        </p15:guide>
        <p15:guide id="8" orient="horz" pos="2232">
          <p15:clr>
            <a:srgbClr val="A4A3A4"/>
          </p15:clr>
        </p15:guide>
        <p15:guide id="9" pos="3744">
          <p15:clr>
            <a:srgbClr val="A4A3A4"/>
          </p15:clr>
        </p15:guide>
        <p15:guide id="10" pos="1008">
          <p15:clr>
            <a:srgbClr val="A4A3A4"/>
          </p15:clr>
        </p15:guide>
        <p15:guide id="11" pos="1920">
          <p15:clr>
            <a:srgbClr val="A4A3A4"/>
          </p15:clr>
        </p15:guide>
        <p15:guide id="1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Objects="1">
      <p:cViewPr>
        <p:scale>
          <a:sx n="110" d="100"/>
          <a:sy n="110" d="100"/>
        </p:scale>
        <p:origin x="1566" y="360"/>
      </p:cViewPr>
      <p:guideLst>
        <p:guide orient="horz" pos="3840"/>
        <p:guide orient="horz" pos="2640"/>
        <p:guide orient="horz" pos="3060"/>
        <p:guide orient="horz" pos="3456"/>
        <p:guide orient="horz" pos="960"/>
        <p:guide orient="horz" pos="1365"/>
        <p:guide orient="horz" pos="1776"/>
        <p:guide orient="horz" pos="2232"/>
        <p:guide pos="3744"/>
        <p:guide pos="1008"/>
        <p:guide pos="1920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69848" cy="6984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2469" name="Rectangle 5"/>
          <p:cNvSpPr>
            <a:spLocks noGrp="1" noRot="1" noChangeAspect="1" noChangeArrowheads="1"/>
          </p:cNvSpPr>
          <p:nvPr/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0"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0"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0"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0"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单击此处编辑母版文本样式</a:t>
            </a:r>
            <a:endParaRPr lang="en-US" altLang="zh-CN" sz="120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第二级</a:t>
            </a:r>
            <a:endParaRPr lang="en-US" altLang="zh-CN" sz="120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第三级</a:t>
            </a:r>
            <a:endParaRPr lang="en-US" altLang="zh-CN" sz="120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第四级</a:t>
            </a:r>
            <a:endParaRPr lang="en-US" altLang="zh-CN" sz="120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>
                <a:ea typeface="方正姚体" panose="02010601030101010101" pitchFamily="2" charset="-122"/>
              </a:defRPr>
            </a:lvl1pPr>
          </a:lstStyle>
          <a:p>
            <a:pPr>
              <a:defRPr/>
            </a:pPr>
            <a:fld id="{29D306B5-AF59-41F6-B97B-EC699ACE40CD}" type="slidenum">
              <a:rPr lang="en-US" altLang="zh-CN"/>
              <a:pPr>
                <a:defRPr/>
              </a:pPr>
              <a:t>‹#›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182691"/>
      </p:ext>
    </p:extLst>
  </p:cSld>
  <p:clrMap bg1="dk2" tx1="lt1" bg2="dk1" tx2="lt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84092-9B62-43B9-8F24-9AEA661ED085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87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F29E8-6D3B-43E3-AF89-8500B0CFB73A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34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88913"/>
            <a:ext cx="1943100" cy="5983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88913"/>
            <a:ext cx="5676900" cy="5983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495D0-875E-49D6-B2FB-6E5550411782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06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E188E-A76E-41D6-8D07-911EB1B05108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71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06FA7-D178-4F60-9B34-099434B5E62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14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9D337-8D7F-4BB3-9515-CA64ABAD3FC8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10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7C9CC-C29B-44C4-B2FF-FE7092ABD65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26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F01A0-2F54-48B0-A541-D10D6311F6D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0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4B8D3-7CC4-4BC2-B144-58AC4FA60F9E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49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7CDD-623E-4074-9E46-91C61C009A8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72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3519-42A7-4A04-B434-B1CE13ED14C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188913"/>
            <a:ext cx="7772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Times New Roman" panose="02020603050405020304" pitchFamily="18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Times New Roman" panose="02020603050405020304" pitchFamily="18" charset="0"/>
              </a:rPr>
              <a:t>单击此处编辑母版文本样式</a:t>
            </a:r>
            <a:endParaRPr lang="en-US" altLang="zh-CN" smtClean="0">
              <a:sym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sym typeface="Times New Roman" panose="02020603050405020304" pitchFamily="18" charset="0"/>
              </a:rPr>
              <a:t>第二级</a:t>
            </a:r>
            <a:endParaRPr lang="en-US" altLang="zh-CN" smtClean="0">
              <a:sym typeface="Times New Roman" panose="02020603050405020304" pitchFamily="18" charset="0"/>
            </a:endParaRPr>
          </a:p>
          <a:p>
            <a:pPr lvl="2"/>
            <a:r>
              <a:rPr lang="zh-CN" altLang="en-US" smtClean="0">
                <a:sym typeface="Times New Roman" panose="02020603050405020304" pitchFamily="18" charset="0"/>
              </a:rPr>
              <a:t>第三级</a:t>
            </a:r>
            <a:endParaRPr lang="en-US" altLang="zh-CN" smtClean="0">
              <a:sym typeface="Times New Roman" panose="02020603050405020304" pitchFamily="18" charset="0"/>
            </a:endParaRPr>
          </a:p>
          <a:p>
            <a:pPr lvl="3"/>
            <a:r>
              <a:rPr lang="zh-CN" altLang="en-US" smtClean="0">
                <a:sym typeface="Times New Roman" panose="02020603050405020304" pitchFamily="18" charset="0"/>
              </a:rPr>
              <a:t>第四级</a:t>
            </a:r>
            <a:endParaRPr lang="en-US" altLang="zh-CN" smtClean="0">
              <a:sym typeface="Times New Roman" panose="02020603050405020304" pitchFamily="18" charset="0"/>
            </a:endParaRPr>
          </a:p>
          <a:p>
            <a:pPr lvl="4"/>
            <a:r>
              <a:rPr lang="zh-CN" altLang="en-US" smtClean="0">
                <a:sym typeface="Times New Roman" panose="02020603050405020304" pitchFamily="18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smtClean="0">
                <a:solidFill>
                  <a:srgbClr val="FF0000"/>
                </a:solidFill>
                <a:latin typeface="Impact" panose="020B0806030902050204" pitchFamily="34" charset="0"/>
                <a:sym typeface="Impact" panose="020B0806030902050204" pitchFamily="34" charset="0"/>
              </a:defRPr>
            </a:lvl1pPr>
          </a:lstStyle>
          <a:p>
            <a:pPr>
              <a:defRPr/>
            </a:pPr>
            <a:fld id="{4EFE6BC9-E054-4E7F-AE33-2D70A92718C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61925" y="838200"/>
            <a:ext cx="8839200" cy="1588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黑体" charset="0"/>
          <a:sym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黑体" charset="0"/>
          <a:sym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黑体" charset="0"/>
          <a:sym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黑体" charset="0"/>
          <a:sym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黑体" charset="0"/>
          <a:sym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88" y="115888"/>
            <a:ext cx="7772400" cy="654050"/>
          </a:xfrm>
        </p:spPr>
        <p:txBody>
          <a:bodyPr/>
          <a:lstStyle/>
          <a:p>
            <a:pPr algn="l" eaLnBrk="1" hangingPunct="1"/>
            <a:r>
              <a:rPr kumimoji="0" lang="zh-CN" altLang="en-US" sz="2800" smtClean="0">
                <a:solidFill>
                  <a:srgbClr val="80008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清华大学计算机科学与技术系</a:t>
            </a:r>
            <a:endParaRPr kumimoji="0" lang="zh-CN" altLang="en-US" smtClean="0"/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535113" y="1543050"/>
            <a:ext cx="627697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8000">
                <a:solidFill>
                  <a:srgbClr val="008000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rPr>
              <a:t>信号处理原理</a:t>
            </a:r>
            <a:endParaRPr kumimoji="0" lang="zh-CN" altLang="en-US" sz="24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5124" name="Text Box 4"/>
          <p:cNvSpPr>
            <a:spLocks noChangeArrowheads="1"/>
          </p:cNvSpPr>
          <p:nvPr/>
        </p:nvSpPr>
        <p:spPr bwMode="auto">
          <a:xfrm>
            <a:off x="2098675" y="3359150"/>
            <a:ext cx="526097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36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清华大学计算机系媒体所</a:t>
            </a:r>
            <a:endParaRPr kumimoji="0" lang="en-US" altLang="zh-CN" sz="3600" b="1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36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徐明星  陶霖密</a:t>
            </a:r>
            <a:endParaRPr kumimoji="0" lang="en-US" altLang="zh-CN" sz="3600" b="1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2016.09</a:t>
            </a:r>
            <a:endParaRPr kumimoji="0" lang="en-US" altLang="zh-CN" sz="3600" b="1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Ovr>
    <a:masterClrMapping/>
  </p:clrMapOvr>
  <p:transition advTm="664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信号运算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996874"/>
            <a:ext cx="7705725" cy="5086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450968" y="984320"/>
            <a:ext cx="4121031" cy="2514528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459057"/>
      </p:ext>
    </p:extLst>
  </p:cSld>
  <p:clrMapOvr>
    <a:masterClrMapping/>
  </p:clrMapOvr>
  <p:transition advTm="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常规</a:t>
            </a:r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72318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四则运算：</a:t>
            </a:r>
            <a:r>
              <a:rPr kumimoji="0"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四则运算</a:t>
            </a:r>
            <a:r>
              <a:rPr kumimoji="0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后的信号在任意一点的取值定义为</a:t>
            </a:r>
            <a:r>
              <a:rPr kumimoji="0"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原信号</a:t>
            </a:r>
            <a:r>
              <a:rPr kumimoji="0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在同一点处函数值作相同四则运算的</a:t>
            </a:r>
            <a:r>
              <a:rPr kumimoji="0"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结果。</a:t>
            </a: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28700" lvl="3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+ 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err="1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baseline="-25000" dirty="0" err="1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i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err="1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baseline="-25000" dirty="0" err="1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i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1028700" lvl="3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28700" lvl="3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err="1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baseline="-25000" dirty="0" err="1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i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err="1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baseline="-25000" dirty="0" err="1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i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1028700" lvl="3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28700" lvl="3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err="1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baseline="-25000" dirty="0" err="1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i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err="1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baseline="-25000" dirty="0" err="1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i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28700" lvl="3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28700" lvl="3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err="1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baseline="-25000" dirty="0" err="1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i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err="1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baseline="-25000" dirty="0" err="1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i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注意</a:t>
            </a:r>
            <a:r>
              <a:rPr lang="zh-CN" altLang="en-US" sz="1600" dirty="0">
                <a:solidFill>
                  <a:schemeClr val="bg1"/>
                </a:solidFill>
              </a:rPr>
              <a:t>：乘法不能用星号＊表示（因为＊表示卷积运算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</a:rPr>
              <a:t>计算机</a:t>
            </a:r>
            <a:r>
              <a:rPr lang="zh-CN" altLang="en-US" sz="1600" dirty="0">
                <a:solidFill>
                  <a:schemeClr val="bg1"/>
                </a:solidFill>
              </a:rPr>
              <a:t>专业的人尤其应注意这一</a:t>
            </a:r>
            <a:r>
              <a:rPr lang="zh-CN" altLang="en-US" sz="1600" dirty="0" smtClean="0">
                <a:solidFill>
                  <a:schemeClr val="bg1"/>
                </a:solidFill>
              </a:rPr>
              <a:t>区别</a:t>
            </a: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366333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常规运算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72318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四则运算：</a:t>
            </a:r>
            <a:r>
              <a:rPr kumimoji="0"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四则运算</a:t>
            </a:r>
            <a:r>
              <a:rPr kumimoji="0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后的信号在任意一点的取值定义为</a:t>
            </a:r>
            <a:r>
              <a:rPr kumimoji="0"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原信号</a:t>
            </a:r>
            <a:r>
              <a:rPr kumimoji="0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在同一点处函数值作相同四则运算的</a:t>
            </a:r>
            <a:r>
              <a:rPr kumimoji="0"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结果。</a:t>
            </a: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68" y="2025580"/>
            <a:ext cx="8953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10244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信号运算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996874"/>
            <a:ext cx="7705725" cy="5086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450968" y="3708392"/>
            <a:ext cx="4121031" cy="2514528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97292"/>
      </p:ext>
    </p:extLst>
  </p:cSld>
  <p:clrMapOvr>
    <a:masterClrMapping/>
  </p:clrMapOvr>
  <p:transition advTm="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波形变换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72318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平移运算：</a:t>
            </a:r>
            <a:r>
              <a:rPr lang="zh-CN" altLang="en-US" sz="2000" dirty="0">
                <a:solidFill>
                  <a:schemeClr val="bg1"/>
                </a:solidFill>
              </a:rPr>
              <a:t>将原信号</a:t>
            </a:r>
            <a:r>
              <a:rPr lang="en-US" altLang="zh-CN" sz="2000" dirty="0">
                <a:solidFill>
                  <a:schemeClr val="bg1"/>
                </a:solidFill>
              </a:rPr>
              <a:t>f(t)</a:t>
            </a:r>
            <a:r>
              <a:rPr lang="zh-CN" altLang="en-US" sz="2000" dirty="0">
                <a:solidFill>
                  <a:schemeClr val="bg1"/>
                </a:solidFill>
              </a:rPr>
              <a:t>的波形沿横轴平移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个单位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2743200" lvl="6" indent="0">
              <a:lnSpc>
                <a:spcPct val="90000"/>
              </a:lnSpc>
              <a:spcBef>
                <a:spcPts val="1200"/>
              </a:spcBef>
              <a:buClrTx/>
              <a:buNone/>
              <a:defRPr/>
            </a:pP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 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 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b) </a:t>
            </a: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决定平移方向和位移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量：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b&gt;0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右移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b&lt;0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：左移</a:t>
            </a: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96" y="2095488"/>
            <a:ext cx="71532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90444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波形变换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72318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反</a:t>
            </a:r>
            <a:r>
              <a:rPr kumimoji="0"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褶</a:t>
            </a: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运算：</a:t>
            </a:r>
            <a:r>
              <a:rPr lang="zh-CN" altLang="en-US" sz="2000" dirty="0">
                <a:solidFill>
                  <a:schemeClr val="bg1"/>
                </a:solidFill>
              </a:rPr>
              <a:t>将原信号</a:t>
            </a:r>
            <a:r>
              <a:rPr lang="en-US" altLang="zh-CN" sz="2000" dirty="0">
                <a:solidFill>
                  <a:schemeClr val="bg1"/>
                </a:solidFill>
              </a:rPr>
              <a:t>f(t)</a:t>
            </a:r>
            <a:r>
              <a:rPr lang="zh-CN" altLang="en-US" sz="2000" dirty="0">
                <a:solidFill>
                  <a:schemeClr val="bg1"/>
                </a:solidFill>
              </a:rPr>
              <a:t>的波形按纵轴对称翻转过来。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2743200" lvl="6" indent="0">
              <a:lnSpc>
                <a:spcPct val="90000"/>
              </a:lnSpc>
              <a:spcBef>
                <a:spcPts val="1200"/>
              </a:spcBef>
              <a:buClrTx/>
              <a:buNone/>
              <a:defRPr/>
            </a:pP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(-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105025"/>
            <a:ext cx="80581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714869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波形变换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72318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压扩运算：</a:t>
            </a:r>
            <a:r>
              <a:rPr lang="zh-CN" altLang="en-US" sz="2000" dirty="0" smtClean="0">
                <a:solidFill>
                  <a:schemeClr val="bg1"/>
                </a:solidFill>
              </a:rPr>
              <a:t>又称尺度变换。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2743200" lvl="6" indent="0">
              <a:lnSpc>
                <a:spcPct val="90000"/>
              </a:lnSpc>
              <a:spcBef>
                <a:spcPts val="1200"/>
              </a:spcBef>
              <a:buClrTx/>
              <a:buNone/>
              <a:defRPr/>
            </a:pP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参</a:t>
            </a:r>
            <a:r>
              <a:rPr lang="zh-CN" altLang="en-US" sz="2000" dirty="0">
                <a:solidFill>
                  <a:schemeClr val="bg1"/>
                </a:solidFill>
              </a:rPr>
              <a:t>数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的符号控制是否先要反</a:t>
            </a:r>
            <a:r>
              <a:rPr lang="zh-CN" altLang="en-US" sz="2000" dirty="0" smtClean="0">
                <a:solidFill>
                  <a:schemeClr val="bg1"/>
                </a:solidFill>
              </a:rPr>
              <a:t>褶？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&gt;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：不需反</a:t>
            </a:r>
            <a:r>
              <a:rPr lang="zh-CN" altLang="en-US" sz="2000" dirty="0" smtClean="0">
                <a:solidFill>
                  <a:schemeClr val="bg1"/>
                </a:solidFill>
              </a:rPr>
              <a:t>褶</a:t>
            </a:r>
            <a:r>
              <a:rPr lang="en-US" altLang="zh-CN" sz="2000" dirty="0" smtClean="0">
                <a:solidFill>
                  <a:schemeClr val="bg1"/>
                </a:solidFill>
              </a:rPr>
              <a:t>	&lt;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：需要反褶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参</a:t>
            </a:r>
            <a:r>
              <a:rPr lang="zh-CN" altLang="en-US" sz="2000" dirty="0">
                <a:solidFill>
                  <a:schemeClr val="bg1"/>
                </a:solidFill>
              </a:rPr>
              <a:t>数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的绝对值控制是压缩还是扩张？ </a:t>
            </a: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	&gt;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：压</a:t>
            </a:r>
            <a:r>
              <a:rPr lang="zh-CN" altLang="en-US" sz="2000" dirty="0" smtClean="0">
                <a:solidFill>
                  <a:schemeClr val="bg1"/>
                </a:solidFill>
              </a:rPr>
              <a:t>缩</a:t>
            </a:r>
            <a:r>
              <a:rPr lang="en-US" altLang="zh-CN" sz="2000" dirty="0" smtClean="0">
                <a:solidFill>
                  <a:schemeClr val="bg1"/>
                </a:solidFill>
              </a:rPr>
              <a:t>	&lt;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：扩张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04" y="2032040"/>
            <a:ext cx="7581900" cy="189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232864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波形变换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72318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例子</a:t>
            </a: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000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baseline="-25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(1 - 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24" y="1054168"/>
            <a:ext cx="4038600" cy="233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6" y="3917936"/>
            <a:ext cx="4229100" cy="24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86" y="3917936"/>
            <a:ext cx="4250338" cy="24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665402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信号运算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996874"/>
            <a:ext cx="7705725" cy="5086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4711697" y="984320"/>
            <a:ext cx="4121031" cy="2514528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236467"/>
      </p:ext>
    </p:extLst>
  </p:cSld>
  <p:clrMapOvr>
    <a:masterClrMapping/>
  </p:clrMapOvr>
  <p:transition advTm="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数学运算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3" y="914472"/>
            <a:ext cx="8755380" cy="526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379827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D971317-AC52-447A-BF61-C5F4A7DDB7FC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2938" y="1117568"/>
            <a:ext cx="5334000" cy="3429000"/>
          </a:xfrm>
        </p:spPr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kumimoji="0" lang="zh-CN" altLang="en-US" sz="4400" dirty="0">
                <a:solidFill>
                  <a:srgbClr val="BFBFBF"/>
                </a:solidFill>
              </a:rPr>
              <a:t>信号的概念</a:t>
            </a:r>
            <a:endParaRPr kumimoji="0" lang="en-US" altLang="zh-CN" sz="4400" dirty="0">
              <a:solidFill>
                <a:srgbClr val="BFBFBF"/>
              </a:solidFill>
            </a:endParaRPr>
          </a:p>
          <a:p>
            <a:pPr marL="342900" indent="-342900" algn="l" eaLnBrk="1" hangingPunct="1">
              <a:buFontTx/>
              <a:buChar char="•"/>
            </a:pPr>
            <a:r>
              <a:rPr kumimoji="0" lang="zh-CN" altLang="en-US" sz="4400" dirty="0">
                <a:solidFill>
                  <a:srgbClr val="BFBFBF"/>
                </a:solidFill>
              </a:rPr>
              <a:t>信号的描述</a:t>
            </a:r>
            <a:endParaRPr kumimoji="0" lang="en-US" altLang="zh-CN" sz="4400" dirty="0">
              <a:solidFill>
                <a:srgbClr val="BFBFBF"/>
              </a:solidFill>
            </a:endParaRPr>
          </a:p>
          <a:p>
            <a:pPr marL="342900" indent="-342900" algn="l" eaLnBrk="1" hangingPunct="1">
              <a:buFontTx/>
              <a:buChar char="•"/>
            </a:pPr>
            <a:r>
              <a:rPr kumimoji="0" lang="zh-CN" altLang="en-US" sz="4400" dirty="0" smtClean="0">
                <a:solidFill>
                  <a:schemeClr val="bg1"/>
                </a:solidFill>
              </a:rPr>
              <a:t>信号的数学基础</a:t>
            </a:r>
            <a:endParaRPr kumimoji="0" lang="zh-CN" altLang="en-US" sz="4400" dirty="0">
              <a:solidFill>
                <a:schemeClr val="bg1"/>
              </a:solidFill>
            </a:endParaRPr>
          </a:p>
          <a:p>
            <a:pPr marL="800100" lvl="1" indent="-342900" algn="l" eaLnBrk="1" hangingPunct="1">
              <a:lnSpc>
                <a:spcPct val="120000"/>
              </a:lnSpc>
              <a:buFontTx/>
              <a:buChar char="•"/>
            </a:pPr>
            <a:r>
              <a:rPr kumimoji="0" lang="zh-CN" altLang="en-US" sz="4000" dirty="0">
                <a:solidFill>
                  <a:srgbClr val="BFBFBF"/>
                </a:solidFill>
              </a:rPr>
              <a:t>欧拉公式</a:t>
            </a:r>
            <a:endParaRPr kumimoji="0" lang="en-US" altLang="zh-CN" sz="4000" dirty="0">
              <a:solidFill>
                <a:srgbClr val="BFBFBF"/>
              </a:solidFill>
            </a:endParaRPr>
          </a:p>
          <a:p>
            <a:pPr marL="800100" lvl="1" indent="-342900" algn="l" eaLnBrk="1" hangingPunct="1">
              <a:lnSpc>
                <a:spcPct val="120000"/>
              </a:lnSpc>
              <a:buFontTx/>
              <a:buChar char="•"/>
            </a:pPr>
            <a:r>
              <a:rPr kumimoji="0" lang="zh-CN" altLang="en-US" sz="4000" dirty="0" smtClean="0">
                <a:solidFill>
                  <a:schemeClr val="bg1"/>
                </a:solidFill>
              </a:rPr>
              <a:t>函数变换</a:t>
            </a:r>
          </a:p>
        </p:txBody>
      </p:sp>
      <p:sp>
        <p:nvSpPr>
          <p:cNvPr id="25604" name="Text Box 4"/>
          <p:cNvSpPr>
            <a:spLocks noChangeArrowheads="1"/>
          </p:cNvSpPr>
          <p:nvPr/>
        </p:nvSpPr>
        <p:spPr bwMode="auto">
          <a:xfrm>
            <a:off x="58738" y="190500"/>
            <a:ext cx="8888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3600">
                <a:solidFill>
                  <a:srgbClr val="80008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第一章 信号的基本概念与数学基础</a:t>
            </a:r>
            <a:endParaRPr kumimoji="0" lang="zh-CN" altLang="en-US" sz="24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073224"/>
      </p:ext>
    </p:extLst>
  </p:cSld>
  <p:clrMapOvr>
    <a:masterClrMapping/>
  </p:clrMapOvr>
  <p:transition advTm="1107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数学运算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72318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能</a:t>
            </a: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量信号与功率信号：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kumimoji="0"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anose="03010101010101010101" pitchFamily="66" charset="0"/>
                <a:ea typeface="宋体" panose="02010600030101010101" pitchFamily="2" charset="-122"/>
              </a:rPr>
              <a:t>    </a:t>
            </a:r>
            <a:r>
              <a:rPr kumimoji="0"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anose="03010101010101010101" pitchFamily="66" charset="0"/>
                <a:ea typeface="宋体" panose="02010600030101010101" pitchFamily="2" charset="-122"/>
              </a:rPr>
              <a:t>信号的能量定义：</a:t>
            </a:r>
            <a:endParaRPr kumimoji="0"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kumimoji="0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anose="03010101010101010101" pitchFamily="66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anose="03010101010101010101" pitchFamily="66" charset="0"/>
                <a:ea typeface="宋体" panose="02010600030101010101" pitchFamily="2" charset="-122"/>
              </a:rPr>
              <a:t>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kumimoji="0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anose="03010101010101010101" pitchFamily="66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anose="03010101010101010101" pitchFamily="66" charset="0"/>
                <a:ea typeface="宋体" panose="02010600030101010101" pitchFamily="2" charset="-122"/>
              </a:rPr>
              <a:t>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kumimoji="0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anose="03010101010101010101" pitchFamily="66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anose="03010101010101010101" pitchFamily="66" charset="0"/>
                <a:ea typeface="宋体" panose="02010600030101010101" pitchFamily="2" charset="-122"/>
              </a:rPr>
              <a:t>   </a:t>
            </a:r>
            <a:r>
              <a:rPr kumimoji="0"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anose="03010101010101010101" pitchFamily="66" charset="0"/>
                <a:ea typeface="宋体" panose="02010600030101010101" pitchFamily="2" charset="-122"/>
              </a:rPr>
              <a:t>信</a:t>
            </a:r>
            <a:r>
              <a:rPr kumimoji="0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anose="03010101010101010101" pitchFamily="66" charset="0"/>
                <a:ea typeface="宋体" panose="02010600030101010101" pitchFamily="2" charset="-122"/>
              </a:rPr>
              <a:t>号</a:t>
            </a:r>
            <a:r>
              <a:rPr kumimoji="0"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anose="03010101010101010101" pitchFamily="66" charset="0"/>
                <a:ea typeface="宋体" panose="02010600030101010101" pitchFamily="2" charset="-122"/>
              </a:rPr>
              <a:t>的功率定</a:t>
            </a:r>
            <a:r>
              <a:rPr kumimoji="0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anose="03010101010101010101" pitchFamily="66" charset="0"/>
                <a:ea typeface="宋体" panose="02010600030101010101" pitchFamily="2" charset="-122"/>
              </a:rPr>
              <a:t>义：</a:t>
            </a:r>
            <a:endParaRPr kumimoji="0"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84" y="2101888"/>
            <a:ext cx="5280660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44" y="4483024"/>
            <a:ext cx="6324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805197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数学运算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能</a:t>
            </a: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量信号与功率信号：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lang="zh-CN" altLang="en-US" sz="2800" dirty="0" smtClean="0">
                <a:solidFill>
                  <a:schemeClr val="bg1"/>
                </a:solidFill>
              </a:rPr>
              <a:t>如</a:t>
            </a:r>
            <a:r>
              <a:rPr lang="zh-CN" altLang="en-US" sz="2800" dirty="0">
                <a:solidFill>
                  <a:schemeClr val="bg1"/>
                </a:solidFill>
              </a:rPr>
              <a:t>果信号的能量是有限的，则称为能量有限信号，简称能量信号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defRPr/>
            </a:pPr>
            <a:endParaRPr lang="en-US" altLang="zh-CN" sz="28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lang="zh-CN" altLang="en-US" sz="2800" dirty="0" smtClean="0">
                <a:solidFill>
                  <a:schemeClr val="bg1"/>
                </a:solidFill>
              </a:rPr>
              <a:t>如</a:t>
            </a:r>
            <a:r>
              <a:rPr lang="zh-CN" altLang="en-US" sz="2800" dirty="0">
                <a:solidFill>
                  <a:schemeClr val="bg1"/>
                </a:solidFill>
              </a:rPr>
              <a:t>果信号的功率是有限的，则称为功率有限信号，简称功率信号。</a:t>
            </a:r>
            <a:endParaRPr kumimoji="0"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610348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信号运算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996874"/>
            <a:ext cx="7705725" cy="5086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4711697" y="3708392"/>
            <a:ext cx="4121031" cy="2514528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512657"/>
      </p:ext>
    </p:extLst>
  </p:cSld>
  <p:clrMapOvr>
    <a:masterClrMapping/>
  </p:clrMapOvr>
  <p:transition advTm="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相互</a:t>
            </a:r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卷积：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en-US" altLang="zh-CN" sz="28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f, g</a:t>
            </a:r>
            <a:r>
              <a:rPr kumimoji="0"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两个</a:t>
            </a:r>
            <a:r>
              <a:rPr kumimoji="0"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信号，卷积定义为：</a:t>
            </a:r>
            <a:endParaRPr kumimoji="0" lang="en-US" altLang="zh-CN" sz="28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8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连续：</a:t>
            </a:r>
            <a:endParaRPr kumimoji="0" lang="en-US" altLang="zh-CN" sz="28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8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离散：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ont_con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48" y="2381280"/>
            <a:ext cx="3671888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iscrete_con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48" y="3289304"/>
            <a:ext cx="3657600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28448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相互</a:t>
            </a:r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卷积：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defRPr/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512" y="4916157"/>
            <a:ext cx="2686050" cy="16716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490" y="1458008"/>
            <a:ext cx="2776061" cy="16337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68" y="1458008"/>
            <a:ext cx="5429250" cy="1724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6285" y="3182033"/>
            <a:ext cx="2724150" cy="34480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576" y="4817898"/>
            <a:ext cx="2362200" cy="1714500"/>
          </a:xfrm>
          <a:prstGeom prst="rect">
            <a:avLst/>
          </a:prstGeom>
        </p:spPr>
      </p:pic>
      <p:sp>
        <p:nvSpPr>
          <p:cNvPr id="18" name="上箭头 17"/>
          <p:cNvSpPr/>
          <p:nvPr/>
        </p:nvSpPr>
        <p:spPr bwMode="auto">
          <a:xfrm>
            <a:off x="939904" y="3700523"/>
            <a:ext cx="698480" cy="64132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上箭头 22"/>
          <p:cNvSpPr/>
          <p:nvPr/>
        </p:nvSpPr>
        <p:spPr bwMode="auto">
          <a:xfrm>
            <a:off x="7235217" y="3695700"/>
            <a:ext cx="698480" cy="64132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3035344" y="2219543"/>
            <a:ext cx="279392" cy="20095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右箭头 25"/>
          <p:cNvSpPr/>
          <p:nvPr/>
        </p:nvSpPr>
        <p:spPr bwMode="auto">
          <a:xfrm rot="5400000">
            <a:off x="4368664" y="3115001"/>
            <a:ext cx="279392" cy="20095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右箭头 27"/>
          <p:cNvSpPr/>
          <p:nvPr/>
        </p:nvSpPr>
        <p:spPr bwMode="auto">
          <a:xfrm rot="5400000">
            <a:off x="4368664" y="4815679"/>
            <a:ext cx="279392" cy="20095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右箭头 28"/>
          <p:cNvSpPr/>
          <p:nvPr/>
        </p:nvSpPr>
        <p:spPr bwMode="auto">
          <a:xfrm>
            <a:off x="5735631" y="5651498"/>
            <a:ext cx="279392" cy="20095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650299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相互</a:t>
            </a:r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卷积：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defRPr/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20" y="1543104"/>
            <a:ext cx="4457700" cy="1400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20" y="3219456"/>
            <a:ext cx="4457700" cy="12858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70170" y="475611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譁ｹ豁｣蟋壻ｽ・"/>
              </a:rPr>
              <a:t>不是求图形相交部分的面积，而是求相乘结果函数的面积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39439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相互</a:t>
            </a:r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卷积：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en-US" altLang="zh-CN" sz="2800" dirty="0" smtClean="0">
                <a:solidFill>
                  <a:schemeClr val="bg1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f, g</a:t>
            </a:r>
            <a:r>
              <a:rPr kumimoji="0"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两个</a:t>
            </a:r>
            <a:r>
              <a:rPr kumimoji="0"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信号，卷积定义为：</a:t>
            </a:r>
            <a:endParaRPr kumimoji="0" lang="en-US" altLang="zh-CN" sz="28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8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连续：</a:t>
            </a:r>
            <a:endParaRPr kumimoji="0" lang="en-US" altLang="zh-CN" sz="28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sz="28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离散：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ont_con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48" y="2381280"/>
            <a:ext cx="3671888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iscrete_con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48" y="3289304"/>
            <a:ext cx="3657600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39082" y="3981777"/>
            <a:ext cx="70055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>
                <a:solidFill>
                  <a:srgbClr val="00B050"/>
                </a:solidFill>
              </a:rPr>
              <a:t>一个信号的反褶信号的在</a:t>
            </a:r>
            <a:r>
              <a:rPr lang="en-US" altLang="zh-CN" sz="2800" dirty="0">
                <a:solidFill>
                  <a:srgbClr val="00B050"/>
                </a:solidFill>
                <a:latin typeface="譁ｹ豁｣蟋壻ｽ・æ–¹æ­£å§šä½“"/>
              </a:rPr>
              <a:t>t</a:t>
            </a:r>
            <a:r>
              <a:rPr lang="zh-CN" altLang="en-US" sz="2800" dirty="0">
                <a:solidFill>
                  <a:srgbClr val="00B050"/>
                </a:solidFill>
                <a:latin typeface="譁ｹ豁｣蟋壻ｽ・æ–¹æ­£å§šä½“"/>
              </a:rPr>
              <a:t>轴滑动过程中，它与另外一个信号</a:t>
            </a:r>
            <a:r>
              <a:rPr lang="zh-CN" altLang="en-US" sz="2800" dirty="0">
                <a:solidFill>
                  <a:srgbClr val="0070C0"/>
                </a:solidFill>
                <a:latin typeface="譁ｹ豁｣蟋壻ｽ・æ–¹æ­£å§šä½“"/>
              </a:rPr>
              <a:t>重合部分相乘得到的新信号的面积随</a:t>
            </a:r>
            <a:r>
              <a:rPr lang="en-US" altLang="zh-CN" sz="2800" dirty="0">
                <a:solidFill>
                  <a:srgbClr val="0070C0"/>
                </a:solidFill>
                <a:latin typeface="譁ｹ豁｣蟋壻ｽ・æ–¹æ­£å§šä½“"/>
              </a:rPr>
              <a:t>t</a:t>
            </a:r>
            <a:r>
              <a:rPr lang="zh-CN" altLang="en-US" sz="2800" dirty="0">
                <a:solidFill>
                  <a:srgbClr val="0070C0"/>
                </a:solidFill>
                <a:latin typeface="譁ｹ豁｣蟋壻ｽ・æ–¹æ­£å§šä½“"/>
              </a:rPr>
              <a:t>的变化曲线</a:t>
            </a:r>
            <a:r>
              <a:rPr lang="zh-CN" altLang="en-US" sz="2800" dirty="0">
                <a:solidFill>
                  <a:srgbClr val="00B050"/>
                </a:solidFill>
                <a:latin typeface="譁ｹ豁｣蟋壻ｽ・æ–¹æ­£å§šä½“"/>
              </a:rPr>
              <a:t>就是所求的两个信号的卷积的波形。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75003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27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相互</a:t>
            </a:r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卷积的性质：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defRPr/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76" y="1543104"/>
            <a:ext cx="8943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12307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28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相互</a:t>
            </a:r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卷积的微分：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105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r>
              <a:rPr kumimoji="0" lang="zh-CN" altLang="en-US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两</a:t>
            </a:r>
            <a:r>
              <a:rPr kumimoji="0" lang="zh-CN" altLang="en-US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zh-CN" altLang="en-US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信号卷积的微分等于其中</a:t>
            </a:r>
            <a:r>
              <a:rPr kumimoji="0" lang="zh-CN" altLang="en-US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任一信号的微分与另一信号</a:t>
            </a:r>
            <a:r>
              <a:rPr kumimoji="0" lang="zh-CN" altLang="en-US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卷积</a:t>
            </a: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ClrTx/>
              <a:buNone/>
              <a:defRPr/>
            </a:pPr>
            <a:r>
              <a:rPr kumimoji="0" lang="zh-CN" altLang="en-US" sz="20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作业：证明上述公式。</a:t>
            </a:r>
            <a:endParaRPr kumimoji="0" lang="en-US" altLang="zh-CN" sz="2000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8398" b="63944"/>
          <a:stretch/>
        </p:blipFill>
        <p:spPr>
          <a:xfrm>
            <a:off x="870056" y="2025543"/>
            <a:ext cx="7646670" cy="8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63777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81129"/>
          <a:stretch/>
        </p:blipFill>
        <p:spPr>
          <a:xfrm>
            <a:off x="934241" y="2028737"/>
            <a:ext cx="7415213" cy="771632"/>
          </a:xfrm>
          <a:prstGeom prst="rect">
            <a:avLst/>
          </a:prstGeom>
        </p:spPr>
      </p:pic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29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相互</a:t>
            </a:r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卷积</a:t>
            </a: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的积分：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105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kumimoji="0" lang="en-US" altLang="zh-CN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0" lang="zh-CN" altLang="en-US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两</a:t>
            </a:r>
            <a:r>
              <a:rPr kumimoji="0" lang="zh-CN" altLang="en-US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zh-CN" altLang="en-US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信号卷积的积分</a:t>
            </a:r>
            <a:r>
              <a:rPr kumimoji="0" lang="zh-CN" altLang="en-US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等于其中任一信号的</a:t>
            </a:r>
            <a:r>
              <a:rPr kumimoji="0" lang="zh-CN" altLang="en-US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积分与</a:t>
            </a:r>
            <a:r>
              <a:rPr kumimoji="0" lang="zh-CN" altLang="en-US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另一信号的</a:t>
            </a:r>
            <a:r>
              <a:rPr kumimoji="0" lang="zh-CN" altLang="en-US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卷积</a:t>
            </a: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en-US" sz="20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作业</a:t>
            </a:r>
            <a:r>
              <a:rPr kumimoji="0"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：证明上述公式。</a:t>
            </a:r>
            <a:endParaRPr kumimoji="0" lang="en-US" altLang="zh-CN" sz="2000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896736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E26F530-9248-4D7B-A2B1-26A440214D37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46083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向量变换</a:t>
            </a:r>
            <a:endParaRPr kumimoji="0" lang="zh-CN" altLang="en-US" smtClean="0"/>
          </a:p>
        </p:txBody>
      </p:sp>
      <p:sp>
        <p:nvSpPr>
          <p:cNvPr id="46084" name="Rectangle 60"/>
          <p:cNvSpPr>
            <a:spLocks noChangeArrowheads="1"/>
          </p:cNvSpPr>
          <p:nvPr/>
        </p:nvSpPr>
        <p:spPr bwMode="auto">
          <a:xfrm>
            <a:off x="792163" y="2246313"/>
            <a:ext cx="7969250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设</a:t>
            </a:r>
            <a:r>
              <a:rPr lang="zh-CN" altLang="en-US" sz="2800" b="1" i="1">
                <a:solidFill>
                  <a:schemeClr val="bg1"/>
                </a:solidFill>
                <a:ea typeface="宋体" panose="02010600030101010101" pitchFamily="2" charset="-122"/>
              </a:rPr>
              <a:t>Ｖ </a:t>
            </a: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为欧氏空间，非零向量</a:t>
            </a:r>
            <a:endParaRPr lang="en-US" altLang="zh-CN" sz="2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黑体" panose="02010609060101010101" pitchFamily="49" charset="-122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如果它们两两正交，则称之为</a:t>
            </a:r>
            <a:r>
              <a:rPr lang="zh-CN" altLang="en-US" sz="2800" b="1">
                <a:solidFill>
                  <a:srgbClr val="0070C0"/>
                </a:solidFill>
                <a:ea typeface="宋体" panose="02010600030101010101" pitchFamily="2" charset="-122"/>
              </a:rPr>
              <a:t>正交向量组</a:t>
            </a:r>
            <a:r>
              <a:rPr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黑体" panose="02010609060101010101" pitchFamily="49" charset="-122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维欧氏空间中正交向量组所含向量个数 ≤</a:t>
            </a:r>
            <a:r>
              <a:rPr lang="en-US" altLang="zh-CN" sz="2800" b="1" i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黑体" panose="02010609060101010101" pitchFamily="49" charset="-122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维欧氏空间中，由</a:t>
            </a:r>
            <a:r>
              <a:rPr lang="en-US" altLang="zh-CN" sz="2800" b="1" i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个向量构成的正交向量组称为</a:t>
            </a:r>
            <a:r>
              <a:rPr lang="zh-CN" altLang="en-US" sz="2800" b="1">
                <a:solidFill>
                  <a:srgbClr val="0070C0"/>
                </a:solidFill>
                <a:ea typeface="宋体" panose="02010600030101010101" pitchFamily="2" charset="-122"/>
              </a:rPr>
              <a:t>正交基</a:t>
            </a: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；</a:t>
            </a:r>
            <a:endParaRPr lang="en-US" altLang="zh-CN" sz="2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黑体" panose="02010609060101010101" pitchFamily="49" charset="-122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由单位向量构成的正交基称为</a:t>
            </a:r>
            <a:r>
              <a:rPr lang="zh-CN" altLang="en-US" sz="2800" b="1">
                <a:solidFill>
                  <a:srgbClr val="0070C0"/>
                </a:solidFill>
                <a:ea typeface="宋体" panose="02010600030101010101" pitchFamily="2" charset="-122"/>
              </a:rPr>
              <a:t>标准正交基</a:t>
            </a:r>
            <a:r>
              <a:rPr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576263" y="914400"/>
            <a:ext cx="70564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正交基与标准正交基</a:t>
            </a:r>
            <a:endParaRPr kumimoji="0" lang="zh-CN" altLang="en-US" b="1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46086" name="Rectangle 70"/>
          <p:cNvSpPr>
            <a:spLocks noChangeArrowheads="1"/>
          </p:cNvSpPr>
          <p:nvPr/>
        </p:nvSpPr>
        <p:spPr bwMode="auto">
          <a:xfrm>
            <a:off x="647700" y="1633538"/>
            <a:ext cx="2592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b="1">
                <a:solidFill>
                  <a:schemeClr val="bg1"/>
                </a:solidFill>
                <a:latin typeface="黑体" panose="02010609060101010101" pitchFamily="49" charset="-122"/>
              </a:rPr>
              <a:t>定义：</a:t>
            </a:r>
          </a:p>
        </p:txBody>
      </p:sp>
      <p:graphicFrame>
        <p:nvGraphicFramePr>
          <p:cNvPr id="46087" name="Object 61"/>
          <p:cNvGraphicFramePr>
            <a:graphicFrameLocks noChangeAspect="1"/>
          </p:cNvGraphicFramePr>
          <p:nvPr/>
        </p:nvGraphicFramePr>
        <p:xfrm>
          <a:off x="5322888" y="2298700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3" imgW="2578100" imgH="431800" progId="Equation.DSMT4">
                  <p:embed/>
                </p:oleObj>
              </mc:Choice>
              <mc:Fallback>
                <p:oleObj name="Equation" r:id="rId3" imgW="2578100" imgH="4318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2298700"/>
                        <a:ext cx="257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30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相互</a:t>
            </a:r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卷积的微分：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105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r>
              <a:rPr kumimoji="0" lang="zh-CN" altLang="en-US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kumimoji="0" lang="zh-CN" altLang="en-US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类似的推演可以导出卷积</a:t>
            </a:r>
            <a:r>
              <a:rPr kumimoji="0" lang="zh-CN" altLang="en-US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的高阶导数</a:t>
            </a:r>
            <a:r>
              <a:rPr kumimoji="0" lang="zh-CN" altLang="en-US" sz="2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或多重积分之运算规律</a:t>
            </a: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52" y="2311432"/>
            <a:ext cx="6924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77746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81" y="1124016"/>
            <a:ext cx="7350919" cy="2264569"/>
          </a:xfrm>
          <a:prstGeom prst="rect">
            <a:avLst/>
          </a:prstGeom>
        </p:spPr>
      </p:pic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31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相互</a:t>
            </a:r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相关运算：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sz="105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anose="03010101010101010101" pitchFamily="66" charset="0"/>
              <a:ea typeface="宋体" panose="02010600030101010101" pitchFamily="2" charset="-122"/>
            </a:endParaRPr>
          </a:p>
          <a:p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0" lang="zh-CN" altLang="en-US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相关与次序有关：</a:t>
            </a: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0" lang="zh-CN" altLang="en-US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相关与卷积的关系：</a:t>
            </a: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924" y="3708392"/>
            <a:ext cx="1943100" cy="428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255" y="4406872"/>
            <a:ext cx="22574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95090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32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相互</a:t>
            </a:r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运算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自相关运算：</a:t>
            </a:r>
            <a:r>
              <a:rPr kumimoji="0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（函数自己与自己求相关</a:t>
            </a:r>
            <a:r>
              <a:rPr kumimoji="0" lang="zh-CN" alt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）</a:t>
            </a:r>
            <a:endParaRPr kumimoji="0"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 smtClean="0">
                <a:solidFill>
                  <a:schemeClr val="bg1"/>
                </a:solidFill>
              </a:rPr>
              <a:t>用</a:t>
            </a:r>
            <a:r>
              <a:rPr lang="zh-CN" altLang="en-US" sz="2000" dirty="0">
                <a:solidFill>
                  <a:schemeClr val="bg1"/>
                </a:solidFill>
              </a:rPr>
              <a:t>自相关函数检测准周期信号的准周期</a:t>
            </a:r>
            <a:r>
              <a:rPr kumimoji="0" lang="zh-CN" altLang="en-US" sz="2000" dirty="0" smtClean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32" y="2171736"/>
            <a:ext cx="6000750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21441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D971317-AC52-447A-BF61-C5F4A7DDB7FC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33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2938" y="1117568"/>
            <a:ext cx="5334000" cy="4337024"/>
          </a:xfrm>
        </p:spPr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kumimoji="0" lang="zh-CN" altLang="en-US" sz="4400" dirty="0">
                <a:solidFill>
                  <a:srgbClr val="BFBFBF"/>
                </a:solidFill>
              </a:rPr>
              <a:t>信号的概念</a:t>
            </a:r>
            <a:endParaRPr kumimoji="0" lang="en-US" altLang="zh-CN" sz="4400" dirty="0">
              <a:solidFill>
                <a:srgbClr val="BFBFBF"/>
              </a:solidFill>
            </a:endParaRPr>
          </a:p>
          <a:p>
            <a:pPr marL="342900" indent="-342900" algn="l" eaLnBrk="1" hangingPunct="1">
              <a:buFontTx/>
              <a:buChar char="•"/>
            </a:pPr>
            <a:r>
              <a:rPr kumimoji="0" lang="zh-CN" altLang="en-US" sz="4400" dirty="0">
                <a:solidFill>
                  <a:srgbClr val="BFBFBF"/>
                </a:solidFill>
              </a:rPr>
              <a:t>信号的描述</a:t>
            </a:r>
            <a:endParaRPr kumimoji="0" lang="en-US" altLang="zh-CN" sz="4400" dirty="0">
              <a:solidFill>
                <a:srgbClr val="BFBFBF"/>
              </a:solidFill>
            </a:endParaRPr>
          </a:p>
          <a:p>
            <a:pPr marL="342900" indent="-342900" algn="l" eaLnBrk="1" hangingPunct="1">
              <a:buFontTx/>
              <a:buChar char="•"/>
            </a:pPr>
            <a:r>
              <a:rPr kumimoji="0" lang="zh-CN" altLang="en-US" sz="4400" dirty="0">
                <a:solidFill>
                  <a:srgbClr val="BFBFBF"/>
                </a:solidFill>
              </a:rPr>
              <a:t>信号的数学基础</a:t>
            </a:r>
            <a:endParaRPr kumimoji="0" lang="en-US" altLang="zh-CN" sz="4400" dirty="0">
              <a:solidFill>
                <a:srgbClr val="BFBFBF"/>
              </a:solidFill>
            </a:endParaRPr>
          </a:p>
          <a:p>
            <a:pPr marL="342900" indent="-342900" algn="l" eaLnBrk="1" hangingPunct="1">
              <a:buFontTx/>
              <a:buChar char="•"/>
            </a:pPr>
            <a:r>
              <a:rPr kumimoji="0" lang="zh-CN" altLang="en-US" sz="4400" dirty="0">
                <a:solidFill>
                  <a:srgbClr val="BFBFBF"/>
                </a:solidFill>
              </a:rPr>
              <a:t>信号的基本运算</a:t>
            </a:r>
            <a:endParaRPr kumimoji="0" lang="en-US" altLang="zh-CN" sz="4400" dirty="0">
              <a:solidFill>
                <a:srgbClr val="BFBFBF"/>
              </a:solidFill>
            </a:endParaRPr>
          </a:p>
          <a:p>
            <a:pPr marL="342900" indent="-342900" algn="l" eaLnBrk="1" hangingPunct="1">
              <a:buFontTx/>
              <a:buChar char="•"/>
            </a:pPr>
            <a:r>
              <a:rPr kumimoji="0" lang="zh-CN" altLang="en-US" sz="4400" dirty="0" smtClean="0">
                <a:solidFill>
                  <a:schemeClr val="bg1"/>
                </a:solidFill>
              </a:rPr>
              <a:t>奇异信号</a:t>
            </a:r>
            <a:endParaRPr kumimoji="0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5604" name="Text Box 4"/>
          <p:cNvSpPr>
            <a:spLocks noChangeArrowheads="1"/>
          </p:cNvSpPr>
          <p:nvPr/>
        </p:nvSpPr>
        <p:spPr bwMode="auto">
          <a:xfrm>
            <a:off x="58738" y="190500"/>
            <a:ext cx="8888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3600">
                <a:solidFill>
                  <a:srgbClr val="80008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第一章 信号的基本概念与数学基础</a:t>
            </a:r>
            <a:endParaRPr kumimoji="0" lang="zh-CN" altLang="en-US" sz="24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124946"/>
      </p:ext>
    </p:extLst>
  </p:cSld>
  <p:clrMapOvr>
    <a:masterClrMapping/>
  </p:clrMapOvr>
  <p:transition advTm="11078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34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奇异信号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单位</a:t>
            </a:r>
            <a:r>
              <a:rPr kumimoji="0"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斜变</a:t>
            </a: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信号：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7" y="1473256"/>
            <a:ext cx="8382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21188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623" y="4349354"/>
            <a:ext cx="4557713" cy="1393031"/>
          </a:xfrm>
          <a:prstGeom prst="rect">
            <a:avLst/>
          </a:prstGeom>
        </p:spPr>
      </p:pic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35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奇异信号</a:t>
            </a:r>
            <a:endParaRPr kumimoji="0" lang="zh-CN" altLang="en-US" dirty="0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单位阶跃信号：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特点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(1) </a:t>
            </a:r>
            <a:r>
              <a:rPr lang="zh-CN" altLang="en-US" sz="2000" dirty="0">
                <a:solidFill>
                  <a:schemeClr val="bg1"/>
                </a:solidFill>
              </a:rPr>
              <a:t>与单位斜变信号是积分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zh-CN" altLang="en-US" sz="2000" dirty="0">
                <a:solidFill>
                  <a:schemeClr val="bg1"/>
                </a:solidFill>
              </a:rPr>
              <a:t>微分关系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(2) </a:t>
            </a:r>
            <a:r>
              <a:rPr lang="zh-CN" altLang="en-US" sz="2000" dirty="0">
                <a:solidFill>
                  <a:schemeClr val="bg1"/>
                </a:solidFill>
              </a:rPr>
              <a:t>用于描述分段信号</a:t>
            </a:r>
            <a:endParaRPr kumimoji="0" lang="en-US" altLang="zh-CN" sz="2000" dirty="0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43" y="1761844"/>
            <a:ext cx="2000250" cy="6429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520" y="984320"/>
            <a:ext cx="31718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88005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单位</a:t>
            </a:r>
            <a:r>
              <a:rPr kumimoji="0"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矩形脉冲</a:t>
            </a: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信号：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与单位阶跃信号之间的关系</a:t>
            </a:r>
            <a:endParaRPr kumimoji="0"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76" y="1473256"/>
            <a:ext cx="6407944" cy="1871663"/>
          </a:xfrm>
          <a:prstGeom prst="rect">
            <a:avLst/>
          </a:prstGeom>
        </p:spPr>
      </p:pic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36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奇异信号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392" y="1054168"/>
            <a:ext cx="2264569" cy="8358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711" y="4469255"/>
            <a:ext cx="5857875" cy="18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6281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单位</a:t>
            </a:r>
            <a:r>
              <a:rPr kumimoji="0"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矩形脉冲</a:t>
            </a: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信号：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lvl="1">
              <a:spcBef>
                <a:spcPts val="1200"/>
              </a:spcBef>
              <a:buClrTx/>
              <a:defRPr/>
            </a:pPr>
            <a:r>
              <a:rPr kumimoji="0"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与单位阶跃信号之间的关系：</a:t>
            </a:r>
            <a:endParaRPr kumimoji="0"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kumimoji="0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单位阶跃信号的运算结果，可以不必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再用</a:t>
            </a:r>
            <a:r>
              <a:rPr kumimoji="0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分段的形式表示信号了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kumimoji="0"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</a:t>
            </a:r>
            <a:r>
              <a:rPr kumimoji="0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信号与矩形信号相乘时，只有在矩形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</a:t>
            </a:r>
            <a:r>
              <a:rPr kumimoji="0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对应的区间内，其他信号的信息才被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保留下来</a:t>
            </a:r>
            <a:r>
              <a:rPr kumimoji="0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，其余范围都是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零。</a:t>
            </a:r>
            <a:endParaRPr kumimoji="0"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endParaRPr kumimoji="0"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kumimoji="0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矩形信号和乘法运算，可以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截取信号的</a:t>
            </a:r>
            <a:r>
              <a:rPr kumimoji="0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特定区间片段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kumimoji="0"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-</a:t>
            </a:r>
            <a:r>
              <a:rPr lang="zh-CN" altLang="en-US" sz="2400" dirty="0">
                <a:solidFill>
                  <a:srgbClr val="0070C0"/>
                </a:solidFill>
              </a:rPr>
              <a:t>窗函数</a:t>
            </a:r>
            <a:endParaRPr kumimoji="0"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37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奇异信号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247234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单位</a:t>
            </a:r>
            <a:r>
              <a:rPr kumimoji="0"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矩形脉冲</a:t>
            </a: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信号：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lvl="1">
              <a:spcBef>
                <a:spcPts val="1200"/>
              </a:spcBef>
              <a:buClrTx/>
              <a:defRPr/>
            </a:pPr>
            <a:r>
              <a:rPr lang="zh-CN" altLang="en-US" sz="2400" dirty="0" smtClean="0">
                <a:solidFill>
                  <a:srgbClr val="0070C0"/>
                </a:solidFill>
              </a:rPr>
              <a:t>窗函数的截取功能</a:t>
            </a:r>
            <a:endParaRPr kumimoji="0"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-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38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奇异信号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00" y="2032040"/>
            <a:ext cx="7443788" cy="41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62599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符</a:t>
            </a: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号函数信号：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lvl="1">
              <a:spcBef>
                <a:spcPts val="1200"/>
              </a:spcBef>
              <a:buClrTx/>
              <a:defRPr/>
            </a:pP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用于表示自变量的符号特性</a:t>
            </a:r>
            <a:endParaRPr kumimoji="0"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39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奇异信号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892344"/>
            <a:ext cx="6762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4267176"/>
            <a:ext cx="50863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72" y="5299001"/>
            <a:ext cx="42672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ent Arrow 3"/>
          <p:cNvSpPr/>
          <p:nvPr/>
        </p:nvSpPr>
        <p:spPr bwMode="auto">
          <a:xfrm flipV="1">
            <a:off x="2825800" y="5105352"/>
            <a:ext cx="805022" cy="746852"/>
          </a:xfrm>
          <a:prstGeom prst="ben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19675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619BE9C-48CF-4831-91DA-B994BCB77C5E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47107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向量变换</a:t>
            </a:r>
            <a:endParaRPr kumimoji="0" lang="zh-CN" altLang="en-US" smtClean="0"/>
          </a:p>
        </p:txBody>
      </p:sp>
      <p:sp>
        <p:nvSpPr>
          <p:cNvPr id="47108" name="Rectangle 60"/>
          <p:cNvSpPr>
            <a:spLocks noChangeArrowheads="1"/>
          </p:cNvSpPr>
          <p:nvPr/>
        </p:nvSpPr>
        <p:spPr bwMode="auto">
          <a:xfrm>
            <a:off x="603250" y="1836738"/>
            <a:ext cx="79708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i="1" dirty="0">
                <a:solidFill>
                  <a:schemeClr val="bg1"/>
                </a:solidFill>
                <a:latin typeface="Verdana" panose="020B0604030504040204" pitchFamily="34" charset="0"/>
              </a:rPr>
              <a:t>n</a:t>
            </a:r>
            <a:r>
              <a:rPr lang="zh-CN" altLang="en-US" sz="2400" b="1" dirty="0">
                <a:solidFill>
                  <a:schemeClr val="bg1"/>
                </a:solidFill>
                <a:ea typeface="宋体" panose="02010600030101010101" pitchFamily="2" charset="-122"/>
              </a:rPr>
              <a:t>维欧氏空间</a:t>
            </a:r>
            <a:r>
              <a:rPr lang="zh-CN" altLang="en-US" sz="2400" b="1" i="1" dirty="0">
                <a:solidFill>
                  <a:schemeClr val="bg1"/>
                </a:solidFill>
                <a:ea typeface="宋体" panose="02010600030101010101" pitchFamily="2" charset="-122"/>
              </a:rPr>
              <a:t>Ｖ</a:t>
            </a:r>
            <a:r>
              <a:rPr lang="zh-CN" altLang="en-US" sz="2400" b="1" dirty="0">
                <a:solidFill>
                  <a:schemeClr val="bg1"/>
                </a:solidFill>
                <a:ea typeface="宋体" panose="02010600030101010101" pitchFamily="2" charset="-122"/>
              </a:rPr>
              <a:t>中的一组基        　           为标准正交基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8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576263" y="914400"/>
            <a:ext cx="70564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正交基与标准正交基</a:t>
            </a:r>
            <a:endParaRPr kumimoji="0" lang="zh-CN" altLang="en-US" b="1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  <p:grpSp>
        <p:nvGrpSpPr>
          <p:cNvPr id="47110" name="Group 24"/>
          <p:cNvGrpSpPr>
            <a:grpSpLocks/>
          </p:cNvGrpSpPr>
          <p:nvPr/>
        </p:nvGrpSpPr>
        <p:grpSpPr bwMode="auto">
          <a:xfrm>
            <a:off x="1333500" y="2414588"/>
            <a:ext cx="6159500" cy="850900"/>
            <a:chOff x="567" y="639"/>
            <a:chExt cx="3880" cy="536"/>
          </a:xfrm>
        </p:grpSpPr>
        <p:pic>
          <p:nvPicPr>
            <p:cNvPr id="47114" name="图片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" y="639"/>
              <a:ext cx="3480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115" name="AutoShape 23"/>
            <p:cNvSpPr>
              <a:spLocks noChangeArrowheads="1"/>
            </p:cNvSpPr>
            <p:nvPr/>
          </p:nvSpPr>
          <p:spPr bwMode="auto">
            <a:xfrm>
              <a:off x="567" y="845"/>
              <a:ext cx="363" cy="136"/>
            </a:xfrm>
            <a:prstGeom prst="leftRightArrow">
              <a:avLst>
                <a:gd name="adj1" fmla="val 50000"/>
                <a:gd name="adj2" fmla="val 5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800">
                <a:ea typeface="宋体" panose="02010600030101010101" pitchFamily="2" charset="-122"/>
              </a:endParaRPr>
            </a:p>
          </p:txBody>
        </p:sp>
      </p:grpSp>
      <p:pic>
        <p:nvPicPr>
          <p:cNvPr id="471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1809750"/>
            <a:ext cx="1625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1274763" y="2732088"/>
            <a:ext cx="576262" cy="215900"/>
          </a:xfrm>
          <a:prstGeom prst="leftRightArrow">
            <a:avLst>
              <a:gd name="adj1" fmla="val 50000"/>
              <a:gd name="adj2" fmla="val 53382"/>
            </a:avLst>
          </a:prstGeom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8353" y="3289304"/>
            <a:ext cx="7591309" cy="3207801"/>
          </a:xfrm>
          <a:prstGeom prst="rect">
            <a:avLst/>
          </a:prstGeom>
          <a:blipFill rotWithShape="0">
            <a:blip r:embed="rId4"/>
            <a:stretch>
              <a:fillRect l="-1204" b="-1141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单位冲激信号：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lvl="1">
              <a:spcBef>
                <a:spcPts val="1200"/>
              </a:spcBef>
              <a:buClrTx/>
              <a:defRPr/>
            </a:pP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用于描</a:t>
            </a:r>
            <a:r>
              <a:rPr kumimoji="0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述自然界中那些发生后持续时间很短的现象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1200"/>
              </a:spcBef>
              <a:buClrTx/>
              <a:defRPr/>
            </a:pPr>
            <a:r>
              <a:rPr kumimoji="0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义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kumimoji="0"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）：</a:t>
            </a:r>
            <a:endParaRPr kumimoji="0"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spcBef>
                <a:spcPts val="1200"/>
              </a:spcBef>
              <a:buClrTx/>
              <a:buNone/>
              <a:defRPr/>
            </a:pPr>
            <a:r>
              <a:rPr kumimoji="0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kumimoji="0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冲激信号有一个总的冲激强度，它在整个时间域上的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</a:t>
            </a:r>
            <a:r>
              <a:rPr kumimoji="0"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kumimoji="0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等于该强度值，而在除冲激点之外的其他点的函数取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kumimoji="0"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0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零。</a:t>
            </a:r>
            <a:endParaRPr kumimoji="0"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40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奇异信号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44" y="3917936"/>
            <a:ext cx="52482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423052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72318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单位冲激信号：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lvl="1">
              <a:spcBef>
                <a:spcPts val="1200"/>
              </a:spcBef>
              <a:buClrTx/>
              <a:defRPr/>
            </a:pP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波形表示：</a:t>
            </a:r>
            <a:endParaRPr kumimoji="0"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spcBef>
                <a:spcPts val="1200"/>
              </a:spcBef>
              <a:buClrTx/>
              <a:buNone/>
              <a:defRPr/>
            </a:pPr>
            <a:r>
              <a:rPr kumimoji="0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0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冲激点处画一条带箭头的线，线的方向和长度与冲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激</a:t>
            </a:r>
            <a:r>
              <a:rPr kumimoji="0"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强度</a:t>
            </a:r>
            <a:r>
              <a:rPr kumimoji="0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的符号和大小一致。</a:t>
            </a:r>
            <a:endParaRPr kumimoji="0"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41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奇异信号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68" y="3149608"/>
            <a:ext cx="4263390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44" y="5384744"/>
            <a:ext cx="7040880" cy="4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128121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单位冲激信号：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lvl="1">
              <a:spcBef>
                <a:spcPts val="1200"/>
              </a:spcBef>
              <a:buClrTx/>
              <a:defRPr/>
            </a:pP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）普</a:t>
            </a:r>
            <a:r>
              <a:rPr kumimoji="0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通函数取极限逼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</a:t>
            </a:r>
            <a:endParaRPr kumimoji="0"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（矩形脉冲，三角脉冲，。。。）</a:t>
            </a:r>
            <a:endParaRPr kumimoji="0"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kumimoji="0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）卷</a:t>
            </a:r>
            <a:r>
              <a:rPr kumimoji="0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积不变的函数称为冲激函数</a:t>
            </a:r>
          </a:p>
          <a:p>
            <a:pPr marL="0" indent="0">
              <a:buNone/>
            </a:pPr>
            <a:endParaRPr kumimoji="0"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42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奇异信号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48" y="914374"/>
            <a:ext cx="2583180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68" y="2811768"/>
            <a:ext cx="2773680" cy="10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36" y="4476720"/>
            <a:ext cx="3200400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288537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单位冲激信号：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lvl="1">
              <a:spcBef>
                <a:spcPts val="1200"/>
              </a:spcBef>
              <a:buClrTx/>
              <a:defRPr/>
            </a:pP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dirty="0">
              <a:solidFill>
                <a:schemeClr val="bg1"/>
              </a:solidFill>
            </a:endParaRPr>
          </a:p>
          <a:p>
            <a:r>
              <a:rPr kumimoji="0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）广</a:t>
            </a:r>
            <a:r>
              <a:rPr kumimoji="0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义函数：</a:t>
            </a:r>
            <a:r>
              <a:rPr kumimoji="0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</a:t>
            </a:r>
            <a:r>
              <a:rPr kumimoji="0"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kumimoji="0"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/>
              </a:rPr>
              <a:t></a:t>
            </a:r>
            <a:r>
              <a:rPr kumimoji="0"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kumimoji="0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映射关</a:t>
            </a:r>
            <a:r>
              <a:rPr kumimoji="0"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</a:t>
            </a:r>
            <a:endParaRPr kumimoji="0"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</a:t>
            </a:r>
            <a:r>
              <a:rPr kumimoji="0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从检验函数中筛选出零点处的函数值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kumimoji="0" lang="en-US" altLang="zh-CN" sz="24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</a:t>
            </a:r>
            <a:r>
              <a:rPr kumimoji="0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义函数就是冲激函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数。</a:t>
            </a:r>
            <a:endParaRPr kumimoji="0" lang="en-US" altLang="zh-CN" sz="24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0"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上</a:t>
            </a:r>
            <a:r>
              <a:rPr lang="zh-CN" altLang="en-US" sz="2000" dirty="0">
                <a:solidFill>
                  <a:srgbClr val="FF0000"/>
                </a:solidFill>
              </a:rPr>
              <a:t>式只是借用了积分的形式</a:t>
            </a:r>
            <a:r>
              <a:rPr lang="zh-CN" altLang="en-US" sz="2000" dirty="0">
                <a:solidFill>
                  <a:schemeClr val="bg1"/>
                </a:solidFill>
              </a:rPr>
              <a:t>，表达的意思是：冲激函数对测试函数分配（或赋予）一个数的过程，所以</a:t>
            </a:r>
            <a:r>
              <a:rPr lang="zh-CN" altLang="en-US" sz="2000" dirty="0">
                <a:solidFill>
                  <a:srgbClr val="FF0000"/>
                </a:solidFill>
              </a:rPr>
              <a:t>不能按普通的积分运算来考虑。</a:t>
            </a: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广</a:t>
            </a:r>
            <a:r>
              <a:rPr lang="zh-CN" altLang="en-US" sz="2000" dirty="0">
                <a:solidFill>
                  <a:schemeClr val="bg1"/>
                </a:solidFill>
              </a:rPr>
              <a:t>义函数之所以借用积分的形式，是因为它形式上与积分运算的相应性质一致，且普通积分运算实际上也是产生一个“值”。</a:t>
            </a:r>
          </a:p>
          <a:p>
            <a:pPr marL="0" indent="0">
              <a:buNone/>
            </a:pPr>
            <a:endParaRPr kumimoji="0"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43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奇异信号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3359152"/>
            <a:ext cx="37719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632395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冲激函数的性质：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marL="0" indent="0">
              <a:buNone/>
            </a:pPr>
            <a:endParaRPr kumimoji="0"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44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奇异信号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0" y="1511218"/>
            <a:ext cx="84486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870851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冲激函数的抽样特性：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marL="0" indent="0">
              <a:buNone/>
            </a:pPr>
            <a:endParaRPr kumimoji="0"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45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奇异信号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04" y="1558212"/>
            <a:ext cx="7025640" cy="459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024674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241424" y="914400"/>
            <a:ext cx="880084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冲激函数的搬移抽样特性：</a:t>
            </a:r>
            <a:endParaRPr kumimoji="0" lang="en-US" altLang="zh-CN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</a:endParaRPr>
          </a:p>
          <a:p>
            <a:pPr marL="0" indent="0">
              <a:buNone/>
            </a:pPr>
            <a:endParaRPr kumimoji="0"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46</a:t>
            </a:fld>
            <a:endParaRPr kumimoji="0" lang="en-US" altLang="zh-CN" sz="1800" dirty="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dirty="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奇异信号</a:t>
            </a:r>
            <a:endParaRPr kumimoji="0" lang="zh-CN" altLang="en-US" dirty="0" smtClean="0"/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6" y="1549324"/>
            <a:ext cx="82962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398922"/>
      </p:ext>
    </p:extLst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/>
          <p:cNvSpPr>
            <a:spLocks noChangeArrowheads="1"/>
          </p:cNvSpPr>
          <p:nvPr/>
        </p:nvSpPr>
        <p:spPr bwMode="auto">
          <a:xfrm>
            <a:off x="2700338" y="2492375"/>
            <a:ext cx="381635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720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</a:t>
            </a:r>
            <a:r>
              <a:rPr kumimoji="0" lang="en-US" altLang="zh-CN" sz="720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0" lang="zh-CN" altLang="en-US" sz="720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41AC08A-6576-4580-9134-1A2865E0C099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4813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向量变换</a:t>
            </a:r>
            <a:endParaRPr kumimoji="0" lang="zh-CN" altLang="en-US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576263" y="914400"/>
            <a:ext cx="70564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正交变换与线性变换</a:t>
            </a:r>
            <a:endParaRPr kumimoji="0" lang="zh-CN" altLang="en-US" b="1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48133" name="Rectangle 1"/>
          <p:cNvSpPr>
            <a:spLocks noChangeArrowheads="1"/>
          </p:cNvSpPr>
          <p:nvPr/>
        </p:nvSpPr>
        <p:spPr bwMode="auto">
          <a:xfrm>
            <a:off x="1009650" y="1473200"/>
            <a:ext cx="7591425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0" lang="zh-CN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如果欧氏空间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的线性变换 </a:t>
            </a:r>
            <a:r>
              <a:rPr kumimoji="0" lang="en-US" altLang="zh-CN" sz="2400" b="1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 </a:t>
            </a:r>
            <a:r>
              <a:rPr kumimoji="0" lang="zh-CN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保持所有向量的长度不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</a:t>
            </a:r>
            <a:r>
              <a:rPr kumimoji="0" lang="zh-CN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即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</a:t>
            </a:r>
            <a:r>
              <a:rPr kumimoji="0" lang="zh-CN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   ( 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0" lang="zh-CN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zh-CN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0" lang="zh-CN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那么 </a:t>
            </a:r>
            <a:r>
              <a:rPr kumimoji="0" lang="en-US" altLang="zh-CN" sz="24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0" lang="zh-CN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是正交变换.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0" lang="zh-CN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 </a:t>
            </a:r>
            <a:r>
              <a:rPr kumimoji="0" lang="zh-CN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 </a:t>
            </a:r>
            <a:r>
              <a:rPr kumimoji="0" lang="en-US" altLang="zh-CN" sz="2400" b="1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维欧氏空间的线性变换, 则 </a:t>
            </a:r>
            <a:r>
              <a:rPr kumimoji="0" lang="en-US" altLang="zh-CN" sz="2400" b="1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 </a:t>
            </a:r>
            <a:r>
              <a:rPr kumimoji="0" lang="zh-CN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是正交变换的充分必要条件是</a:t>
            </a:r>
            <a:r>
              <a:rPr kumimoji="0" lang="zh-CN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kumimoji="0" lang="zh-CN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把标准正交基变为标准正交基.</a:t>
            </a:r>
            <a:r>
              <a:rPr kumimoji="0" lang="zh-CN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48134" name="Picture 4" descr="http://jpkc.ecnu.edu.cn/gdds/zxxx/zsx05/zsx057/zsx05701/images/zsx057012_htm_eqn4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1925638"/>
            <a:ext cx="27178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5" descr="http://jpkc.ecnu.edu.cn/gdds/zxxx/zsx05/zsx057/zsx05701/images/zsx057012_htm_eqn4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1992313"/>
            <a:ext cx="6667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3511550"/>
            <a:ext cx="7688263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E7EE7FD-96A8-467A-90DD-721E7939C62F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49155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函数变换</a:t>
            </a:r>
            <a:endParaRPr kumimoji="0" lang="zh-CN" altLang="en-US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576263" y="914400"/>
            <a:ext cx="70564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正交函数集</a:t>
            </a:r>
            <a:endParaRPr kumimoji="0" lang="zh-CN" altLang="en-US" b="1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49157" name="Rectangle 1"/>
          <p:cNvSpPr>
            <a:spLocks noChangeArrowheads="1"/>
          </p:cNvSpPr>
          <p:nvPr/>
        </p:nvSpPr>
        <p:spPr bwMode="auto">
          <a:xfrm>
            <a:off x="1009650" y="1524000"/>
            <a:ext cx="7591425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区间上定义的非零函数</a:t>
            </a:r>
            <a:r>
              <a:rPr kumimoji="0" lang="el-GR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kumimoji="0" lang="el-GR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，若满足条件：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kumimoji="0"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kumimoji="0" lang="zh-CN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则函数</a:t>
            </a:r>
            <a:r>
              <a:rPr kumimoji="0" lang="el-GR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kumimoji="0" lang="el-GR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为在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区间的</a:t>
            </a:r>
            <a:r>
              <a:rPr kumimoji="0"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正交函数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区间上定义的非零函数序列</a:t>
            </a:r>
            <a:r>
              <a:rPr kumimoji="0" lang="el-GR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), </a:t>
            </a:r>
            <a:r>
              <a:rPr kumimoji="0" lang="el-GR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), …, </a:t>
            </a:r>
            <a:r>
              <a:rPr kumimoji="0" lang="el-GR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，其中任意两个函数</a:t>
            </a:r>
            <a:r>
              <a:rPr kumimoji="0" lang="el-GR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kumimoji="0" lang="el-GR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均满足条件：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式中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为常数，则称函数序列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kumimoji="0" lang="el-GR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), </a:t>
            </a:r>
            <a:r>
              <a:rPr kumimoji="0" lang="el-GR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), …, </a:t>
            </a:r>
            <a:r>
              <a:rPr kumimoji="0" lang="el-GR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)}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  在区间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kumimoji="0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上的</a:t>
            </a:r>
            <a:r>
              <a:rPr kumimoji="0" lang="zh-CN" altLang="en-US" sz="24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正交函数集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kumimoji="0" lang="en-US" altLang="zh-CN" sz="2400" baseline="-25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9158" name="Picture 2" descr="http://202.117.122.42:9001/xhxt/xhyxt/xuexi/chart1/images/xh1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381250"/>
            <a:ext cx="2143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4" descr="http://202.117.122.42:9001/xhxt/xhyxt/xuexi/chart1/images/xh2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4686300"/>
            <a:ext cx="284321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C70F5CC-4DCD-4924-BCC8-46E5F1152A8F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0179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函数变换</a:t>
            </a:r>
            <a:endParaRPr kumimoji="0" lang="zh-CN" altLang="en-US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576263" y="914400"/>
            <a:ext cx="70564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正交函数集</a:t>
            </a:r>
            <a:endParaRPr kumimoji="0" lang="zh-CN" altLang="en-US" b="1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50181" name="Rectangle 1"/>
          <p:cNvSpPr>
            <a:spLocks noChangeArrowheads="1"/>
          </p:cNvSpPr>
          <p:nvPr/>
        </p:nvSpPr>
        <p:spPr bwMode="auto">
          <a:xfrm>
            <a:off x="1009650" y="1524000"/>
            <a:ext cx="759142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例子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kumimoji="0" lang="en-US" altLang="zh-CN" sz="24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kumimoji="0"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三角函数序列</a:t>
            </a:r>
            <a:endParaRPr kumimoji="0"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{1, cos(</a:t>
            </a:r>
            <a:r>
              <a:rPr kumimoji="0" lang="el-GR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ω</a:t>
            </a:r>
            <a:r>
              <a:rPr kumimoji="0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kumimoji="0" lang="el-GR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), cos(2</a:t>
            </a:r>
            <a:r>
              <a:rPr kumimoji="0" lang="el-GR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ω</a:t>
            </a:r>
            <a:r>
              <a:rPr kumimoji="0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kumimoji="0" lang="el-GR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), …, cos(n</a:t>
            </a:r>
            <a:r>
              <a:rPr kumimoji="0" lang="el-GR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ω</a:t>
            </a:r>
            <a:r>
              <a:rPr kumimoji="0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kumimoji="0" lang="el-GR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kumimoji="0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[0, 2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kumimoji="0" lang="el-GR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ω</a:t>
            </a:r>
            <a:r>
              <a:rPr kumimoji="0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kumimoji="0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区间的正交函数集。</a:t>
            </a:r>
            <a:endParaRPr kumimoji="0"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kumimoji="0"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 </a:t>
            </a:r>
            <a:r>
              <a:rPr kumimoji="0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函数序列 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                               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 </a:t>
            </a:r>
            <a:r>
              <a:rPr kumimoji="0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kumimoji="0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区间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[-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kumimoji="0" lang="el-GR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ω</a:t>
            </a:r>
            <a:r>
              <a:rPr kumimoji="0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kumimoji="0" lang="el-GR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ω</a:t>
            </a:r>
            <a:r>
              <a:rPr kumimoji="0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kumimoji="0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kumimoji="0" lang="el-GR" altLang="zh-CN" sz="20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ω</a:t>
            </a:r>
            <a:r>
              <a:rPr kumimoji="0"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0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为实数）上的</a:t>
            </a:r>
            <a:r>
              <a:rPr kumimoji="0" lang="zh-CN" alt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正交函数集</a:t>
            </a:r>
            <a:r>
              <a:rPr kumimoji="0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kumimoji="0"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证明</a:t>
            </a:r>
            <a:r>
              <a:rPr kumimoji="0"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kumimoji="0"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kumimoji="0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kumimoji="0"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endParaRPr kumimoji="0" lang="en-US" altLang="zh-CN" sz="2400" baseline="-25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Picture 4" descr="http://202.117.122.42:9001/xhxt/xhyxt/xuexi/chart1/images/c_1_1_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44" y="3498848"/>
            <a:ext cx="221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202.117.122.42:9001/xhxt/xhyxt/xuexi/chart1/images/xh4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197" y="5036344"/>
            <a:ext cx="5033963" cy="98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985B15F-B8FD-471E-9906-59F4E423B166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5840413" y="152400"/>
            <a:ext cx="3124200" cy="685800"/>
          </a:xfrm>
        </p:spPr>
        <p:txBody>
          <a:bodyPr/>
          <a:lstStyle/>
          <a:p>
            <a:pPr algn="r" eaLnBrk="1" hangingPunct="1"/>
            <a:r>
              <a:rPr kumimoji="0" lang="zh-CN" altLang="en-US" sz="3600" smtClean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函数变换</a:t>
            </a:r>
            <a:endParaRPr kumimoji="0" lang="zh-CN" altLang="en-US" smtClean="0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576263" y="914400"/>
            <a:ext cx="70564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defRPr/>
            </a:pPr>
            <a:r>
              <a:rPr kumimoji="0"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</a:rPr>
              <a:t>函数的正交变换</a:t>
            </a:r>
            <a:endParaRPr kumimoji="0" lang="zh-CN" altLang="en-US" b="1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53253" name="Rectangle 1"/>
          <p:cNvSpPr>
            <a:spLocks noChangeArrowheads="1"/>
          </p:cNvSpPr>
          <p:nvPr/>
        </p:nvSpPr>
        <p:spPr bwMode="auto">
          <a:xfrm>
            <a:off x="1009650" y="1524000"/>
            <a:ext cx="76835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如果在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kumimoji="0" lang="en-US" altLang="zh-CN" sz="24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kumimoji="0" lang="en-US" altLang="zh-CN" sz="24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区间，除正交函数集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kumimoji="0" lang="el-GR" altLang="zh-CN" sz="24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)}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之外，不存在有非零的函数</a:t>
            </a:r>
            <a:r>
              <a:rPr kumimoji="0" lang="en-US" altLang="zh-CN" sz="24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满足下式：</a:t>
            </a:r>
            <a:endParaRPr kumimoji="0"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则称此正交函数集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kumimoji="0" lang="el-GR" altLang="zh-CN" sz="24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en-US" altLang="zh-CN" sz="24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2400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)}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kumimoji="0" lang="zh-CN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完备的正交函数集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kumimoji="0"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3254" name="Picture 2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0500"/>
            <a:ext cx="47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4" descr="http://202.117.122.42:9001/xhxt/xhyxt/xuexi/chart1/images/xh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2660650"/>
            <a:ext cx="238601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30361" y="5637213"/>
            <a:ext cx="73340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{</a:t>
            </a:r>
            <a:r>
              <a:rPr kumimoji="0" lang="zh-CN" altLang="en-US" sz="2400" dirty="0" smtClean="0">
                <a:solidFill>
                  <a:srgbClr val="00B050"/>
                </a:solidFill>
                <a:ea typeface="宋体" panose="02010600030101010101" pitchFamily="2" charset="-122"/>
              </a:rPr>
              <a:t>作业</a:t>
            </a:r>
            <a:r>
              <a:rPr kumimoji="0" lang="en-US" altLang="zh-CN" sz="2400" dirty="0" smtClean="0">
                <a:solidFill>
                  <a:srgbClr val="00B050"/>
                </a:solidFill>
                <a:ea typeface="宋体" panose="02010600030101010101" pitchFamily="2" charset="-122"/>
              </a:rPr>
              <a:t>2</a:t>
            </a:r>
            <a:r>
              <a:rPr kumimoji="0" lang="zh-CN" altLang="en-US" sz="2400" dirty="0" smtClean="0">
                <a:solidFill>
                  <a:srgbClr val="00B050"/>
                </a:solidFill>
                <a:ea typeface="宋体" panose="02010600030101010101" pitchFamily="2" charset="-122"/>
              </a:rPr>
              <a:t>：证明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是正交函数集，并进一步证明该函数是或不是完备正交函数集。</a:t>
            </a:r>
            <a:r>
              <a:rPr kumimoji="0" lang="en-US" altLang="zh-CN" sz="2400" dirty="0" smtClean="0">
                <a:solidFill>
                  <a:srgbClr val="00B050"/>
                </a:solidFill>
                <a:ea typeface="宋体" panose="02010600030101010101" pitchFamily="2" charset="-122"/>
              </a:rPr>
              <a:t>}</a:t>
            </a:r>
            <a:endParaRPr kumimoji="0" lang="en-US" altLang="zh-CN" sz="24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pic>
        <p:nvPicPr>
          <p:cNvPr id="9" name="Picture 4" descr="http://202.117.122.42:9001/xhxt/xhyxt/xuexi/chart1/images/c_1_1_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78" y="5626024"/>
            <a:ext cx="221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57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D971317-AC52-447A-BF61-C5F4A7DDB7FC}" type="slidenum">
              <a:rPr kumimoji="0" lang="zh-CN" altLang="en-US" sz="140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zh-CN" sz="1800">
              <a:solidFill>
                <a:srgbClr val="FFFF00"/>
              </a:solidFill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2938" y="1117568"/>
            <a:ext cx="5334000" cy="3429000"/>
          </a:xfrm>
        </p:spPr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kumimoji="0" lang="zh-CN" altLang="en-US" sz="4400" dirty="0">
                <a:solidFill>
                  <a:srgbClr val="BFBFBF"/>
                </a:solidFill>
              </a:rPr>
              <a:t>信号的概念</a:t>
            </a:r>
            <a:endParaRPr kumimoji="0" lang="en-US" altLang="zh-CN" sz="4400" dirty="0">
              <a:solidFill>
                <a:srgbClr val="BFBFBF"/>
              </a:solidFill>
            </a:endParaRPr>
          </a:p>
          <a:p>
            <a:pPr marL="342900" indent="-342900" algn="l" eaLnBrk="1" hangingPunct="1">
              <a:buFontTx/>
              <a:buChar char="•"/>
            </a:pPr>
            <a:r>
              <a:rPr kumimoji="0" lang="zh-CN" altLang="en-US" sz="4400" dirty="0">
                <a:solidFill>
                  <a:srgbClr val="BFBFBF"/>
                </a:solidFill>
              </a:rPr>
              <a:t>信号的描述</a:t>
            </a:r>
            <a:endParaRPr kumimoji="0" lang="en-US" altLang="zh-CN" sz="4400" dirty="0">
              <a:solidFill>
                <a:srgbClr val="BFBFBF"/>
              </a:solidFill>
            </a:endParaRPr>
          </a:p>
          <a:p>
            <a:pPr marL="342900" indent="-342900" algn="l" eaLnBrk="1" hangingPunct="1">
              <a:buFontTx/>
              <a:buChar char="•"/>
            </a:pPr>
            <a:r>
              <a:rPr kumimoji="0" lang="zh-CN" altLang="en-US" sz="4400" dirty="0">
                <a:solidFill>
                  <a:srgbClr val="BFBFBF"/>
                </a:solidFill>
              </a:rPr>
              <a:t>信号的数学基础</a:t>
            </a:r>
            <a:endParaRPr kumimoji="0" lang="en-US" altLang="zh-CN" sz="4400" dirty="0">
              <a:solidFill>
                <a:srgbClr val="BFBFBF"/>
              </a:solidFill>
            </a:endParaRPr>
          </a:p>
          <a:p>
            <a:pPr marL="342900" indent="-342900" algn="l" eaLnBrk="1" hangingPunct="1">
              <a:buFontTx/>
              <a:buChar char="•"/>
            </a:pPr>
            <a:r>
              <a:rPr kumimoji="0" lang="zh-CN" altLang="en-US" sz="4400" dirty="0">
                <a:solidFill>
                  <a:schemeClr val="bg1"/>
                </a:solidFill>
              </a:rPr>
              <a:t>信号的基本运算</a:t>
            </a:r>
          </a:p>
        </p:txBody>
      </p:sp>
      <p:sp>
        <p:nvSpPr>
          <p:cNvPr id="25604" name="Text Box 4"/>
          <p:cNvSpPr>
            <a:spLocks noChangeArrowheads="1"/>
          </p:cNvSpPr>
          <p:nvPr/>
        </p:nvSpPr>
        <p:spPr bwMode="auto">
          <a:xfrm>
            <a:off x="58738" y="190500"/>
            <a:ext cx="8888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3600">
                <a:solidFill>
                  <a:srgbClr val="80008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第一章 信号的基本概念与数学基础</a:t>
            </a:r>
            <a:endParaRPr kumimoji="0" lang="zh-CN" altLang="en-US" sz="24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337368"/>
      </p:ext>
    </p:extLst>
  </p:cSld>
  <p:clrMapOvr>
    <a:masterClrMapping/>
  </p:clrMapOvr>
  <p:transition advTm="1107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彗星型模板">
  <a:themeElements>
    <a:clrScheme name="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彗星型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11802</TotalTime>
  <Pages>0</Pages>
  <Words>1203</Words>
  <Characters>0</Characters>
  <Application>Microsoft Office PowerPoint</Application>
  <DocSecurity>0</DocSecurity>
  <PresentationFormat>全屏显示(4:3)</PresentationFormat>
  <Lines>0</Lines>
  <Paragraphs>403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5" baseType="lpstr">
      <vt:lpstr>方正姚体</vt:lpstr>
      <vt:lpstr>黑体</vt:lpstr>
      <vt:lpstr>华文楷体</vt:lpstr>
      <vt:lpstr>华文隶书</vt:lpstr>
      <vt:lpstr>华文细黑</vt:lpstr>
      <vt:lpstr>隶书</vt:lpstr>
      <vt:lpstr>宋体</vt:lpstr>
      <vt:lpstr>譁ｹ豁｣蟋壻ｽ・</vt:lpstr>
      <vt:lpstr>譁ｹ豁｣蟋壻ｽ・æ–¹æ­£å§šä½“</vt:lpstr>
      <vt:lpstr>Arial</vt:lpstr>
      <vt:lpstr>Impact</vt:lpstr>
      <vt:lpstr>Lucida Calligraphy</vt:lpstr>
      <vt:lpstr>Symbol</vt:lpstr>
      <vt:lpstr>Times New Roman</vt:lpstr>
      <vt:lpstr>Verdana</vt:lpstr>
      <vt:lpstr>Wingdings</vt:lpstr>
      <vt:lpstr>彗星型模板</vt:lpstr>
      <vt:lpstr>Equation</vt:lpstr>
      <vt:lpstr>清华大学计算机科学与技术系</vt:lpstr>
      <vt:lpstr>PowerPoint 演示文稿</vt:lpstr>
      <vt:lpstr>向量变换</vt:lpstr>
      <vt:lpstr>向量变换</vt:lpstr>
      <vt:lpstr>向量变换</vt:lpstr>
      <vt:lpstr>函数变换</vt:lpstr>
      <vt:lpstr>函数变换</vt:lpstr>
      <vt:lpstr>函数变换</vt:lpstr>
      <vt:lpstr>PowerPoint 演示文稿</vt:lpstr>
      <vt:lpstr>信号运算</vt:lpstr>
      <vt:lpstr>常规运算</vt:lpstr>
      <vt:lpstr>常规运算</vt:lpstr>
      <vt:lpstr>信号运算</vt:lpstr>
      <vt:lpstr>波形变换</vt:lpstr>
      <vt:lpstr>波形变换</vt:lpstr>
      <vt:lpstr>波形变换</vt:lpstr>
      <vt:lpstr>波形变换</vt:lpstr>
      <vt:lpstr>信号运算</vt:lpstr>
      <vt:lpstr>数学运算</vt:lpstr>
      <vt:lpstr>数学运算</vt:lpstr>
      <vt:lpstr>数学运算</vt:lpstr>
      <vt:lpstr>信号运算</vt:lpstr>
      <vt:lpstr>相互运算</vt:lpstr>
      <vt:lpstr>相互运算</vt:lpstr>
      <vt:lpstr>相互运算</vt:lpstr>
      <vt:lpstr>相互运算</vt:lpstr>
      <vt:lpstr>相互运算</vt:lpstr>
      <vt:lpstr>相互运算</vt:lpstr>
      <vt:lpstr>相互运算</vt:lpstr>
      <vt:lpstr>相互运算</vt:lpstr>
      <vt:lpstr>相互运算</vt:lpstr>
      <vt:lpstr>相互运算</vt:lpstr>
      <vt:lpstr>PowerPoint 演示文稿</vt:lpstr>
      <vt:lpstr>奇异信号</vt:lpstr>
      <vt:lpstr>奇异信号</vt:lpstr>
      <vt:lpstr>奇异信号</vt:lpstr>
      <vt:lpstr>奇异信号</vt:lpstr>
      <vt:lpstr>奇异信号</vt:lpstr>
      <vt:lpstr>奇异信号</vt:lpstr>
      <vt:lpstr>奇异信号</vt:lpstr>
      <vt:lpstr>奇异信号</vt:lpstr>
      <vt:lpstr>奇异信号</vt:lpstr>
      <vt:lpstr>奇异信号</vt:lpstr>
      <vt:lpstr>奇异信号</vt:lpstr>
      <vt:lpstr>奇异信号</vt:lpstr>
      <vt:lpstr>奇异信号</vt:lpstr>
      <vt:lpstr>PowerPoint 演示文稿</vt:lpstr>
    </vt:vector>
  </TitlesOfParts>
  <Company>Speech Lab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基本概念</dc:title>
  <dc:creator>Xu Mingxing</dc:creator>
  <cp:keywords>信号分类</cp:keywords>
  <cp:lastModifiedBy>Linmi Tao</cp:lastModifiedBy>
  <cp:revision>2828</cp:revision>
  <dcterms:created xsi:type="dcterms:W3CDTF">2000-08-07T22:11:00Z</dcterms:created>
  <dcterms:modified xsi:type="dcterms:W3CDTF">2016-09-20T01:22:43Z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2052-9.1.0.4180</vt:lpwstr>
  </property>
</Properties>
</file>