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256" r:id="rId4"/>
    <p:sldId id="477" r:id="rId5"/>
    <p:sldId id="403" r:id="rId6"/>
    <p:sldId id="319" r:id="rId7"/>
    <p:sldId id="437" r:id="rId8"/>
    <p:sldId id="438" r:id="rId9"/>
    <p:sldId id="442" r:id="rId10"/>
    <p:sldId id="439" r:id="rId11"/>
    <p:sldId id="441" r:id="rId12"/>
    <p:sldId id="315" r:id="rId13"/>
    <p:sldId id="492" r:id="rId14"/>
    <p:sldId id="493" r:id="rId15"/>
    <p:sldId id="486" r:id="rId16"/>
    <p:sldId id="487" r:id="rId17"/>
    <p:sldId id="494" r:id="rId18"/>
    <p:sldId id="495" r:id="rId19"/>
    <p:sldId id="496" r:id="rId20"/>
    <p:sldId id="472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02" r:id="rId33"/>
    <p:sldId id="277" r:id="rId34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FF00"/>
    <a:srgbClr val="CC66FF"/>
    <a:srgbClr val="CC99FF"/>
    <a:srgbClr val="993366"/>
    <a:srgbClr val="333399"/>
    <a:srgbClr val="80008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1595" autoAdjust="0"/>
  </p:normalViewPr>
  <p:slideViewPr>
    <p:cSldViewPr>
      <p:cViewPr>
        <p:scale>
          <a:sx n="75" d="100"/>
          <a:sy n="75" d="100"/>
        </p:scale>
        <p:origin x="-3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DBF52F4E-608F-451F-BBAD-C5921E7B8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Symbol" pitchFamily="18" charset="2"/>
              <a:buNone/>
              <a:defRPr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 b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Symbol" pitchFamily="18" charset="2"/>
              <a:buNone/>
              <a:defRPr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 b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yaccj.sourceforge.net/" TargetMode="External"/><Relationship Id="rId2" Type="http://schemas.openxmlformats.org/officeDocument/2006/relationships/hyperlink" Target="http://jflex.de/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hyperlink" Target="http://www.eclipse.org/" TargetMode="External"/><Relationship Id="rId4" Type="http://schemas.openxmlformats.org/officeDocument/2006/relationships/hyperlink" Target="http://pages.cs.wisc.edu/~larus/spim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nford.edu/class/cs143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第二讲</a:t>
            </a:r>
            <a:endParaRPr lang="zh-CN" altLang="en-US" sz="4000">
              <a:solidFill>
                <a:srgbClr val="800080"/>
              </a:solidFill>
            </a:endParaRPr>
          </a:p>
        </p:txBody>
      </p:sp>
      <p:sp>
        <p:nvSpPr>
          <p:cNvPr id="2071" name="Rectangle 2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1628775"/>
            <a:ext cx="4135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3600">
                <a:solidFill>
                  <a:srgbClr val="800080"/>
                </a:solidFill>
                <a:latin typeface="Arial" pitchFamily="34" charset="0"/>
              </a:rPr>
              <a:t>实验导引（一）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44" name="Picture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103" y="1988840"/>
            <a:ext cx="7890369" cy="425160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84035" name="AutoShape 6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6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7" name="AutoShape 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8" name="AutoShape 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0" name="Text Box 7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196752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五个</a:t>
            </a:r>
            <a:r>
              <a:rPr lang="zh-CN" altLang="en-US" dirty="0">
                <a:solidFill>
                  <a:srgbClr val="800080"/>
                </a:solidFill>
              </a:rPr>
              <a:t>阶段</a:t>
            </a:r>
          </a:p>
        </p:txBody>
      </p:sp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1512888" y="188913"/>
            <a:ext cx="500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项目框架的总体结构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8620" y="6253483"/>
            <a:ext cx="1539396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TAC</a:t>
            </a:r>
            <a:r>
              <a:rPr lang="zh-CN" altLang="en-US" sz="2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 模拟器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72188" y="5857875"/>
            <a:ext cx="69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000" b="0">
                <a:latin typeface="华文行楷" pitchFamily="2" charset="-122"/>
                <a:ea typeface="华文行楷" pitchFamily="2" charset="-122"/>
              </a:rPr>
              <a:t>执行</a:t>
            </a:r>
          </a:p>
        </p:txBody>
      </p:sp>
      <p:sp>
        <p:nvSpPr>
          <p:cNvPr id="12" name="下箭头 11"/>
          <p:cNvSpPr>
            <a:spLocks noChangeArrowheads="1"/>
          </p:cNvSpPr>
          <p:nvPr/>
        </p:nvSpPr>
        <p:spPr bwMode="auto">
          <a:xfrm flipH="1">
            <a:off x="6000750" y="5508625"/>
            <a:ext cx="142875" cy="635000"/>
          </a:xfrm>
          <a:prstGeom prst="downArrow">
            <a:avLst>
              <a:gd name="adj1" fmla="val 50000"/>
              <a:gd name="adj2" fmla="val 499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6951" y="6315038"/>
            <a:ext cx="1656223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SPIM</a:t>
            </a:r>
            <a:r>
              <a:rPr lang="zh-CN" altLang="en-US" sz="2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 模拟器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89025" y="5929313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000" b="0" dirty="0">
                <a:latin typeface="华文行楷" pitchFamily="2" charset="-122"/>
                <a:ea typeface="华文行楷" pitchFamily="2" charset="-122"/>
              </a:rPr>
              <a:t>执行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883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本学期相关的四</a:t>
            </a:r>
            <a:r>
              <a:rPr lang="zh-CN" altLang="en-US" dirty="0">
                <a:solidFill>
                  <a:srgbClr val="800080"/>
                </a:solidFill>
              </a:rPr>
              <a:t>个</a:t>
            </a:r>
            <a:r>
              <a:rPr lang="zh-CN" altLang="en-US" dirty="0" smtClean="0">
                <a:solidFill>
                  <a:srgbClr val="800080"/>
                </a:solidFill>
              </a:rPr>
              <a:t>阶段实验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</a:rPr>
              <a:t> </a:t>
            </a: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</a:rPr>
              <a:t>阶段</a:t>
            </a:r>
            <a:r>
              <a:rPr lang="en-US" altLang="zh-CN" sz="2800" b="0" dirty="0" smtClean="0">
                <a:solidFill>
                  <a:srgbClr val="990099"/>
                </a:solidFill>
                <a:latin typeface="Arial" pitchFamily="34" charset="0"/>
              </a:rPr>
              <a:t>1</a:t>
            </a:r>
            <a:r>
              <a:rPr kumimoji="0" lang="en-US" altLang="zh-CN" sz="2800" dirty="0" smtClean="0">
                <a:solidFill>
                  <a:srgbClr val="800080"/>
                </a:solidFill>
              </a:rPr>
              <a:t> </a:t>
            </a:r>
            <a:r>
              <a:rPr kumimoji="0" lang="en-GB" altLang="zh-CN" sz="2800" dirty="0" smtClean="0">
                <a:latin typeface="Arial" pitchFamily="34" charset="0"/>
              </a:rPr>
              <a:t> </a:t>
            </a:r>
            <a:r>
              <a:rPr kumimoji="0" lang="zh-CN" altLang="en-GB" sz="2800" dirty="0">
                <a:latin typeface="Arial" pitchFamily="34" charset="0"/>
              </a:rPr>
              <a:t>词法分析、语法分析及生成抽象语法树</a:t>
            </a:r>
            <a:endParaRPr kumimoji="0" lang="en-GB" altLang="zh-CN" sz="280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kumimoji="0" lang="zh-CN" altLang="en-GB" sz="100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GB" sz="2400" dirty="0">
                <a:latin typeface="Arial" pitchFamily="34" charset="0"/>
              </a:rPr>
              <a:t>        </a:t>
            </a:r>
            <a:r>
              <a:rPr kumimoji="0" lang="zh-CN" altLang="en-GB" sz="2400" b="0" dirty="0">
                <a:solidFill>
                  <a:srgbClr val="800000"/>
                </a:solidFill>
                <a:latin typeface="Arial" pitchFamily="34" charset="0"/>
              </a:rPr>
              <a:t>（</a:t>
            </a:r>
            <a:r>
              <a:rPr kumimoji="0" lang="en-GB" altLang="zh-CN" sz="2400" b="0" dirty="0">
                <a:solidFill>
                  <a:srgbClr val="800000"/>
                </a:solidFill>
                <a:latin typeface="Arial" pitchFamily="34" charset="0"/>
              </a:rPr>
              <a:t>A</a:t>
            </a:r>
            <a:r>
              <a:rPr kumimoji="0" lang="zh-CN" altLang="en-GB" sz="2400" b="0" dirty="0">
                <a:solidFill>
                  <a:srgbClr val="800000"/>
                </a:solidFill>
                <a:latin typeface="Arial" pitchFamily="34" charset="0"/>
              </a:rPr>
              <a:t>） </a:t>
            </a:r>
            <a:r>
              <a:rPr kumimoji="0" lang="zh-CN" altLang="en-GB" sz="2400" dirty="0">
                <a:latin typeface="Arial" pitchFamily="34" charset="0"/>
              </a:rPr>
              <a:t>借助 </a:t>
            </a:r>
            <a:r>
              <a:rPr kumimoji="0" lang="en-GB" altLang="zh-CN" sz="2400" b="0" dirty="0" err="1">
                <a:solidFill>
                  <a:srgbClr val="800000"/>
                </a:solidFill>
                <a:latin typeface="Arial" pitchFamily="34" charset="0"/>
              </a:rPr>
              <a:t>Lex</a:t>
            </a:r>
            <a:r>
              <a:rPr kumimoji="0" lang="en-GB" altLang="zh-CN" sz="2400" dirty="0">
                <a:latin typeface="Arial" pitchFamily="34" charset="0"/>
              </a:rPr>
              <a:t> </a:t>
            </a:r>
            <a:r>
              <a:rPr kumimoji="0" lang="zh-CN" altLang="en-GB" sz="2400" dirty="0">
                <a:latin typeface="Arial" pitchFamily="34" charset="0"/>
              </a:rPr>
              <a:t>和 </a:t>
            </a:r>
            <a:r>
              <a:rPr kumimoji="0" lang="en-GB" altLang="zh-CN" sz="2400" b="0" dirty="0" err="1">
                <a:solidFill>
                  <a:srgbClr val="800000"/>
                </a:solidFill>
                <a:latin typeface="Arial" pitchFamily="34" charset="0"/>
              </a:rPr>
              <a:t>Yacc</a:t>
            </a:r>
            <a:r>
              <a:rPr kumimoji="0" lang="en-GB" altLang="zh-CN" sz="2400" dirty="0">
                <a:latin typeface="Arial" pitchFamily="34" charset="0"/>
              </a:rPr>
              <a:t> </a:t>
            </a:r>
            <a:r>
              <a:rPr kumimoji="0" lang="zh-CN" altLang="en-GB" sz="2400" dirty="0" smtClean="0">
                <a:latin typeface="Arial" pitchFamily="34" charset="0"/>
              </a:rPr>
              <a:t>实现</a:t>
            </a:r>
            <a:endParaRPr kumimoji="0" lang="en-US" altLang="zh-CN" sz="24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kumimoji="0" lang="zh-CN" altLang="en-GB" sz="10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</a:rPr>
              <a:t> 阶段</a:t>
            </a:r>
            <a:r>
              <a:rPr lang="en-US" altLang="zh-CN" sz="2800" b="0" dirty="0" smtClean="0">
                <a:solidFill>
                  <a:srgbClr val="990099"/>
                </a:solidFill>
                <a:latin typeface="Arial" pitchFamily="34" charset="0"/>
              </a:rPr>
              <a:t>2</a:t>
            </a:r>
            <a:r>
              <a:rPr kumimoji="0" lang="en-US" altLang="zh-CN" sz="2800" dirty="0" smtClean="0">
                <a:solidFill>
                  <a:srgbClr val="800080"/>
                </a:solidFill>
                <a:latin typeface="Monotype Corsiva" pitchFamily="66" charset="0"/>
              </a:rPr>
              <a:t>    </a:t>
            </a:r>
            <a:r>
              <a:rPr kumimoji="0" lang="zh-CN" altLang="en-GB" sz="2800" dirty="0">
                <a:latin typeface="Arial" pitchFamily="34" charset="0"/>
              </a:rPr>
              <a:t>语义分析</a:t>
            </a:r>
          </a:p>
          <a:p>
            <a:pPr>
              <a:buFont typeface="Wingdings" pitchFamily="2" charset="2"/>
              <a:buNone/>
            </a:pPr>
            <a:r>
              <a:rPr kumimoji="0" lang="zh-CN" altLang="en-GB" sz="2400" dirty="0"/>
              <a:t>             遍历抽象语法树构造符号表、实现静态语</a:t>
            </a:r>
          </a:p>
          <a:p>
            <a:pPr>
              <a:buFont typeface="Wingdings" pitchFamily="2" charset="2"/>
              <a:buNone/>
            </a:pPr>
            <a:r>
              <a:rPr kumimoji="0" lang="zh-CN" altLang="en-GB" sz="2400" dirty="0"/>
              <a:t>             义分析，产生带标注的抽象语法树</a:t>
            </a:r>
            <a:endParaRPr kumimoji="0" lang="zh-CN" altLang="en-GB" sz="240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1000" dirty="0"/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</a:rPr>
              <a:t> 阶段</a:t>
            </a:r>
            <a:r>
              <a:rPr lang="en-US" altLang="zh-CN" sz="2800" b="0" dirty="0" smtClean="0">
                <a:solidFill>
                  <a:srgbClr val="990099"/>
                </a:solidFill>
                <a:latin typeface="Arial" pitchFamily="34" charset="0"/>
              </a:rPr>
              <a:t>3</a:t>
            </a:r>
            <a:r>
              <a:rPr kumimoji="0" lang="en-US" altLang="zh-CN" dirty="0" smtClean="0">
                <a:solidFill>
                  <a:srgbClr val="800080"/>
                </a:solidFill>
              </a:rPr>
              <a:t> </a:t>
            </a:r>
            <a:r>
              <a:rPr kumimoji="0" lang="zh-CN" altLang="en-GB" sz="2800" dirty="0">
                <a:latin typeface="Arial" pitchFamily="34" charset="0"/>
              </a:rPr>
              <a:t>生成</a:t>
            </a:r>
            <a:r>
              <a:rPr kumimoji="0" lang="zh-CN" altLang="en-GB" sz="2800" dirty="0"/>
              <a:t>三地址码 </a:t>
            </a:r>
            <a:r>
              <a:rPr kumimoji="0" lang="en-GB" altLang="zh-CN" sz="2400" b="0" dirty="0">
                <a:solidFill>
                  <a:srgbClr val="800000"/>
                </a:solidFill>
                <a:latin typeface="Arial" pitchFamily="34" charset="0"/>
              </a:rPr>
              <a:t>TAC</a:t>
            </a:r>
            <a:endParaRPr kumimoji="0" lang="zh-CN" altLang="en-GB" sz="2400" b="0" dirty="0">
              <a:solidFill>
                <a:srgbClr val="80000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kumimoji="0" lang="en-GB" altLang="zh-CN" sz="1000" dirty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</a:rPr>
              <a:t> 阶段</a:t>
            </a:r>
            <a:r>
              <a:rPr lang="en-US" altLang="zh-CN" sz="2800" b="0" dirty="0" smtClean="0">
                <a:solidFill>
                  <a:srgbClr val="990099"/>
                </a:solidFill>
                <a:latin typeface="Arial" pitchFamily="34" charset="0"/>
              </a:rPr>
              <a:t>4  </a:t>
            </a:r>
            <a:r>
              <a:rPr kumimoji="0" lang="zh-CN" altLang="en-GB" sz="2400" dirty="0" smtClean="0"/>
              <a:t>简单</a:t>
            </a:r>
            <a:r>
              <a:rPr kumimoji="0" lang="zh-CN" altLang="en-GB" sz="2400" dirty="0"/>
              <a:t>的</a:t>
            </a:r>
            <a:r>
              <a:rPr kumimoji="0" lang="zh-CN" altLang="en-GB" sz="2400" dirty="0" smtClean="0"/>
              <a:t>数据流分析</a:t>
            </a:r>
            <a:r>
              <a:rPr kumimoji="0" lang="zh-CN" altLang="en-US" sz="2400" dirty="0" smtClean="0"/>
              <a:t>或优化</a:t>
            </a:r>
            <a:r>
              <a:rPr kumimoji="0" lang="zh-CN" altLang="en-US" sz="2400" dirty="0" smtClean="0">
                <a:latin typeface="Arial" pitchFamily="34" charset="0"/>
              </a:rPr>
              <a:t>（可选）</a:t>
            </a:r>
            <a:endParaRPr kumimoji="0" lang="zh-CN" altLang="en-US" sz="2400" dirty="0"/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512888" y="188913"/>
            <a:ext cx="39232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本学期实验内容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48146" y="1412776"/>
            <a:ext cx="83883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本学期实验内容（扩展或修改实验框架）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None/>
            </a:pPr>
            <a:r>
              <a:rPr lang="zh-CN" altLang="en-US" sz="1000" dirty="0" smtClean="0"/>
              <a:t> </a:t>
            </a: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</a:rPr>
              <a:t>增加</a:t>
            </a:r>
            <a:r>
              <a:rPr lang="zh-CN" altLang="zh-CN" sz="2800" dirty="0" smtClean="0"/>
              <a:t>三</a:t>
            </a:r>
            <a:r>
              <a:rPr lang="zh-CN" altLang="zh-CN" sz="2800" dirty="0" smtClean="0"/>
              <a:t>元</a:t>
            </a:r>
            <a:r>
              <a:rPr lang="zh-CN" altLang="en-US" sz="2800" dirty="0" smtClean="0"/>
              <a:t>条件表达式，</a:t>
            </a:r>
            <a:r>
              <a:rPr lang="zh-CN" altLang="zh-CN" sz="2800" dirty="0" smtClean="0"/>
              <a:t>形如</a:t>
            </a:r>
            <a:r>
              <a:rPr lang="en-US" altLang="zh-CN" sz="2800" dirty="0" smtClean="0"/>
              <a:t>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A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?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B : C</a:t>
            </a:r>
            <a:endParaRPr lang="zh-CN" altLang="en-GB" sz="2800" kern="100" dirty="0" smtClean="0">
              <a:solidFill>
                <a:srgbClr val="990099"/>
              </a:solidFill>
              <a:latin typeface="Courier New"/>
              <a:ea typeface="宋体"/>
            </a:endParaRPr>
          </a:p>
          <a:p>
            <a:pPr lvl="1">
              <a:buFont typeface="Symbol" pitchFamily="18" charset="2"/>
              <a:buNone/>
            </a:pPr>
            <a:endParaRPr kumimoji="0" lang="en-GB" altLang="zh-CN" sz="1000" dirty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增加一种特殊的二元对象</a:t>
            </a:r>
            <a:r>
              <a:rPr lang="zh-CN" altLang="zh-CN" sz="2800" dirty="0" smtClean="0"/>
              <a:t>运算</a:t>
            </a:r>
            <a:r>
              <a:rPr lang="en-US" altLang="zh-CN" sz="2800" dirty="0" smtClean="0"/>
              <a:t>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A &lt;&lt; B </a:t>
            </a:r>
          </a:p>
          <a:p>
            <a:pPr lvl="1">
              <a:buNone/>
            </a:pPr>
            <a:endParaRPr lang="en-US" altLang="zh-CN" sz="1000" dirty="0" smtClean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增加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switch-case </a:t>
            </a:r>
            <a:r>
              <a:rPr lang="zh-CN" altLang="zh-CN" sz="2800" dirty="0" smtClean="0"/>
              <a:t>语句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与</a:t>
            </a:r>
            <a:r>
              <a:rPr lang="en-US" altLang="zh-CN" sz="2800" dirty="0" smtClean="0"/>
              <a:t> </a:t>
            </a:r>
            <a:r>
              <a:rPr lang="en-US" altLang="zh-CN" sz="2800" b="0" dirty="0" smtClean="0">
                <a:latin typeface="+mn-lt"/>
              </a:rPr>
              <a:t>C </a:t>
            </a:r>
            <a:r>
              <a:rPr lang="zh-CN" altLang="zh-CN" sz="2800" dirty="0" smtClean="0"/>
              <a:t>语言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相</a:t>
            </a:r>
            <a:r>
              <a:rPr lang="zh-CN" altLang="en-US" sz="2800" dirty="0" smtClean="0"/>
              <a:t>似</a:t>
            </a:r>
            <a:endParaRPr lang="en-US" altLang="zh-CN" sz="2800" dirty="0" smtClean="0"/>
          </a:p>
          <a:p>
            <a:pPr lvl="1">
              <a:buNone/>
            </a:pPr>
            <a:endParaRPr lang="en-US" altLang="zh-CN" sz="1000" dirty="0" smtClean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增加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repeat-until </a:t>
            </a:r>
            <a:r>
              <a:rPr lang="zh-CN" altLang="zh-CN" sz="2800" dirty="0" smtClean="0"/>
              <a:t>循环</a:t>
            </a:r>
            <a:r>
              <a:rPr lang="zh-CN" altLang="en-US" sz="2800" dirty="0" smtClean="0"/>
              <a:t>语句</a:t>
            </a:r>
            <a:endParaRPr lang="en-US" altLang="zh-CN" sz="2800" kern="100" dirty="0" smtClean="0">
              <a:solidFill>
                <a:srgbClr val="990099"/>
              </a:solidFill>
              <a:latin typeface="Courier New"/>
              <a:ea typeface="宋体"/>
            </a:endParaRPr>
          </a:p>
          <a:p>
            <a:pPr lvl="1">
              <a:buNone/>
            </a:pPr>
            <a:endParaRPr lang="en-US" altLang="zh-CN" sz="1000" b="0" dirty="0" smtClean="0">
              <a:latin typeface="+mn-lt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增加循环内部控制语句 </a:t>
            </a:r>
            <a:r>
              <a:rPr lang="en-US" altLang="zh-CN" sz="2800" kern="100" dirty="0" smtClean="0">
                <a:solidFill>
                  <a:srgbClr val="990099"/>
                </a:solidFill>
                <a:latin typeface="Courier New"/>
                <a:ea typeface="宋体"/>
              </a:rPr>
              <a:t>continue</a:t>
            </a:r>
          </a:p>
          <a:p>
            <a:pPr lvl="1">
              <a:buNone/>
            </a:pPr>
            <a:endParaRPr lang="en-US" altLang="zh-CN" sz="1000" dirty="0" smtClean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latin typeface="Arial" pitchFamily="34" charset="0"/>
              </a:rPr>
              <a:t> 实现一种简单的</a:t>
            </a:r>
            <a:r>
              <a:rPr kumimoji="0" lang="zh-CN" altLang="en-GB" sz="2800" dirty="0" smtClean="0"/>
              <a:t>数据流分析</a:t>
            </a:r>
            <a:r>
              <a:rPr lang="zh-CN" altLang="en-US" sz="2800" dirty="0" smtClean="0">
                <a:latin typeface="Arial" pitchFamily="34" charset="0"/>
              </a:rPr>
              <a:t>（选做）</a:t>
            </a:r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1512888" y="188913"/>
            <a:ext cx="39232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本学期实验内容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8126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900113" y="1268413"/>
            <a:ext cx="79930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编程语言</a:t>
            </a:r>
            <a:endParaRPr lang="zh-CN" altLang="en-US" sz="2800" b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GB" sz="2800">
                <a:solidFill>
                  <a:srgbClr val="800080"/>
                </a:solidFill>
              </a:rPr>
              <a:t> </a:t>
            </a:r>
            <a:r>
              <a:rPr lang="en-GB" altLang="zh-CN" sz="2800" b="0">
                <a:solidFill>
                  <a:srgbClr val="800080"/>
                </a:solidFill>
                <a:latin typeface="Arial" pitchFamily="34" charset="0"/>
              </a:rPr>
              <a:t>Java</a:t>
            </a:r>
            <a:r>
              <a:rPr lang="en-US" altLang="zh-CN" sz="2800"/>
              <a:t> </a:t>
            </a:r>
            <a:r>
              <a:rPr lang="en-US" altLang="zh-CN" sz="2400"/>
              <a:t>(</a:t>
            </a:r>
            <a:r>
              <a:rPr kumimoji="0" lang="zh-CN" altLang="en-GB" sz="2400"/>
              <a:t>版本和操作系统信息参见实验说明</a:t>
            </a:r>
            <a:r>
              <a:rPr kumimoji="0" lang="en-GB" altLang="zh-CN" sz="2400"/>
              <a:t>)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900113" y="2565400"/>
            <a:ext cx="7993062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sz="2800" b="0" dirty="0" err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</a:rPr>
              <a:t> &amp; YACC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800080"/>
                </a:solidFill>
              </a:rPr>
              <a:t>工具</a:t>
            </a: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GB" sz="2800" dirty="0">
                <a:solidFill>
                  <a:srgbClr val="800080"/>
                </a:solidFill>
              </a:rPr>
              <a:t> </a:t>
            </a:r>
            <a:r>
              <a:rPr lang="en-GB" altLang="zh-CN" sz="2400" b="0" dirty="0" err="1">
                <a:solidFill>
                  <a:srgbClr val="800080"/>
                </a:solidFill>
                <a:latin typeface="Arial" pitchFamily="34" charset="0"/>
              </a:rPr>
              <a:t>Jflex</a:t>
            </a:r>
            <a:r>
              <a:rPr lang="en-GB" altLang="zh-CN" sz="2400" dirty="0">
                <a:solidFill>
                  <a:srgbClr val="800080"/>
                </a:solidFill>
                <a:latin typeface="Arial" pitchFamily="34" charset="0"/>
              </a:rPr>
              <a:t>      </a:t>
            </a:r>
            <a:r>
              <a:rPr lang="en-US" altLang="zh-CN" sz="2400" b="0" dirty="0">
                <a:latin typeface="Arial" pitchFamily="34" charset="0"/>
                <a:hlinkClick r:id="rId2"/>
              </a:rPr>
              <a:t>http://jflex.de/</a:t>
            </a:r>
            <a:endParaRPr lang="en-US" altLang="zh-CN" sz="24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b="0" dirty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</a:rPr>
              <a:t>BYACC/J</a:t>
            </a:r>
            <a:r>
              <a:rPr lang="en-US" altLang="zh-CN" dirty="0"/>
              <a:t> </a:t>
            </a:r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zh-CN" sz="2400" b="0" dirty="0">
                <a:latin typeface="Arial" pitchFamily="34" charset="0"/>
                <a:hlinkClick r:id="rId3"/>
              </a:rPr>
              <a:t>http://byaccj.sourceforge.net/</a:t>
            </a:r>
            <a:r>
              <a:rPr lang="en-US" altLang="zh-CN" sz="2400" dirty="0">
                <a:latin typeface="Arial" pitchFamily="34" charset="0"/>
              </a:rPr>
              <a:t> </a:t>
            </a:r>
            <a:endParaRPr lang="en-GB" altLang="zh-CN" sz="2400" dirty="0">
              <a:latin typeface="Arial" pitchFamily="34" charset="0"/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900113" y="4508500"/>
            <a:ext cx="7993062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其他辅助工具</a:t>
            </a: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GB" sz="2800">
                <a:solidFill>
                  <a:srgbClr val="800080"/>
                </a:solidFill>
              </a:rPr>
              <a:t>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MIPS</a:t>
            </a:r>
            <a:r>
              <a:rPr lang="zh-CN" altLang="en-GB"/>
              <a:t>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SPIM</a:t>
            </a:r>
            <a:r>
              <a:rPr lang="en-US" altLang="zh-CN"/>
              <a:t> </a:t>
            </a:r>
            <a:r>
              <a:rPr lang="en-US" altLang="zh-CN" sz="2400"/>
              <a:t>(</a:t>
            </a:r>
            <a:r>
              <a:rPr kumimoji="0" lang="en-US" altLang="zh-CN" sz="2400" b="0">
                <a:latin typeface="Arial" pitchFamily="34" charset="0"/>
              </a:rPr>
              <a:t>Wisconsin</a:t>
            </a:r>
            <a:r>
              <a:rPr kumimoji="0" lang="zh-CN" altLang="en-US" sz="2400"/>
              <a:t>大学</a:t>
            </a:r>
            <a:r>
              <a:rPr kumimoji="0" lang="zh-CN" altLang="en-US"/>
              <a:t> </a:t>
            </a:r>
            <a:r>
              <a:rPr kumimoji="0" lang="en-GB" altLang="zh-CN" sz="2400"/>
              <a:t>)  </a:t>
            </a:r>
          </a:p>
          <a:p>
            <a:pPr lvl="1">
              <a:buFont typeface="Symbol" pitchFamily="18" charset="2"/>
              <a:buNone/>
            </a:pPr>
            <a:r>
              <a:rPr lang="en-GB" altLang="zh-CN" sz="2400" b="0">
                <a:latin typeface="Arial" pitchFamily="34" charset="0"/>
              </a:rPr>
              <a:t>          </a:t>
            </a:r>
            <a:r>
              <a:rPr lang="en-GB" altLang="zh-CN" sz="2400" b="0">
                <a:latin typeface="Arial" pitchFamily="34" charset="0"/>
                <a:hlinkClick r:id="rId4"/>
              </a:rPr>
              <a:t>http://pages.cs.wisc.edu/~larus/spim.html</a:t>
            </a:r>
            <a:endParaRPr lang="en-GB" altLang="zh-CN" sz="2400" b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GB" sz="10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GB" sz="2800" b="0">
                <a:solidFill>
                  <a:srgbClr val="800080"/>
                </a:solidFill>
                <a:latin typeface="Arial" pitchFamily="34" charset="0"/>
              </a:rPr>
              <a:t> 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Eclipse</a:t>
            </a:r>
            <a:r>
              <a:rPr lang="en-US" altLang="zh-CN"/>
              <a:t> </a:t>
            </a:r>
            <a:r>
              <a:rPr lang="en-GB" altLang="zh-CN" sz="2400" b="0">
                <a:latin typeface="Arial" pitchFamily="34" charset="0"/>
                <a:hlinkClick r:id="rId5"/>
              </a:rPr>
              <a:t>http://www.eclipse.org/</a:t>
            </a:r>
            <a:r>
              <a:rPr lang="en-GB" altLang="zh-CN" sz="2400" b="0">
                <a:latin typeface="Arial" pitchFamily="34" charset="0"/>
              </a:rPr>
              <a:t> </a:t>
            </a:r>
            <a:endParaRPr lang="zh-CN" altLang="en-GB" sz="2400" b="0">
              <a:latin typeface="Arial" pitchFamily="34" charset="0"/>
            </a:endParaRPr>
          </a:p>
        </p:txBody>
      </p:sp>
      <p:sp>
        <p:nvSpPr>
          <p:cNvPr id="264197" name="AutoShape 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512888" y="195263"/>
            <a:ext cx="2482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实验环境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512888" y="188913"/>
            <a:ext cx="24114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辅助实验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611560" y="1416253"/>
            <a:ext cx="83883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关于辅助实验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GB" sz="2800" dirty="0">
                <a:solidFill>
                  <a:srgbClr val="800080"/>
                </a:solidFill>
              </a:rPr>
              <a:t> </a:t>
            </a:r>
            <a:r>
              <a:rPr lang="zh-CN" altLang="zh-CN" sz="2800" dirty="0" smtClean="0">
                <a:solidFill>
                  <a:srgbClr val="800080"/>
                </a:solidFill>
              </a:rPr>
              <a:t>基于</a:t>
            </a:r>
            <a:r>
              <a:rPr lang="en-US" altLang="zh-CN" sz="2800" dirty="0" smtClean="0">
                <a:solidFill>
                  <a:srgbClr val="800080"/>
                </a:solidFill>
              </a:rPr>
              <a:t> </a:t>
            </a:r>
            <a:r>
              <a:rPr lang="en-US" altLang="zh-CN" sz="2800" b="0" dirty="0" smtClean="0">
                <a:solidFill>
                  <a:srgbClr val="800080"/>
                </a:solidFill>
                <a:latin typeface="+mn-lt"/>
              </a:rPr>
              <a:t>Decaf/Mind </a:t>
            </a:r>
            <a:r>
              <a:rPr lang="zh-CN" altLang="zh-CN" sz="2800" dirty="0" smtClean="0">
                <a:solidFill>
                  <a:srgbClr val="800080"/>
                </a:solidFill>
              </a:rPr>
              <a:t>项目或</a:t>
            </a:r>
            <a:r>
              <a:rPr lang="en-US" altLang="zh-CN" sz="2800" dirty="0" smtClean="0">
                <a:solidFill>
                  <a:srgbClr val="800080"/>
                </a:solidFill>
              </a:rPr>
              <a:t> </a:t>
            </a:r>
            <a:r>
              <a:rPr lang="en-US" altLang="zh-CN" sz="2800" b="0" dirty="0" smtClean="0">
                <a:solidFill>
                  <a:srgbClr val="800080"/>
                </a:solidFill>
                <a:latin typeface="+mn-lt"/>
              </a:rPr>
              <a:t>PL0</a:t>
            </a:r>
            <a:r>
              <a:rPr lang="en-US" altLang="zh-CN" sz="2800" dirty="0" smtClean="0">
                <a:solidFill>
                  <a:srgbClr val="800080"/>
                </a:solidFill>
              </a:rPr>
              <a:t> </a:t>
            </a:r>
            <a:r>
              <a:rPr lang="zh-CN" altLang="zh-CN" sz="2800" dirty="0" smtClean="0">
                <a:solidFill>
                  <a:srgbClr val="800080"/>
                </a:solidFill>
              </a:rPr>
              <a:t>项目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1">
              <a:buFont typeface="Symbol" pitchFamily="18" charset="2"/>
              <a:buNone/>
            </a:pPr>
            <a:endParaRPr kumimoji="0" lang="zh-CN" altLang="en-GB" sz="1000" dirty="0"/>
          </a:p>
          <a:p>
            <a:pPr lvl="2">
              <a:buFontTx/>
              <a:buChar char="•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具体</a:t>
            </a:r>
            <a:r>
              <a:rPr lang="zh-CN" altLang="zh-CN" sz="2400" dirty="0" smtClean="0"/>
              <a:t>内容及实验框架将随课程的进程</a:t>
            </a:r>
            <a:r>
              <a:rPr lang="zh-CN" altLang="zh-CN" sz="2400" dirty="0" smtClean="0"/>
              <a:t>发布</a:t>
            </a:r>
            <a:endParaRPr kumimoji="0" lang="zh-CN" altLang="en-GB" sz="1000" dirty="0"/>
          </a:p>
          <a:p>
            <a:pPr lvl="2">
              <a:buFontTx/>
              <a:buNone/>
            </a:pPr>
            <a:endParaRPr kumimoji="0"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GB" sz="2800" dirty="0">
                <a:solidFill>
                  <a:srgbClr val="800080"/>
                </a:solidFill>
              </a:rPr>
              <a:t> </a:t>
            </a:r>
            <a:r>
              <a:rPr lang="zh-CN" altLang="en-US" sz="2800" dirty="0" smtClean="0">
                <a:solidFill>
                  <a:srgbClr val="800080"/>
                </a:solidFill>
              </a:rPr>
              <a:t>第</a:t>
            </a:r>
            <a:r>
              <a:rPr lang="zh-CN" altLang="en-US" sz="2800" b="0" dirty="0" smtClean="0">
                <a:solidFill>
                  <a:srgbClr val="800080"/>
                </a:solidFill>
                <a:latin typeface="+mn-lt"/>
              </a:rPr>
              <a:t> </a:t>
            </a:r>
            <a:r>
              <a:rPr lang="en-US" altLang="zh-CN" sz="2800" b="0" dirty="0" smtClean="0">
                <a:solidFill>
                  <a:srgbClr val="800080"/>
                </a:solidFill>
                <a:latin typeface="+mn-lt"/>
              </a:rPr>
              <a:t>6-10 </a:t>
            </a:r>
            <a:r>
              <a:rPr lang="zh-CN" altLang="en-US" sz="2800" dirty="0" smtClean="0">
                <a:solidFill>
                  <a:srgbClr val="800080"/>
                </a:solidFill>
              </a:rPr>
              <a:t>周内布置与提交</a:t>
            </a:r>
            <a:endParaRPr lang="zh-CN" altLang="en-GB" sz="2800" dirty="0">
              <a:solidFill>
                <a:srgbClr val="800080"/>
              </a:solidFill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GB" sz="1000" dirty="0"/>
              <a:t> </a:t>
            </a:r>
          </a:p>
          <a:p>
            <a:pPr lvl="2">
              <a:buFontTx/>
              <a:buChar char="•"/>
            </a:pPr>
            <a:r>
              <a:rPr kumimoji="0" lang="zh-CN" altLang="en-GB" sz="2400" dirty="0"/>
              <a:t> </a:t>
            </a:r>
            <a:r>
              <a:rPr kumimoji="0" lang="zh-CN" altLang="en-US" sz="2400" dirty="0" smtClean="0"/>
              <a:t>代码</a:t>
            </a:r>
            <a:endParaRPr kumimoji="0" lang="zh-CN" altLang="en-GB" sz="2400" dirty="0"/>
          </a:p>
          <a:p>
            <a:pPr lvl="2">
              <a:buFontTx/>
              <a:buNone/>
            </a:pPr>
            <a:endParaRPr kumimoji="0" lang="zh-CN" altLang="en-GB" sz="1000" dirty="0"/>
          </a:p>
          <a:p>
            <a:pPr lvl="2">
              <a:buFontTx/>
              <a:buChar char="•"/>
            </a:pPr>
            <a:r>
              <a:rPr kumimoji="0" lang="en-GB" altLang="zh-CN" sz="2400" dirty="0"/>
              <a:t> </a:t>
            </a:r>
            <a:r>
              <a:rPr kumimoji="0" lang="zh-CN" altLang="en-GB" sz="2400" dirty="0" smtClean="0"/>
              <a:t>实验</a:t>
            </a:r>
            <a:r>
              <a:rPr kumimoji="0" lang="zh-CN" altLang="en-US" sz="2400" dirty="0" smtClean="0"/>
              <a:t>分析、设计及测试报告</a:t>
            </a:r>
            <a:endParaRPr kumimoji="0" lang="zh-CN" altLang="en-GB" sz="2400" dirty="0"/>
          </a:p>
        </p:txBody>
      </p:sp>
      <p:sp>
        <p:nvSpPr>
          <p:cNvPr id="265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512888" y="188913"/>
            <a:ext cx="2411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拓展实验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611560" y="1196752"/>
            <a:ext cx="838835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关于自行扩展实验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GB" sz="2800" dirty="0">
                <a:solidFill>
                  <a:srgbClr val="800080"/>
                </a:solidFill>
              </a:rPr>
              <a:t> </a:t>
            </a:r>
            <a:r>
              <a:rPr kumimoji="0" lang="zh-CN" altLang="en-US" sz="2800" dirty="0">
                <a:solidFill>
                  <a:srgbClr val="800080"/>
                </a:solidFill>
                <a:latin typeface="Monotype Corsiva" pitchFamily="66" charset="0"/>
              </a:rPr>
              <a:t>考试周开始</a:t>
            </a:r>
            <a:r>
              <a:rPr lang="zh-CN" altLang="en-US" sz="2800" dirty="0">
                <a:solidFill>
                  <a:srgbClr val="800080"/>
                </a:solidFill>
              </a:rPr>
              <a:t>之后</a:t>
            </a:r>
            <a:r>
              <a:rPr kumimoji="0" lang="zh-CN" altLang="en-US" sz="2800" b="0" dirty="0">
                <a:solidFill>
                  <a:srgbClr val="800080"/>
                </a:solidFill>
                <a:latin typeface="Arial" pitchFamily="34" charset="0"/>
              </a:rPr>
              <a:t>一</a:t>
            </a:r>
            <a:r>
              <a:rPr lang="zh-CN" altLang="en-US" sz="2800" dirty="0">
                <a:solidFill>
                  <a:srgbClr val="800080"/>
                </a:solidFill>
              </a:rPr>
              <a:t>周内提交</a:t>
            </a:r>
            <a:endParaRPr lang="zh-CN" altLang="en-US" sz="2800" dirty="0"/>
          </a:p>
          <a:p>
            <a:pPr lvl="1">
              <a:buFont typeface="Symbol" pitchFamily="18" charset="2"/>
              <a:buNone/>
            </a:pPr>
            <a:endParaRPr kumimoji="0" lang="zh-CN" altLang="en-GB" sz="1000" dirty="0"/>
          </a:p>
          <a:p>
            <a:pPr lvl="2">
              <a:buFontTx/>
              <a:buChar char="•"/>
            </a:pPr>
            <a:r>
              <a:rPr kumimoji="0" lang="zh-CN" altLang="en-GB" sz="2400" dirty="0"/>
              <a:t> 需要同时提交详细的设计和测试文档</a:t>
            </a:r>
          </a:p>
          <a:p>
            <a:pPr lvl="2">
              <a:buFontTx/>
              <a:buNone/>
            </a:pPr>
            <a:endParaRPr kumimoji="0" lang="zh-CN" altLang="en-GB" sz="1000" dirty="0"/>
          </a:p>
          <a:p>
            <a:pPr lvl="2">
              <a:buFontTx/>
              <a:buChar char="•"/>
            </a:pPr>
            <a:r>
              <a:rPr kumimoji="0" lang="zh-CN" altLang="en-GB" sz="2400" dirty="0"/>
              <a:t> </a:t>
            </a:r>
            <a:r>
              <a:rPr kumimoji="0" lang="zh-CN" altLang="en-GB" sz="2400" dirty="0" smtClean="0"/>
              <a:t>需要</a:t>
            </a:r>
            <a:r>
              <a:rPr kumimoji="0" lang="zh-CN" altLang="en-GB" sz="2400" dirty="0"/>
              <a:t>集中答辩</a:t>
            </a:r>
          </a:p>
          <a:p>
            <a:pPr lvl="2">
              <a:buFontTx/>
              <a:buNone/>
            </a:pPr>
            <a:endParaRPr kumimoji="0"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GB" sz="2800" dirty="0">
                <a:solidFill>
                  <a:srgbClr val="800080"/>
                </a:solidFill>
              </a:rPr>
              <a:t> 可能的选择</a:t>
            </a:r>
            <a:r>
              <a:rPr lang="zh-CN" altLang="en-GB" sz="2800" dirty="0"/>
              <a:t>（最好预先提交方案接受评估）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GB" sz="1000" dirty="0"/>
              <a:t> </a:t>
            </a:r>
          </a:p>
          <a:p>
            <a:pPr lvl="2">
              <a:buFontTx/>
              <a:buChar char="•"/>
            </a:pPr>
            <a:r>
              <a:rPr kumimoji="0" lang="zh-CN" altLang="en-GB" sz="2400" dirty="0"/>
              <a:t> 在 </a:t>
            </a:r>
            <a:r>
              <a:rPr kumimoji="0" lang="en-US" altLang="zh-CN" sz="2400" b="0" dirty="0">
                <a:latin typeface="Monotype Corsiva" pitchFamily="66" charset="0"/>
              </a:rPr>
              <a:t>Decaf / Mind</a:t>
            </a:r>
            <a:r>
              <a:rPr lang="en-US" altLang="zh-CN" sz="2400" dirty="0"/>
              <a:t> </a:t>
            </a:r>
            <a:r>
              <a:rPr kumimoji="0" lang="zh-CN" altLang="en-GB" sz="2400" dirty="0"/>
              <a:t>实验框架基础上有意义的改进工作</a:t>
            </a:r>
          </a:p>
          <a:p>
            <a:pPr lvl="2">
              <a:buFontTx/>
              <a:buNone/>
            </a:pPr>
            <a:r>
              <a:rPr kumimoji="0" lang="zh-CN" altLang="en-GB" sz="2400" dirty="0"/>
              <a:t> （如</a:t>
            </a:r>
            <a:r>
              <a:rPr kumimoji="0" lang="zh-CN" altLang="en-GB" sz="2400" dirty="0" smtClean="0"/>
              <a:t>：垃圾</a:t>
            </a:r>
            <a:r>
              <a:rPr kumimoji="0" lang="zh-CN" altLang="en-GB" sz="2400" dirty="0"/>
              <a:t>回收机制</a:t>
            </a:r>
            <a:r>
              <a:rPr kumimoji="0" lang="zh-CN" altLang="en-GB" sz="2400" dirty="0" smtClean="0"/>
              <a:t>，例外处理机制</a:t>
            </a:r>
            <a:r>
              <a:rPr kumimoji="0" lang="zh-CN" altLang="en-GB" sz="2400" dirty="0" smtClean="0"/>
              <a:t>，</a:t>
            </a:r>
            <a:r>
              <a:rPr lang="zh-CN" altLang="zh-CN" sz="2400" dirty="0" smtClean="0"/>
              <a:t>多继承机制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   </a:t>
            </a:r>
            <a:r>
              <a:rPr lang="zh-CN" altLang="zh-CN" sz="2400" dirty="0" smtClean="0"/>
              <a:t>某些</a:t>
            </a:r>
            <a:r>
              <a:rPr lang="zh-CN" altLang="zh-CN" sz="2400" dirty="0" smtClean="0"/>
              <a:t>函数式语言特征</a:t>
            </a:r>
            <a:r>
              <a:rPr kumimoji="0" lang="zh-CN" altLang="en-GB" sz="2400" dirty="0" smtClean="0"/>
              <a:t>，</a:t>
            </a:r>
            <a:r>
              <a:rPr kumimoji="0" lang="en-GB" altLang="zh-CN" sz="2400" b="0" dirty="0">
                <a:latin typeface="Monotype Corsiva" pitchFamily="66" charset="0"/>
              </a:rPr>
              <a:t>SSA </a:t>
            </a:r>
            <a:r>
              <a:rPr kumimoji="0" lang="zh-CN" altLang="en-GB" sz="2400" dirty="0"/>
              <a:t>中间表示</a:t>
            </a:r>
            <a:r>
              <a:rPr kumimoji="0" lang="zh-CN" altLang="en-GB" sz="2400" dirty="0" smtClean="0"/>
              <a:t>，</a:t>
            </a:r>
            <a:r>
              <a:rPr kumimoji="0" lang="zh-CN" altLang="en-US" sz="2400" dirty="0" smtClean="0"/>
              <a:t>浮点</a:t>
            </a:r>
            <a:r>
              <a:rPr kumimoji="0" lang="zh-CN" altLang="en-US" sz="2400" dirty="0" smtClean="0"/>
              <a:t>支持，</a:t>
            </a:r>
            <a:endParaRPr kumimoji="0"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   </a:t>
            </a:r>
            <a:r>
              <a:rPr lang="zh-CN" altLang="zh-CN" sz="2400" dirty="0" smtClean="0"/>
              <a:t>后</a:t>
            </a:r>
            <a:r>
              <a:rPr lang="zh-CN" altLang="zh-CN" sz="2400" dirty="0" smtClean="0"/>
              <a:t>端重定向，调试器</a:t>
            </a:r>
            <a:r>
              <a:rPr kumimoji="0" lang="zh-CN" altLang="en-US" sz="2400" dirty="0" smtClean="0"/>
              <a:t>， </a:t>
            </a:r>
            <a:r>
              <a:rPr kumimoji="0" lang="en-GB" altLang="zh-CN" sz="2400" dirty="0" smtClean="0">
                <a:latin typeface="Arial"/>
              </a:rPr>
              <a:t>…</a:t>
            </a:r>
            <a:r>
              <a:rPr kumimoji="0" lang="zh-CN" altLang="en-GB" sz="2400" dirty="0"/>
              <a:t>）</a:t>
            </a:r>
          </a:p>
          <a:p>
            <a:pPr lvl="2">
              <a:buFontTx/>
              <a:buNone/>
            </a:pPr>
            <a:endParaRPr kumimoji="0" lang="zh-CN" altLang="en-GB" sz="1000" dirty="0"/>
          </a:p>
          <a:p>
            <a:pPr lvl="2">
              <a:buFontTx/>
              <a:buChar char="•"/>
            </a:pPr>
            <a:r>
              <a:rPr kumimoji="0" lang="en-GB" altLang="zh-CN" sz="2400" dirty="0"/>
              <a:t> </a:t>
            </a:r>
            <a:r>
              <a:rPr kumimoji="0" lang="zh-CN" altLang="en-GB" sz="2400" dirty="0"/>
              <a:t>学生自主设计的课程实验</a:t>
            </a:r>
            <a:r>
              <a:rPr kumimoji="0" lang="zh-CN" altLang="en-GB" sz="2400" dirty="0" smtClean="0"/>
              <a:t>方案</a:t>
            </a:r>
            <a:endParaRPr kumimoji="0" lang="en-US" altLang="zh-CN" sz="2400" dirty="0" smtClean="0"/>
          </a:p>
          <a:p>
            <a:pPr lvl="2">
              <a:buNone/>
            </a:pPr>
            <a:endParaRPr kumimoji="0" lang="en-US" altLang="zh-CN" sz="1000" dirty="0" smtClean="0"/>
          </a:p>
          <a:p>
            <a:pPr lvl="2">
              <a:buFontTx/>
              <a:buChar char="•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“计算机系统综合实验”的</a:t>
            </a:r>
            <a:r>
              <a:rPr lang="zh-CN" altLang="en-US" sz="2400" dirty="0" smtClean="0"/>
              <a:t>相关</a:t>
            </a:r>
            <a:r>
              <a:rPr lang="zh-CN" altLang="zh-CN" sz="2400" dirty="0" smtClean="0"/>
              <a:t>内容</a:t>
            </a:r>
            <a:endParaRPr kumimoji="0" lang="zh-CN" altLang="en-GB" sz="2400" dirty="0"/>
          </a:p>
        </p:txBody>
      </p:sp>
      <p:sp>
        <p:nvSpPr>
          <p:cNvPr id="265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827088" y="1219393"/>
            <a:ext cx="806539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  </a:t>
            </a:r>
            <a:r>
              <a:rPr lang="zh-CN" altLang="en-US" dirty="0" smtClean="0">
                <a:solidFill>
                  <a:srgbClr val="800080"/>
                </a:solidFill>
                <a:latin typeface="Arial" pitchFamily="34" charset="0"/>
              </a:rPr>
              <a:t>主体实验（</a:t>
            </a:r>
            <a:r>
              <a:rPr lang="en-US" altLang="zh-CN" dirty="0" smtClean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b="0" dirty="0" smtClean="0">
                <a:solidFill>
                  <a:srgbClr val="800080"/>
                </a:solidFill>
                <a:latin typeface="Arial" pitchFamily="34" charset="0"/>
              </a:rPr>
              <a:t>Decaf/Mind </a:t>
            </a:r>
            <a:r>
              <a:rPr lang="zh-CN" altLang="en-US" dirty="0" smtClean="0">
                <a:solidFill>
                  <a:srgbClr val="800080"/>
                </a:solidFill>
                <a:latin typeface="Arial" pitchFamily="34" charset="0"/>
              </a:rPr>
              <a:t>项目）</a:t>
            </a:r>
            <a:endParaRPr lang="zh-CN" altLang="en-US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dirty="0">
                <a:latin typeface="Arial" pitchFamily="34" charset="0"/>
              </a:rPr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</a:rPr>
              <a:t>阶段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</a:rPr>
              <a:t>1A</a:t>
            </a:r>
            <a:r>
              <a:rPr kumimoji="0" lang="zh-CN" altLang="en-US" sz="2800" dirty="0" smtClean="0">
                <a:latin typeface="Arial" pitchFamily="34" charset="0"/>
              </a:rPr>
              <a:t> （必做）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</a:rPr>
              <a:t> 第 </a:t>
            </a:r>
            <a:r>
              <a:rPr lang="en-US" altLang="zh-CN" sz="2400" b="0" dirty="0" smtClean="0">
                <a:latin typeface="Arial" pitchFamily="34" charset="0"/>
              </a:rPr>
              <a:t>3~6 </a:t>
            </a:r>
            <a:r>
              <a:rPr lang="zh-CN" altLang="en-US" sz="2400" dirty="0" smtClean="0">
                <a:latin typeface="Arial" pitchFamily="34" charset="0"/>
              </a:rPr>
              <a:t>周         （</a:t>
            </a:r>
            <a:r>
              <a:rPr lang="en-US" altLang="zh-CN" sz="2400" b="0" dirty="0" smtClean="0">
                <a:latin typeface="Arial" pitchFamily="34" charset="0"/>
              </a:rPr>
              <a:t>16</a:t>
            </a:r>
            <a:r>
              <a:rPr lang="zh-CN" altLang="en-US" sz="2400" dirty="0" smtClean="0">
                <a:latin typeface="Arial" pitchFamily="34" charset="0"/>
              </a:rPr>
              <a:t>天）</a:t>
            </a:r>
          </a:p>
          <a:p>
            <a:pPr lvl="1">
              <a:buFont typeface="Symbol" pitchFamily="18" charset="2"/>
              <a:buChar char=" "/>
            </a:pPr>
            <a:r>
              <a:rPr lang="zh-CN" altLang="en-US" sz="1000" dirty="0" smtClean="0">
                <a:latin typeface="Arial" pitchFamily="34" charset="0"/>
              </a:rPr>
              <a:t> </a:t>
            </a:r>
            <a:endParaRPr lang="zh-CN" altLang="en-US" sz="1000" dirty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</a:rPr>
              <a:t> 阶段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</a:rPr>
              <a:t>2</a:t>
            </a:r>
            <a:r>
              <a:rPr kumimoji="0" lang="zh-CN" altLang="en-US" sz="2800" dirty="0" smtClean="0">
                <a:latin typeface="Arial" pitchFamily="34" charset="0"/>
              </a:rPr>
              <a:t> （必做）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</a:rPr>
              <a:t> 第 </a:t>
            </a:r>
            <a:r>
              <a:rPr kumimoji="0" lang="en-US" altLang="zh-CN" sz="2400" b="0" dirty="0" smtClean="0">
                <a:latin typeface="Arial" pitchFamily="34" charset="0"/>
              </a:rPr>
              <a:t>8~10 </a:t>
            </a:r>
            <a:r>
              <a:rPr lang="zh-CN" altLang="en-US" sz="2400" dirty="0" smtClean="0">
                <a:latin typeface="Arial" pitchFamily="34" charset="0"/>
              </a:rPr>
              <a:t>周       （</a:t>
            </a:r>
            <a:r>
              <a:rPr lang="en-US" altLang="zh-CN" sz="2400" b="0" dirty="0" smtClean="0">
                <a:latin typeface="Arial" pitchFamily="34" charset="0"/>
              </a:rPr>
              <a:t>16</a:t>
            </a:r>
            <a:r>
              <a:rPr lang="zh-CN" altLang="en-US" sz="2400" dirty="0" smtClean="0">
                <a:latin typeface="Arial" pitchFamily="34" charset="0"/>
              </a:rPr>
              <a:t>天）</a:t>
            </a:r>
          </a:p>
          <a:p>
            <a:pPr lvl="1">
              <a:buFont typeface="Symbol" pitchFamily="18" charset="2"/>
              <a:buChar char=" "/>
            </a:pPr>
            <a:r>
              <a:rPr lang="zh-CN" altLang="en-US" sz="1000" dirty="0" smtClean="0">
                <a:latin typeface="Arial" pitchFamily="34" charset="0"/>
              </a:rPr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</a:rPr>
              <a:t> 阶段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</a:rPr>
              <a:t>3</a:t>
            </a:r>
            <a:r>
              <a:rPr kumimoji="0" lang="zh-CN" altLang="en-US" sz="2800" dirty="0" smtClean="0">
                <a:latin typeface="Arial" pitchFamily="34" charset="0"/>
              </a:rPr>
              <a:t> （必做）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</a:rPr>
              <a:t> 第 </a:t>
            </a:r>
            <a:r>
              <a:rPr kumimoji="0" lang="en-US" altLang="zh-CN" sz="2400" b="0" dirty="0" smtClean="0">
                <a:latin typeface="Arial" pitchFamily="34" charset="0"/>
              </a:rPr>
              <a:t>11~13 </a:t>
            </a:r>
            <a:r>
              <a:rPr lang="zh-CN" altLang="en-US" sz="2400" dirty="0" smtClean="0">
                <a:latin typeface="Arial" pitchFamily="34" charset="0"/>
              </a:rPr>
              <a:t>周      （</a:t>
            </a:r>
            <a:r>
              <a:rPr lang="en-US" altLang="zh-CN" sz="2400" b="0" dirty="0" smtClean="0">
                <a:latin typeface="Arial" pitchFamily="34" charset="0"/>
              </a:rPr>
              <a:t>18</a:t>
            </a:r>
            <a:r>
              <a:rPr lang="zh-CN" altLang="en-US" sz="2400" dirty="0" smtClean="0">
                <a:latin typeface="Arial" pitchFamily="34" charset="0"/>
              </a:rPr>
              <a:t>天）</a:t>
            </a:r>
          </a:p>
          <a:p>
            <a:pPr lvl="1">
              <a:buFont typeface="Symbol" pitchFamily="18" charset="2"/>
              <a:buChar char=" "/>
            </a:pPr>
            <a:r>
              <a:rPr lang="zh-CN" altLang="en-US" sz="1000" dirty="0" smtClean="0">
                <a:latin typeface="Arial" pitchFamily="34" charset="0"/>
              </a:rPr>
              <a:t> </a:t>
            </a:r>
            <a:endParaRPr kumimoji="0" lang="zh-CN" altLang="en-US" sz="10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</a:rPr>
              <a:t> 阶段</a:t>
            </a:r>
            <a:r>
              <a:rPr lang="en-US" altLang="zh-CN" sz="2800" b="0" smtClean="0">
                <a:solidFill>
                  <a:srgbClr val="800080"/>
                </a:solidFill>
                <a:latin typeface="Arial" pitchFamily="34" charset="0"/>
              </a:rPr>
              <a:t>4</a:t>
            </a:r>
            <a:r>
              <a:rPr kumimoji="0" lang="zh-CN" altLang="en-US" sz="2800" smtClean="0">
                <a:latin typeface="Arial" pitchFamily="34" charset="0"/>
              </a:rPr>
              <a:t> </a:t>
            </a:r>
            <a:r>
              <a:rPr kumimoji="0" lang="zh-CN" altLang="en-US" sz="2800" dirty="0" smtClean="0">
                <a:latin typeface="Arial" pitchFamily="34" charset="0"/>
              </a:rPr>
              <a:t>（选做）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</a:rPr>
              <a:t> 第 </a:t>
            </a:r>
            <a:r>
              <a:rPr kumimoji="0" lang="en-US" altLang="zh-CN" sz="2400" b="0" dirty="0" smtClean="0">
                <a:latin typeface="Arial" pitchFamily="34" charset="0"/>
              </a:rPr>
              <a:t>14~16 </a:t>
            </a:r>
            <a:r>
              <a:rPr lang="zh-CN" altLang="en-US" sz="2400" dirty="0" smtClean="0">
                <a:latin typeface="Arial" pitchFamily="34" charset="0"/>
              </a:rPr>
              <a:t>周      （</a:t>
            </a:r>
            <a:r>
              <a:rPr lang="en-US" altLang="zh-CN" sz="2400" b="0" dirty="0" smtClean="0">
                <a:latin typeface="Arial" pitchFamily="34" charset="0"/>
              </a:rPr>
              <a:t>14</a:t>
            </a:r>
            <a:r>
              <a:rPr lang="zh-CN" altLang="en-US" sz="2400" dirty="0" smtClean="0">
                <a:latin typeface="Arial" pitchFamily="34" charset="0"/>
              </a:rPr>
              <a:t>天）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75656" y="195263"/>
            <a:ext cx="223651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进度</a:t>
            </a: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安排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827088" y="1196752"/>
            <a:ext cx="8065392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  </a:t>
            </a:r>
            <a:r>
              <a:rPr lang="zh-CN" altLang="en-US" dirty="0" smtClean="0">
                <a:solidFill>
                  <a:srgbClr val="800080"/>
                </a:solidFill>
                <a:latin typeface="Arial" pitchFamily="34" charset="0"/>
              </a:rPr>
              <a:t>辅助实验</a:t>
            </a:r>
            <a:endParaRPr lang="zh-CN" altLang="en-US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dirty="0">
                <a:latin typeface="Arial" pitchFamily="34" charset="0"/>
              </a:rPr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</a:rPr>
              <a:t>手工实现递归下降分析程序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dirty="0" smtClean="0">
                <a:latin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</a:rPr>
              <a:t>（给定架构下改造）</a:t>
            </a:r>
          </a:p>
          <a:p>
            <a:pPr lvl="1">
              <a:buFont typeface="Symbol" pitchFamily="18" charset="2"/>
              <a:buChar char=" "/>
            </a:pPr>
            <a:r>
              <a:rPr lang="zh-CN" altLang="en-US" sz="1000" dirty="0" smtClean="0">
                <a:latin typeface="Arial" pitchFamily="34" charset="0"/>
              </a:rPr>
              <a:t> </a:t>
            </a:r>
            <a:endParaRPr lang="zh-CN" altLang="en-US" sz="100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latin typeface="Arial" pitchFamily="34" charset="0"/>
              </a:rPr>
              <a:t>   </a:t>
            </a:r>
            <a:r>
              <a:rPr lang="zh-CN" altLang="en-US" sz="2800" dirty="0" smtClean="0">
                <a:latin typeface="Arial" pitchFamily="34" charset="0"/>
              </a:rPr>
              <a:t>必做     第</a:t>
            </a:r>
            <a:r>
              <a:rPr kumimoji="0" lang="en-US" altLang="zh-CN" sz="2800" b="0" dirty="0" smtClean="0">
                <a:latin typeface="Arial" pitchFamily="34" charset="0"/>
              </a:rPr>
              <a:t>6~10</a:t>
            </a:r>
            <a:r>
              <a:rPr kumimoji="0" lang="zh-CN" altLang="en-US" sz="2800" dirty="0" smtClean="0">
                <a:latin typeface="Arial" pitchFamily="34" charset="0"/>
              </a:rPr>
              <a:t>周</a:t>
            </a:r>
            <a:r>
              <a:rPr lang="zh-CN" altLang="en-US" sz="2800" dirty="0" smtClean="0">
                <a:latin typeface="Arial" pitchFamily="34" charset="0"/>
              </a:rPr>
              <a:t> （</a:t>
            </a:r>
            <a:r>
              <a:rPr lang="en-US" altLang="zh-CN" sz="2800" b="0" dirty="0" smtClean="0">
                <a:latin typeface="Arial" pitchFamily="34" charset="0"/>
              </a:rPr>
              <a:t>8</a:t>
            </a:r>
            <a:r>
              <a:rPr lang="zh-CN" altLang="en-US" sz="2800" dirty="0" smtClean="0">
                <a:latin typeface="Arial" pitchFamily="34" charset="0"/>
              </a:rPr>
              <a:t>天）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75656" y="195263"/>
            <a:ext cx="223651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进度</a:t>
            </a: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安排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7088" y="3789040"/>
            <a:ext cx="806539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  <a:latin typeface="Arial" pitchFamily="34" charset="0"/>
              </a:rPr>
              <a:t>拓展实验</a:t>
            </a:r>
            <a:endParaRPr lang="zh-CN" altLang="en-US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dirty="0">
                <a:latin typeface="Arial" pitchFamily="34" charset="0"/>
              </a:rPr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</a:rPr>
              <a:t>参考建议或自选</a:t>
            </a:r>
            <a:endParaRPr lang="en-US" altLang="zh-CN" sz="28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dirty="0" smtClean="0">
              <a:latin typeface="Arial" pitchFamily="34" charset="0"/>
            </a:endParaRPr>
          </a:p>
          <a:p>
            <a:pPr lvl="1">
              <a:buFont typeface="Symbol" pitchFamily="18" charset="2"/>
              <a:buChar char=" "/>
            </a:pPr>
            <a:r>
              <a:rPr lang="zh-CN" altLang="en-US" sz="1000" dirty="0" smtClean="0">
                <a:latin typeface="Arial" pitchFamily="34" charset="0"/>
              </a:rPr>
              <a:t> </a:t>
            </a:r>
            <a:endParaRPr lang="zh-CN" altLang="en-US" sz="100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dirty="0" smtClean="0">
                <a:latin typeface="Arial" pitchFamily="34" charset="0"/>
              </a:rPr>
              <a:t>   选做     第</a:t>
            </a:r>
            <a:r>
              <a:rPr kumimoji="0" lang="en-US" altLang="zh-CN" sz="2800" b="0" dirty="0" smtClean="0">
                <a:latin typeface="Arial" pitchFamily="34" charset="0"/>
              </a:rPr>
              <a:t>18</a:t>
            </a:r>
            <a:r>
              <a:rPr kumimoji="0" lang="zh-CN" altLang="en-US" sz="2800" dirty="0" smtClean="0">
                <a:latin typeface="Arial" pitchFamily="34" charset="0"/>
              </a:rPr>
              <a:t>周前提交并参加答辩</a:t>
            </a:r>
            <a:endParaRPr lang="en-US" altLang="zh-CN" sz="2800" dirty="0" smtClean="0">
              <a:latin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971550" y="1050925"/>
            <a:ext cx="79930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kumimoji="0" lang="en-US" altLang="zh-CN" dirty="0">
                <a:solidFill>
                  <a:srgbClr val="800080"/>
                </a:solidFill>
                <a:latin typeface="Monotype Corsiva" pitchFamily="66" charset="0"/>
              </a:rPr>
              <a:t>Phase </a:t>
            </a:r>
            <a:r>
              <a:rPr kumimoji="0" lang="en-US" altLang="zh-CN" b="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zh-CN" dirty="0" smtClean="0">
                <a:solidFill>
                  <a:srgbClr val="800080"/>
                </a:solidFill>
                <a:latin typeface="Monotype Corsiva" pitchFamily="66" charset="0"/>
              </a:rPr>
              <a:t>A</a:t>
            </a:r>
            <a:endParaRPr kumimoji="0" lang="en-US" altLang="zh-CN" dirty="0">
              <a:solidFill>
                <a:srgbClr val="800080"/>
              </a:solidFill>
              <a:latin typeface="Monotype Corsiva" pitchFamily="66" charset="0"/>
            </a:endParaRPr>
          </a:p>
          <a:p>
            <a:pPr>
              <a:buFont typeface="Wingdings" pitchFamily="2" charset="2"/>
              <a:buNone/>
            </a:pPr>
            <a:endParaRPr lang="en-US" altLang="zh-CN" sz="600" dirty="0"/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  <a:latin typeface="Monotype Corsiva" pitchFamily="66" charset="0"/>
              </a:rPr>
              <a:t> </a:t>
            </a:r>
            <a:r>
              <a:rPr kumimoji="0" lang="zh-CN" altLang="en-GB" sz="2800" dirty="0">
                <a:solidFill>
                  <a:srgbClr val="800080"/>
                </a:solidFill>
                <a:latin typeface="Arial" pitchFamily="34" charset="0"/>
              </a:rPr>
              <a:t>借助</a:t>
            </a:r>
            <a:r>
              <a:rPr kumimoji="0" lang="zh-CN" altLang="en-GB" sz="28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kumimoji="0" lang="en-GB" altLang="zh-CN" sz="2400" b="0" dirty="0" err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kumimoji="0" lang="en-GB" altLang="zh-CN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kumimoji="0" lang="zh-CN" altLang="en-GB" sz="2800" dirty="0">
                <a:solidFill>
                  <a:srgbClr val="800080"/>
                </a:solidFill>
                <a:latin typeface="Arial" pitchFamily="34" charset="0"/>
              </a:rPr>
              <a:t>和 </a:t>
            </a:r>
            <a:r>
              <a:rPr kumimoji="0" lang="en-GB" altLang="zh-CN" sz="2400" b="0" dirty="0" err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kumimoji="0" lang="en-GB" altLang="zh-CN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kumimoji="0" lang="zh-CN" altLang="en-GB" sz="2800" dirty="0">
                <a:solidFill>
                  <a:srgbClr val="800080"/>
                </a:solidFill>
                <a:latin typeface="Arial" pitchFamily="34" charset="0"/>
              </a:rPr>
              <a:t>实现词法和语法分析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sp>
        <p:nvSpPr>
          <p:cNvPr id="247826" name="Rectangle 18"/>
          <p:cNvSpPr>
            <a:spLocks noChangeArrowheads="1"/>
          </p:cNvSpPr>
          <p:nvPr/>
        </p:nvSpPr>
        <p:spPr bwMode="auto">
          <a:xfrm>
            <a:off x="684213" y="5391150"/>
            <a:ext cx="30956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None/>
            </a:pPr>
            <a:r>
              <a:rPr lang="zh-CN" altLang="en-GB" sz="2000">
                <a:solidFill>
                  <a:srgbClr val="800080"/>
                </a:solidFill>
              </a:rPr>
              <a:t>比较</a:t>
            </a:r>
            <a:r>
              <a:rPr lang="en-GB" altLang="zh-CN" sz="2000">
                <a:solidFill>
                  <a:srgbClr val="800080"/>
                </a:solidFill>
              </a:rPr>
              <a:t>:</a:t>
            </a:r>
            <a:r>
              <a:rPr lang="zh-CN" altLang="en-GB" sz="2000">
                <a:solidFill>
                  <a:srgbClr val="800080"/>
                </a:solidFill>
              </a:rPr>
              <a:t>语法分析结果（具体语法树 </a:t>
            </a:r>
            <a:r>
              <a:rPr lang="en-GB" altLang="zh-CN" sz="2000">
                <a:solidFill>
                  <a:srgbClr val="800080"/>
                </a:solidFill>
              </a:rPr>
              <a:t>CST</a:t>
            </a:r>
            <a:r>
              <a:rPr lang="zh-CN" altLang="en-GB" sz="2000">
                <a:solidFill>
                  <a:srgbClr val="800080"/>
                </a:solidFill>
              </a:rPr>
              <a:t>）</a:t>
            </a:r>
            <a:endParaRPr lang="zh-CN" altLang="en-US" sz="2000">
              <a:solidFill>
                <a:srgbClr val="800080"/>
              </a:solidFill>
            </a:endParaRPr>
          </a:p>
        </p:txBody>
      </p:sp>
      <p:sp>
        <p:nvSpPr>
          <p:cNvPr id="247827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9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30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7831" name="Object 23"/>
          <p:cNvGraphicFramePr>
            <a:graphicFrameLocks noChangeAspect="1"/>
          </p:cNvGraphicFramePr>
          <p:nvPr/>
        </p:nvGraphicFramePr>
        <p:xfrm>
          <a:off x="6229350" y="5013325"/>
          <a:ext cx="2951163" cy="1579563"/>
        </p:xfrm>
        <a:graphic>
          <a:graphicData uri="http://schemas.openxmlformats.org/presentationml/2006/ole">
            <p:oleObj spid="_x0000_s247831" name="Visio" r:id="rId4" imgW="1654759" imgH="916534" progId="Visio.Drawing.11">
              <p:embed/>
            </p:oleObj>
          </a:graphicData>
        </a:graphic>
      </p:graphicFrame>
      <p:graphicFrame>
        <p:nvGraphicFramePr>
          <p:cNvPr id="247832" name="Object 24"/>
          <p:cNvGraphicFramePr>
            <a:graphicFrameLocks noChangeAspect="1"/>
          </p:cNvGraphicFramePr>
          <p:nvPr/>
        </p:nvGraphicFramePr>
        <p:xfrm>
          <a:off x="395288" y="2205038"/>
          <a:ext cx="5905500" cy="4570412"/>
        </p:xfrm>
        <a:graphic>
          <a:graphicData uri="http://schemas.openxmlformats.org/presentationml/2006/ole">
            <p:oleObj spid="_x0000_s247832" name="Visio" r:id="rId5" imgW="5626913" imgH="4186733" progId="Visio.Drawing.11">
              <p:embed/>
            </p:oleObj>
          </a:graphicData>
        </a:graphic>
      </p:graphicFrame>
      <p:graphicFrame>
        <p:nvGraphicFramePr>
          <p:cNvPr id="247833" name="Object 25"/>
          <p:cNvGraphicFramePr>
            <a:graphicFrameLocks noChangeAspect="1"/>
          </p:cNvGraphicFramePr>
          <p:nvPr/>
        </p:nvGraphicFramePr>
        <p:xfrm>
          <a:off x="6084888" y="2205038"/>
          <a:ext cx="2881312" cy="2424112"/>
        </p:xfrm>
        <a:graphic>
          <a:graphicData uri="http://schemas.openxmlformats.org/presentationml/2006/ole">
            <p:oleObj spid="_x0000_s247833" name="Visio" r:id="rId6" imgW="2746858" imgH="2026920" progId="Visio.Drawing.11">
              <p:embed/>
            </p:oleObj>
          </a:graphicData>
        </a:graphic>
      </p:graphicFrame>
      <p:sp>
        <p:nvSpPr>
          <p:cNvPr id="247834" name="Rectangle 26"/>
          <p:cNvSpPr>
            <a:spLocks noChangeArrowheads="1"/>
          </p:cNvSpPr>
          <p:nvPr/>
        </p:nvSpPr>
        <p:spPr bwMode="auto">
          <a:xfrm>
            <a:off x="3419475" y="2276475"/>
            <a:ext cx="32400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None/>
            </a:pPr>
            <a:r>
              <a:rPr lang="zh-CN" altLang="en-GB" sz="2000">
                <a:solidFill>
                  <a:srgbClr val="800080"/>
                </a:solidFill>
              </a:rPr>
              <a:t>生成一种高级中间表示（抽象语法树 </a:t>
            </a:r>
            <a:r>
              <a:rPr lang="en-GB" altLang="zh-CN" sz="2000">
                <a:solidFill>
                  <a:srgbClr val="800080"/>
                </a:solidFill>
              </a:rPr>
              <a:t>AST</a:t>
            </a:r>
            <a:r>
              <a:rPr lang="zh-CN" altLang="en-GB" sz="2000">
                <a:solidFill>
                  <a:srgbClr val="800080"/>
                </a:solidFill>
              </a:rPr>
              <a:t>）</a:t>
            </a:r>
            <a:endParaRPr lang="zh-CN" altLang="en-US" sz="2000">
              <a:solidFill>
                <a:srgbClr val="800080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475656" y="188913"/>
            <a:ext cx="4067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阶段</a:t>
            </a:r>
            <a:r>
              <a:rPr lang="zh-CN" altLang="en-US" sz="4000" dirty="0" smtClean="0">
                <a:solidFill>
                  <a:srgbClr val="800080"/>
                </a:solidFill>
              </a:rPr>
              <a:t>一</a:t>
            </a:r>
            <a:r>
              <a:rPr lang="zh-CN" altLang="en-US" sz="3600" b="0" dirty="0" smtClean="0">
                <a:solidFill>
                  <a:srgbClr val="800080"/>
                </a:solidFill>
                <a:latin typeface="+mn-lt"/>
              </a:rPr>
              <a:t>（</a:t>
            </a:r>
            <a:r>
              <a:rPr lang="en-US" altLang="zh-CN" sz="3600" b="0" dirty="0" smtClean="0">
                <a:solidFill>
                  <a:srgbClr val="800080"/>
                </a:solidFill>
                <a:latin typeface="+mn-lt"/>
              </a:rPr>
              <a:t>A</a:t>
            </a:r>
            <a:r>
              <a:rPr lang="zh-CN" altLang="en-US" sz="3600" b="0" dirty="0" smtClean="0">
                <a:solidFill>
                  <a:srgbClr val="800080"/>
                </a:solidFill>
                <a:latin typeface="+mn-lt"/>
              </a:rPr>
              <a:t>）</a:t>
            </a:r>
            <a:r>
              <a:rPr lang="zh-CN" altLang="en-US" sz="4000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1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835025" y="1401763"/>
            <a:ext cx="43846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与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YACC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工具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1331913" y="2636838"/>
          <a:ext cx="6840537" cy="3171825"/>
        </p:xfrm>
        <a:graphic>
          <a:graphicData uri="http://schemas.openxmlformats.org/presentationml/2006/ole">
            <p:oleObj spid="_x0000_s232456" name="Visio" r:id="rId4" imgW="4895393" imgH="2212543" progId="Visio.Drawing.11">
              <p:embed/>
            </p:oleObj>
          </a:graphicData>
        </a:graphic>
      </p:graphicFrame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1547813" y="188913"/>
            <a:ext cx="34559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实验导引（一）</a:t>
            </a:r>
            <a:r>
              <a:rPr lang="zh-CN" altLang="en-US"/>
              <a:t> </a:t>
            </a:r>
          </a:p>
        </p:txBody>
      </p:sp>
      <p:sp>
        <p:nvSpPr>
          <p:cNvPr id="25293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1558925"/>
            <a:ext cx="7415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Monotype Corsiva" pitchFamily="66" charset="0"/>
              </a:rPr>
              <a:t>Decaf / Mind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项目（主体实验）综述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52940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4737423"/>
            <a:ext cx="6119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阶段一（</a:t>
            </a:r>
            <a:r>
              <a:rPr lang="en-US" altLang="zh-CN" b="0" dirty="0" smtClean="0">
                <a:solidFill>
                  <a:srgbClr val="800080"/>
                </a:solidFill>
                <a:latin typeface="+mn-lt"/>
              </a:rPr>
              <a:t>A</a:t>
            </a:r>
            <a:r>
              <a:rPr lang="zh-CN" altLang="en-US" b="0" dirty="0" smtClean="0">
                <a:solidFill>
                  <a:srgbClr val="800080"/>
                </a:solidFill>
                <a:latin typeface="+mn-lt"/>
              </a:rPr>
              <a:t>）</a:t>
            </a:r>
            <a:r>
              <a:rPr lang="zh-CN" altLang="en-US" dirty="0" smtClean="0">
                <a:solidFill>
                  <a:srgbClr val="800080"/>
                </a:solidFill>
              </a:rPr>
              <a:t>实验 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52941" name="Text Box 1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5516885"/>
            <a:ext cx="5967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Monotype Corsiva" pitchFamily="66" charset="0"/>
              </a:rPr>
              <a:t>Lex</a:t>
            </a:r>
            <a:r>
              <a:rPr lang="en-US" altLang="zh-CN" dirty="0">
                <a:solidFill>
                  <a:srgbClr val="800080"/>
                </a:solidFill>
                <a:latin typeface="Monotype Corsiva" pitchFamily="66" charset="0"/>
              </a:rPr>
              <a:t> &amp; YACC</a:t>
            </a:r>
            <a:r>
              <a:rPr lang="en-US" altLang="zh-CN" b="0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简介</a:t>
            </a:r>
          </a:p>
        </p:txBody>
      </p:sp>
      <p:sp>
        <p:nvSpPr>
          <p:cNvPr id="252943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306896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拓展实验</a:t>
            </a:r>
          </a:p>
        </p:txBody>
      </p:sp>
      <p:sp>
        <p:nvSpPr>
          <p:cNvPr id="252944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3864298"/>
            <a:ext cx="568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进度</a:t>
            </a:r>
            <a:r>
              <a:rPr lang="zh-CN" altLang="en-US" dirty="0" smtClean="0">
                <a:solidFill>
                  <a:srgbClr val="800080"/>
                </a:solidFill>
              </a:rPr>
              <a:t>安排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12" name="Text Box 1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2276872"/>
            <a:ext cx="568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辅助实验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739775" y="1158875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</a:rPr>
              <a:t>源程序式样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</a:rPr>
              <a:t>         </a:t>
            </a: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%{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</a:rPr>
              <a:t>          </a:t>
            </a:r>
            <a:r>
              <a:rPr lang="zh-CN" altLang="en-US" sz="2000" dirty="0">
                <a:solidFill>
                  <a:srgbClr val="800080"/>
                </a:solidFill>
                <a:latin typeface="Arial" pitchFamily="34" charset="0"/>
              </a:rPr>
              <a:t>定义节</a:t>
            </a:r>
            <a:r>
              <a:rPr lang="zh-CN" altLang="en-US" sz="2000" dirty="0">
                <a:latin typeface="Arial" pitchFamily="34" charset="0"/>
              </a:rPr>
              <a:t>          </a:t>
            </a:r>
            <a:r>
              <a:rPr lang="en-US" altLang="zh-CN" sz="2000" dirty="0">
                <a:latin typeface="Arial" pitchFamily="34" charset="0"/>
              </a:rPr>
              <a:t>/* </a:t>
            </a:r>
            <a:r>
              <a:rPr lang="zh-CN" altLang="en-US" sz="2000" dirty="0">
                <a:latin typeface="Arial" pitchFamily="34" charset="0"/>
              </a:rPr>
              <a:t>可选，包含头文件、宏定义或全局 </a:t>
            </a:r>
            <a:r>
              <a:rPr lang="en-US" altLang="zh-CN" sz="2000" i="1" dirty="0">
                <a:latin typeface="Arial" pitchFamily="34" charset="0"/>
              </a:rPr>
              <a:t>C </a:t>
            </a:r>
            <a:r>
              <a:rPr lang="zh-CN" altLang="en-US" sz="2000" dirty="0">
                <a:latin typeface="Arial" pitchFamily="34" charset="0"/>
              </a:rPr>
              <a:t>代码*</a:t>
            </a:r>
            <a:r>
              <a:rPr lang="en-US" altLang="zh-CN" sz="2000" dirty="0">
                <a:latin typeface="Arial" pitchFamily="34" charset="0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</a:rPr>
              <a:t>           </a:t>
            </a:r>
            <a:r>
              <a:rPr lang="en-US" altLang="zh-CN" sz="2000" b="0" dirty="0">
                <a:solidFill>
                  <a:srgbClr val="800080"/>
                </a:solidFill>
                <a:latin typeface="Arial" pitchFamily="34" charset="0"/>
              </a:rPr>
              <a:t>%}</a:t>
            </a:r>
          </a:p>
          <a:p>
            <a:pPr>
              <a:buFont typeface="Wingdings" pitchFamily="2" charset="2"/>
              <a:buNone/>
            </a:pP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itchFamily="34" charset="0"/>
              </a:rPr>
              <a:t>           </a:t>
            </a:r>
            <a:r>
              <a:rPr lang="zh-CN" altLang="en-US" sz="2000" dirty="0">
                <a:solidFill>
                  <a:srgbClr val="800080"/>
                </a:solidFill>
                <a:latin typeface="Arial" pitchFamily="34" charset="0"/>
              </a:rPr>
              <a:t>辅助定义节  </a:t>
            </a:r>
            <a:r>
              <a:rPr lang="en-US" altLang="zh-CN" sz="2000" dirty="0"/>
              <a:t>/*</a:t>
            </a:r>
            <a:r>
              <a:rPr lang="zh-CN" altLang="en-US" sz="2000" dirty="0"/>
              <a:t>可选，在此可以为正规式定义宏名字*</a:t>
            </a:r>
            <a:r>
              <a:rPr lang="en-US" altLang="zh-CN" sz="2000" dirty="0"/>
              <a:t>/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Arial" pitchFamily="34" charset="0"/>
              </a:rPr>
              <a:t>           </a:t>
            </a:r>
            <a:r>
              <a:rPr lang="en-US" altLang="zh-CN" sz="2000" i="1" dirty="0">
                <a:solidFill>
                  <a:srgbClr val="800080"/>
                </a:solidFill>
                <a:latin typeface="Arial" pitchFamily="34" charset="0"/>
              </a:rPr>
              <a:t>%%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Arial" pitchFamily="34" charset="0"/>
              </a:rPr>
              <a:t>           </a:t>
            </a:r>
            <a:r>
              <a:rPr lang="zh-CN" altLang="en-US" sz="2000" dirty="0">
                <a:solidFill>
                  <a:srgbClr val="800080"/>
                </a:solidFill>
                <a:latin typeface="Arial" pitchFamily="34" charset="0"/>
              </a:rPr>
              <a:t>规则节</a:t>
            </a:r>
            <a:r>
              <a:rPr lang="zh-CN" altLang="en-US" sz="2000" dirty="0">
                <a:latin typeface="Arial" pitchFamily="34" charset="0"/>
              </a:rPr>
              <a:t>         </a:t>
            </a:r>
            <a:r>
              <a:rPr lang="en-US" altLang="zh-CN" sz="2000" dirty="0">
                <a:latin typeface="Arial" pitchFamily="34" charset="0"/>
              </a:rPr>
              <a:t>/* </a:t>
            </a:r>
            <a:r>
              <a:rPr lang="zh-CN" altLang="en-US" sz="2000" dirty="0">
                <a:latin typeface="Arial" pitchFamily="34" charset="0"/>
              </a:rPr>
              <a:t>源程序的主体，不可或缺，由模式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Arial" pitchFamily="34" charset="0"/>
              </a:rPr>
              <a:t>                              （</a:t>
            </a:r>
            <a:r>
              <a:rPr lang="en-US" altLang="zh-CN" sz="2000" i="1" dirty="0" err="1">
                <a:latin typeface="Arial" pitchFamily="34" charset="0"/>
              </a:rPr>
              <a:t>Lex</a:t>
            </a:r>
            <a:r>
              <a:rPr lang="en-US" altLang="zh-CN" sz="2000" i="1" dirty="0">
                <a:latin typeface="Arial" pitchFamily="34" charset="0"/>
              </a:rPr>
              <a:t> </a:t>
            </a:r>
            <a:r>
              <a:rPr lang="zh-CN" altLang="en-US" sz="2000" dirty="0">
                <a:latin typeface="Arial" pitchFamily="34" charset="0"/>
              </a:rPr>
              <a:t>正规表达式）和动作（ </a:t>
            </a:r>
            <a:r>
              <a:rPr lang="en-US" altLang="zh-CN" sz="2000" i="1" dirty="0">
                <a:latin typeface="Arial" pitchFamily="34" charset="0"/>
              </a:rPr>
              <a:t>C </a:t>
            </a:r>
            <a:r>
              <a:rPr lang="zh-CN" altLang="en-US" sz="2000" dirty="0">
                <a:latin typeface="Arial" pitchFamily="34" charset="0"/>
              </a:rPr>
              <a:t>语句或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Arial" pitchFamily="34" charset="0"/>
              </a:rPr>
              <a:t>                                一段 </a:t>
            </a:r>
            <a:r>
              <a:rPr lang="en-US" altLang="zh-CN" sz="2000" i="1" dirty="0">
                <a:latin typeface="Arial" pitchFamily="34" charset="0"/>
              </a:rPr>
              <a:t>C </a:t>
            </a:r>
            <a:r>
              <a:rPr lang="zh-CN" altLang="en-US" sz="2000" dirty="0">
                <a:latin typeface="Arial" pitchFamily="34" charset="0"/>
              </a:rPr>
              <a:t>程序）组成 *</a:t>
            </a:r>
            <a:r>
              <a:rPr lang="en-US" altLang="zh-CN" sz="2000" dirty="0">
                <a:latin typeface="Arial" pitchFamily="34" charset="0"/>
              </a:rPr>
              <a:t>/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Arial" pitchFamily="34" charset="0"/>
              </a:rPr>
              <a:t>           %%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Arial" pitchFamily="34" charset="0"/>
              </a:rPr>
              <a:t>           </a:t>
            </a:r>
            <a:r>
              <a:rPr lang="en-US" altLang="zh-CN" sz="2000" i="1" dirty="0">
                <a:solidFill>
                  <a:srgbClr val="800080"/>
                </a:solidFill>
                <a:latin typeface="Arial" pitchFamily="34" charset="0"/>
              </a:rPr>
              <a:t>C </a:t>
            </a:r>
            <a:r>
              <a:rPr lang="zh-CN" altLang="en-US" sz="2000" dirty="0">
                <a:solidFill>
                  <a:srgbClr val="800080"/>
                </a:solidFill>
                <a:latin typeface="Arial" pitchFamily="34" charset="0"/>
              </a:rPr>
              <a:t>语言用户子程序节</a:t>
            </a:r>
            <a:r>
              <a:rPr lang="zh-CN" altLang="en-US" sz="2000" dirty="0">
                <a:latin typeface="Arial" pitchFamily="34" charset="0"/>
              </a:rPr>
              <a:t>      </a:t>
            </a:r>
            <a:r>
              <a:rPr lang="en-US" altLang="zh-CN" sz="2000" dirty="0">
                <a:latin typeface="Arial" pitchFamily="34" charset="0"/>
              </a:rPr>
              <a:t>/* </a:t>
            </a:r>
            <a:r>
              <a:rPr lang="zh-CN" altLang="en-US" sz="2000" dirty="0">
                <a:latin typeface="Arial" pitchFamily="34" charset="0"/>
              </a:rPr>
              <a:t>可选，包含规则节用到的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Arial" pitchFamily="34" charset="0"/>
              </a:rPr>
              <a:t>                                                   局部 </a:t>
            </a:r>
            <a:r>
              <a:rPr lang="en-US" altLang="zh-CN" sz="2000" i="1" dirty="0">
                <a:latin typeface="Arial" pitchFamily="34" charset="0"/>
              </a:rPr>
              <a:t>C </a:t>
            </a:r>
            <a:r>
              <a:rPr lang="zh-CN" altLang="en-US" sz="2000" dirty="0">
                <a:latin typeface="Arial" pitchFamily="34" charset="0"/>
              </a:rPr>
              <a:t>函数*</a:t>
            </a:r>
            <a:r>
              <a:rPr lang="en-US" altLang="zh-CN" sz="2000" dirty="0">
                <a:latin typeface="Arial" pitchFamily="34" charset="0"/>
              </a:rPr>
              <a:t>/</a:t>
            </a:r>
          </a:p>
        </p:txBody>
      </p:sp>
      <p:sp>
        <p:nvSpPr>
          <p:cNvPr id="2334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1331913" y="1916113"/>
            <a:ext cx="748823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#include &lt;stdio.h&gt;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int num_lines = 0, num_chars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b="0">
              <a:solidFill>
                <a:srgbClr val="800080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\n      {++num_lines; ++num_chars;}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   {++num_chars;}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b="0"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Int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yylex()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printf( “num of lines = %d, num of chars = %d\n",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         num_lines, num_chars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35025" y="10414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   </a:t>
            </a:r>
            <a:r>
              <a:rPr lang="en-US" altLang="zh-CN" sz="2800" b="0">
                <a:latin typeface="Arial" pitchFamily="34" charset="0"/>
              </a:rPr>
              <a:t>count.l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3450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1331913" y="2133600"/>
            <a:ext cx="748823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$</a:t>
            </a:r>
            <a:r>
              <a:rPr lang="en-US" altLang="zh-CN" sz="2800" b="0">
                <a:latin typeface="Arial" pitchFamily="34" charset="0"/>
                <a:ea typeface="宋体" pitchFamily="2" charset="-122"/>
              </a:rPr>
              <a:t>  lex  count.l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$</a:t>
            </a:r>
            <a:r>
              <a:rPr lang="en-US" altLang="zh-CN" sz="2800" b="0">
                <a:latin typeface="Arial" pitchFamily="34" charset="0"/>
                <a:ea typeface="宋体" pitchFamily="2" charset="-122"/>
              </a:rPr>
              <a:t>  gcc  -o  count  lex.yy.c  -ll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latin typeface="Arial" pitchFamily="34" charset="0"/>
                <a:ea typeface="宋体" pitchFamily="2" charset="-122"/>
              </a:rPr>
              <a:t>                            </a:t>
            </a:r>
            <a:r>
              <a:rPr lang="en-US" altLang="zh-CN" sz="2400" b="0"/>
              <a:t>/*</a:t>
            </a:r>
            <a:r>
              <a:rPr lang="zh-CN" altLang="en-US" sz="2400" b="0"/>
              <a:t>对于</a:t>
            </a:r>
            <a:r>
              <a:rPr lang="zh-CN" altLang="en-US" sz="2400" b="0">
                <a:latin typeface="Arial" pitchFamily="34" charset="0"/>
              </a:rPr>
              <a:t> </a:t>
            </a:r>
            <a:r>
              <a:rPr lang="en-US" altLang="zh-CN" sz="2400" b="0">
                <a:latin typeface="Arial" pitchFamily="34" charset="0"/>
              </a:rPr>
              <a:t>flex</a:t>
            </a:r>
            <a:r>
              <a:rPr lang="en-US" altLang="zh-CN" sz="2400" b="0"/>
              <a:t> </a:t>
            </a:r>
            <a:r>
              <a:rPr lang="zh-CN" altLang="en-US" sz="2400" b="0"/>
              <a:t>用</a:t>
            </a:r>
            <a:r>
              <a:rPr lang="en-US" altLang="zh-CN" sz="2800" b="0">
                <a:latin typeface="Arial" pitchFamily="34" charset="0"/>
              </a:rPr>
              <a:t>-lfl</a:t>
            </a:r>
            <a:r>
              <a:rPr lang="en-US" altLang="zh-CN" sz="2400" b="0"/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$</a:t>
            </a:r>
            <a:r>
              <a:rPr lang="en-US" altLang="zh-CN" sz="2800" b="0">
                <a:latin typeface="Arial" pitchFamily="34" charset="0"/>
                <a:ea typeface="宋体" pitchFamily="2" charset="-122"/>
              </a:rPr>
              <a:t>  ./count  &lt; count.l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latin typeface="Arial" pitchFamily="34" charset="0"/>
                <a:ea typeface="宋体" pitchFamily="2" charset="-122"/>
              </a:rPr>
              <a:t>    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800" b="0"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$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835025" y="10414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 sz="2800" b="0">
                <a:latin typeface="Arial" pitchFamily="34" charset="0"/>
              </a:rPr>
              <a:t>  count.l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 build  run</a:t>
            </a:r>
          </a:p>
        </p:txBody>
      </p:sp>
      <p:sp>
        <p:nvSpPr>
          <p:cNvPr id="2355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331913" y="1628775"/>
            <a:ext cx="748823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altLang="zh-CN" sz="2800" i="1">
                <a:latin typeface="Arial" pitchFamily="34" charset="0"/>
              </a:rPr>
              <a:t>Lex</a:t>
            </a:r>
            <a:r>
              <a:rPr lang="en-US" altLang="zh-CN" sz="2800">
                <a:latin typeface="Arial" pitchFamily="34" charset="0"/>
              </a:rPr>
              <a:t> </a:t>
            </a:r>
            <a:r>
              <a:rPr lang="zh-CN" altLang="en-US" sz="2800">
                <a:latin typeface="Arial" pitchFamily="34" charset="0"/>
              </a:rPr>
              <a:t>可单独作为文本处理工具来使用，例如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zh-CN" altLang="en-US" sz="2800">
                <a:latin typeface="Arial" pitchFamily="34" charset="0"/>
              </a:rPr>
              <a:t>   </a:t>
            </a:r>
            <a:r>
              <a:rPr lang="zh-CN" altLang="en-US" sz="2800" b="0">
                <a:latin typeface="Arial" pitchFamily="34" charset="0"/>
              </a:rPr>
              <a:t> </a:t>
            </a:r>
            <a:r>
              <a:rPr lang="en-US" altLang="zh-CN" sz="2800" b="0">
                <a:latin typeface="Arial" pitchFamily="34" charset="0"/>
              </a:rPr>
              <a:t>toupper.l </a:t>
            </a:r>
            <a:r>
              <a:rPr lang="zh-CN" altLang="en-US" sz="2800">
                <a:latin typeface="Arial" pitchFamily="34" charset="0"/>
              </a:rPr>
              <a:t>源程序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endParaRPr lang="zh-CN" altLang="en-US" sz="100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      #include &lt;stdio.h&gt;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%}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  <a:sym typeface="Symbol" pitchFamily="18" charset="2"/>
              </a:rPr>
              <a:t>      </a:t>
            </a:r>
            <a:r>
              <a:rPr lang="en-US" altLang="zh-CN" sz="2000" i="1">
                <a:latin typeface="Arial" pitchFamily="34" charset="0"/>
                <a:ea typeface="宋体" pitchFamily="2" charset="-122"/>
                <a:sym typeface="Symbol" pitchFamily="18" charset="2"/>
              </a:rPr>
              <a:t>a-z</a:t>
            </a:r>
            <a:r>
              <a:rPr lang="en-US" altLang="zh-CN" sz="2000">
                <a:latin typeface="Arial" pitchFamily="34" charset="0"/>
                <a:ea typeface="宋体" pitchFamily="2" charset="-122"/>
                <a:sym typeface="Symbol" pitchFamily="18" charset="2"/>
              </a:rPr>
              <a:t>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 i="1">
                <a:latin typeface="Arial" pitchFamily="34" charset="0"/>
                <a:ea typeface="宋体" pitchFamily="2" charset="-122"/>
              </a:rPr>
              <a:t>Printf("%c",</a:t>
            </a: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yytext</a:t>
            </a:r>
            <a:r>
              <a:rPr lang="en-US" altLang="zh-CN" sz="2000" i="1">
                <a:latin typeface="Arial" pitchFamily="34" charset="0"/>
                <a:ea typeface="宋体" pitchFamily="2" charset="-122"/>
              </a:rPr>
              <a:t>[0]+'A'-'a')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%%</a:t>
            </a:r>
            <a:endParaRPr lang="en-US" altLang="zh-CN" sz="2000">
              <a:latin typeface="Arial" pitchFamily="34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000" i="1">
              <a:latin typeface="Arial" pitchFamily="34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altLang="zh-CN" sz="2800" i="1">
                <a:latin typeface="Arial" pitchFamily="34" charset="0"/>
              </a:rPr>
              <a:t>Build &amp; Run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$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 lex  toupper.l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$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 gcc  -o  toupper  lex.yy.c  -ll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$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 ./toupper  &lt; count.l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     ……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35025" y="896938"/>
            <a:ext cx="68326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   </a:t>
            </a:r>
            <a:r>
              <a:rPr lang="en-US" altLang="zh-CN" sz="2800" b="0">
                <a:latin typeface="Arial" pitchFamily="34" charset="0"/>
              </a:rPr>
              <a:t>toupper.l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3654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5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5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5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863600" y="1987550"/>
            <a:ext cx="82804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800">
                <a:latin typeface="Arial" pitchFamily="34" charset="0"/>
              </a:rPr>
              <a:t>和 </a:t>
            </a:r>
            <a:r>
              <a:rPr lang="en-US" altLang="zh-CN" sz="2800" i="1">
                <a:latin typeface="Arial" pitchFamily="34" charset="0"/>
              </a:rPr>
              <a:t>YACC </a:t>
            </a:r>
            <a:r>
              <a:rPr lang="zh-CN" altLang="en-US" sz="2800">
                <a:latin typeface="Arial" pitchFamily="34" charset="0"/>
              </a:rPr>
              <a:t>联用时的</a:t>
            </a:r>
            <a:r>
              <a:rPr lang="en-US" altLang="zh-CN" sz="2800" i="1">
                <a:latin typeface="Arial" pitchFamily="34" charset="0"/>
              </a:rPr>
              <a:t>Lex</a:t>
            </a:r>
            <a:r>
              <a:rPr lang="en-US" altLang="zh-CN" sz="2800">
                <a:latin typeface="Arial" pitchFamily="34" charset="0"/>
              </a:rPr>
              <a:t> </a:t>
            </a:r>
            <a:r>
              <a:rPr lang="zh-CN" altLang="en-US" sz="2800">
                <a:latin typeface="Arial" pitchFamily="34" charset="0"/>
              </a:rPr>
              <a:t>源程序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zh-CN" altLang="en-US" sz="2800">
                <a:latin typeface="Arial" pitchFamily="34" charset="0"/>
              </a:rPr>
              <a:t>    例  </a:t>
            </a:r>
            <a:r>
              <a:rPr lang="en-US" altLang="zh-CN" sz="2800" b="0">
                <a:latin typeface="Arial" pitchFamily="34" charset="0"/>
              </a:rPr>
              <a:t>exp.l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endParaRPr lang="en-US" altLang="zh-CN" sz="10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    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               #include “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y.tab.h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”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         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      </a:t>
            </a: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  <a:sym typeface="Symbol" pitchFamily="18" charset="2"/>
              </a:rPr>
              <a:t>               0|</a:t>
            </a:r>
            <a:r>
              <a:rPr lang="en-US" altLang="zh-CN" sz="2000" i="1">
                <a:latin typeface="Arial" pitchFamily="34" charset="0"/>
                <a:ea typeface="宋体" pitchFamily="2" charset="-122"/>
                <a:sym typeface="Symbol" pitchFamily="18" charset="2"/>
              </a:rPr>
              <a:t>1-9</a:t>
            </a:r>
            <a:r>
              <a:rPr lang="en-US" altLang="zh-CN" sz="2000">
                <a:latin typeface="Arial" pitchFamily="34" charset="0"/>
                <a:ea typeface="宋体" pitchFamily="2" charset="-122"/>
                <a:sym typeface="Symbol" pitchFamily="18" charset="2"/>
              </a:rPr>
              <a:t>][</a:t>
            </a:r>
            <a:r>
              <a:rPr lang="en-US" altLang="zh-CN" sz="2000" i="1">
                <a:latin typeface="Arial" pitchFamily="34" charset="0"/>
                <a:ea typeface="宋体" pitchFamily="2" charset="-122"/>
                <a:sym typeface="Symbol" pitchFamily="18" charset="2"/>
              </a:rPr>
              <a:t>0-9</a:t>
            </a:r>
            <a:r>
              <a:rPr lang="en-US" altLang="zh-CN" sz="2000">
                <a:latin typeface="Arial" pitchFamily="34" charset="0"/>
                <a:ea typeface="宋体" pitchFamily="2" charset="-122"/>
                <a:sym typeface="Symbol" pitchFamily="18" charset="2"/>
              </a:rPr>
              <a:t>*         { yylval = atoi(yytext);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en-US" altLang="zh-CN" sz="2000" i="1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INTEGER</a:t>
            </a:r>
            <a:r>
              <a:rPr lang="en-US" altLang="zh-CN" sz="2000" i="1">
                <a:latin typeface="Arial" pitchFamily="34" charset="0"/>
                <a:ea typeface="宋体" pitchFamily="2" charset="-122"/>
              </a:rPr>
              <a:t>;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>
                <a:latin typeface="Arial" pitchFamily="34" charset="0"/>
                <a:ea typeface="宋体" pitchFamily="2" charset="-122"/>
              </a:rPr>
              <a:t>              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[+*()\n]                    {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return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yytext[0];}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               .                           {  /*do nothing*/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              %%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92150" y="1184275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</a:t>
            </a:r>
          </a:p>
        </p:txBody>
      </p:sp>
      <p:sp>
        <p:nvSpPr>
          <p:cNvPr id="2375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5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5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5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815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</a:t>
            </a:r>
            <a:r>
              <a:rPr lang="en-US" altLang="zh-CN" sz="2400" i="1">
                <a:latin typeface="Arial" pitchFamily="34" charset="0"/>
              </a:rPr>
              <a:t>YACC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源程序式样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%{</a:t>
            </a:r>
            <a:r>
              <a:rPr lang="en-US" altLang="zh-CN" sz="2400">
                <a:latin typeface="Arial" pitchFamily="34" charset="0"/>
              </a:rPr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</a:rPr>
              <a:t>     </a:t>
            </a:r>
            <a:r>
              <a:rPr lang="zh-CN" altLang="en-US" sz="2000">
                <a:latin typeface="Arial" pitchFamily="34" charset="0"/>
              </a:rPr>
              <a:t>声明节          </a:t>
            </a:r>
            <a:r>
              <a:rPr lang="en-US" altLang="zh-CN" sz="2000"/>
              <a:t>/* </a:t>
            </a:r>
            <a:r>
              <a:rPr lang="zh-CN" altLang="en-US" sz="2000"/>
              <a:t>将被原样拷贝</a:t>
            </a:r>
            <a:r>
              <a:rPr lang="en-US" altLang="zh-CN" sz="2000"/>
              <a:t>,</a:t>
            </a:r>
            <a:r>
              <a:rPr lang="zh-CN" altLang="en-US" sz="2000"/>
              <a:t>可选*</a:t>
            </a:r>
            <a:r>
              <a:rPr lang="en-US" altLang="zh-CN" sz="2000"/>
              <a:t>/</a:t>
            </a:r>
            <a:endParaRPr lang="en-US" altLang="zh-CN" sz="200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</a:rPr>
              <a:t>      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%}</a:t>
            </a:r>
            <a:r>
              <a:rPr lang="en-US" altLang="zh-CN" sz="2000">
                <a:latin typeface="Arial" pitchFamily="34" charset="0"/>
              </a:rPr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</a:rPr>
              <a:t>      </a:t>
            </a:r>
            <a:r>
              <a:rPr lang="zh-CN" altLang="en-US" sz="2000">
                <a:latin typeface="Arial" pitchFamily="34" charset="0"/>
              </a:rPr>
              <a:t>辅助定义节    </a:t>
            </a: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定义文法相关的名称和属性</a:t>
            </a:r>
            <a:r>
              <a:rPr lang="en-US" altLang="zh-CN" sz="2000">
                <a:latin typeface="Arial" pitchFamily="34" charset="0"/>
              </a:rPr>
              <a:t>,</a:t>
            </a:r>
            <a:r>
              <a:rPr lang="zh-CN" altLang="en-US" sz="2000">
                <a:latin typeface="Arial" pitchFamily="34" charset="0"/>
              </a:rPr>
              <a:t>可选*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Arial" pitchFamily="34" charset="0"/>
              </a:rPr>
              <a:t>      </a:t>
            </a: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</a:rPr>
              <a:t>%%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</a:rPr>
              <a:t>      </a:t>
            </a:r>
            <a:r>
              <a:rPr lang="zh-CN" altLang="en-US" sz="2000">
                <a:latin typeface="Arial" pitchFamily="34" charset="0"/>
              </a:rPr>
              <a:t>语法规则节   </a:t>
            </a: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定义语法规则及语义动作</a:t>
            </a:r>
            <a:r>
              <a:rPr lang="en-US" altLang="zh-CN" sz="2000">
                <a:latin typeface="Arial" pitchFamily="34" charset="0"/>
              </a:rPr>
              <a:t>. </a:t>
            </a:r>
            <a:r>
              <a:rPr lang="en-US" altLang="zh-CN" sz="2400" i="1">
                <a:latin typeface="Arial" pitchFamily="34" charset="0"/>
              </a:rPr>
              <a:t>Yacc</a:t>
            </a:r>
            <a:r>
              <a:rPr lang="zh-CN" altLang="en-US" sz="2000">
                <a:latin typeface="Arial" pitchFamily="34" charset="0"/>
              </a:rPr>
              <a:t>中的产生式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Arial" pitchFamily="34" charset="0"/>
              </a:rPr>
              <a:t>                               格式为   </a:t>
            </a:r>
            <a:r>
              <a:rPr lang="zh-CN" altLang="en-US" sz="2000">
                <a:solidFill>
                  <a:srgbClr val="800080"/>
                </a:solidFill>
                <a:latin typeface="Arial" pitchFamily="34" charset="0"/>
              </a:rPr>
              <a:t>非终结符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: </a:t>
            </a:r>
            <a:r>
              <a:rPr lang="zh-CN" altLang="en-US" sz="2000">
                <a:solidFill>
                  <a:srgbClr val="800080"/>
                </a:solidFill>
                <a:latin typeface="Arial" pitchFamily="34" charset="0"/>
              </a:rPr>
              <a:t>右端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{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zh-CN" altLang="en-US" sz="2000">
                <a:solidFill>
                  <a:srgbClr val="800080"/>
                </a:solidFill>
                <a:latin typeface="Arial" pitchFamily="34" charset="0"/>
              </a:rPr>
              <a:t>语句表示的语义动作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}</a:t>
            </a: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sz="2000">
                <a:latin typeface="Arial" pitchFamily="34" charset="0"/>
              </a:rPr>
              <a:t>*/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itchFamily="34" charset="0"/>
              </a:rPr>
              <a:t>       %%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      </a:t>
            </a:r>
            <a:r>
              <a:rPr lang="zh-CN" altLang="en-US" sz="2000">
                <a:latin typeface="Arial" pitchFamily="34" charset="0"/>
              </a:rPr>
              <a:t>支撑函数节   </a:t>
            </a: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规则节用到的局部 </a:t>
            </a:r>
            <a:r>
              <a:rPr lang="en-US" altLang="zh-CN" sz="2000" i="1">
                <a:latin typeface="Arial" pitchFamily="34" charset="0"/>
              </a:rPr>
              <a:t>C </a:t>
            </a:r>
            <a:r>
              <a:rPr lang="zh-CN" altLang="en-US" sz="2000">
                <a:latin typeface="Arial" pitchFamily="34" charset="0"/>
              </a:rPr>
              <a:t>函数定义</a:t>
            </a:r>
            <a:r>
              <a:rPr lang="en-US" altLang="zh-CN" sz="2000">
                <a:latin typeface="Arial" pitchFamily="34" charset="0"/>
              </a:rPr>
              <a:t>, </a:t>
            </a:r>
            <a:r>
              <a:rPr lang="zh-CN" altLang="en-US" sz="2000">
                <a:latin typeface="Arial" pitchFamily="34" charset="0"/>
              </a:rPr>
              <a:t>可选*</a:t>
            </a:r>
            <a:r>
              <a:rPr lang="en-US" altLang="zh-CN" sz="2000">
                <a:latin typeface="Arial" pitchFamily="34" charset="0"/>
              </a:rPr>
              <a:t>/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457200" y="1371600"/>
            <a:ext cx="80025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</a:pP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 YACC  </a:t>
            </a:r>
            <a:r>
              <a:rPr lang="en-US" altLang="zh-CN" sz="2800" b="0" i="1">
                <a:latin typeface="Arial" pitchFamily="34" charset="0"/>
              </a:rPr>
              <a:t>(</a:t>
            </a:r>
            <a:r>
              <a:rPr lang="en-US" altLang="zh-CN" sz="2800" b="0">
                <a:latin typeface="Arial" pitchFamily="34" charset="0"/>
              </a:rPr>
              <a:t>Yet Another Compiler-Compiler)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835025" y="981075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     </a:t>
            </a:r>
            <a:r>
              <a:rPr lang="en-US" altLang="zh-CN" sz="2800" b="0">
                <a:latin typeface="Arial" pitchFamily="34" charset="0"/>
              </a:rPr>
              <a:t>exp.y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474788" y="1916113"/>
            <a:ext cx="67691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用</a:t>
            </a:r>
            <a:r>
              <a:rPr lang="en-US" altLang="zh-CN" sz="2000">
                <a:latin typeface="Arial" pitchFamily="34" charset="0"/>
              </a:rPr>
              <a:t>YACC</a:t>
            </a:r>
            <a:r>
              <a:rPr lang="zh-CN" altLang="en-US" sz="2000">
                <a:latin typeface="Arial" pitchFamily="34" charset="0"/>
              </a:rPr>
              <a:t>实现的一个简单的计算器 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%{</a:t>
            </a:r>
            <a:r>
              <a:rPr lang="en-US" altLang="zh-CN" sz="200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%}</a:t>
            </a:r>
            <a:r>
              <a:rPr lang="en-US" altLang="zh-CN" sz="200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终结符 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%token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INTEGER</a:t>
            </a:r>
            <a:endParaRPr lang="en-US" altLang="zh-CN" sz="200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优先级和结合性 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%left '+‘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%left '*'</a:t>
            </a:r>
          </a:p>
        </p:txBody>
      </p:sp>
      <p:sp>
        <p:nvSpPr>
          <p:cNvPr id="23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835025" y="12573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 </a:t>
            </a:r>
            <a:r>
              <a:rPr lang="zh-CN" altLang="en-US">
                <a:latin typeface="Arial" pitchFamily="34" charset="0"/>
              </a:rPr>
              <a:t>（续）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474788" y="2347913"/>
            <a:ext cx="6769100" cy="432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%%</a:t>
            </a:r>
            <a:r>
              <a:rPr lang="en-US" altLang="zh-CN" sz="200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input	: /* empty string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        	| input line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line	: '\n'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'\n' { printf ("\t%d\n", $1); 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error ‘\n’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exp	: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INTEGER</a:t>
            </a:r>
            <a:r>
              <a:rPr lang="en-US" altLang="zh-CN" sz="2000">
                <a:latin typeface="Arial" pitchFamily="34" charset="0"/>
              </a:rPr>
              <a:t> { $$ = $1;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'+' exp { $$ = $1 + $3;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'*' exp { $$ = $1 * $3; 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'(' exp ')' { $$ = $2; }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%%</a:t>
            </a:r>
          </a:p>
        </p:txBody>
      </p:sp>
      <p:sp>
        <p:nvSpPr>
          <p:cNvPr id="240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116013" y="2347913"/>
            <a:ext cx="7669212" cy="410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/* </a:t>
            </a:r>
            <a:r>
              <a:rPr lang="zh-CN" altLang="en-US" sz="2000">
                <a:latin typeface="Arial" pitchFamily="34" charset="0"/>
              </a:rPr>
              <a:t>用户子程序 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main 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 yyparse 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int yylex() {     /* </a:t>
            </a:r>
            <a:r>
              <a:rPr lang="zh-CN" altLang="en-US" sz="2000">
                <a:latin typeface="Arial" pitchFamily="34" charset="0"/>
              </a:rPr>
              <a:t>自行编写或从 </a:t>
            </a:r>
            <a:r>
              <a:rPr lang="en-US" altLang="zh-CN" sz="2000" i="1">
                <a:latin typeface="Arial" pitchFamily="34" charset="0"/>
              </a:rPr>
              <a:t>Lex </a:t>
            </a:r>
            <a:r>
              <a:rPr lang="zh-CN" altLang="en-US" sz="2000">
                <a:latin typeface="Arial" pitchFamily="34" charset="0"/>
              </a:rPr>
              <a:t>得到</a:t>
            </a:r>
            <a:r>
              <a:rPr lang="en-US" altLang="zh-CN" sz="2000">
                <a:latin typeface="Arial" pitchFamily="34" charset="0"/>
              </a:rPr>
              <a:t>,  </a:t>
            </a:r>
            <a:r>
              <a:rPr lang="zh-CN" altLang="en-US" sz="2000">
                <a:latin typeface="Arial" pitchFamily="34" charset="0"/>
              </a:rPr>
              <a:t>随后介绍 </a:t>
            </a:r>
            <a:r>
              <a:rPr lang="en-US" altLang="zh-CN" sz="2000" i="1">
                <a:latin typeface="Arial" pitchFamily="34" charset="0"/>
              </a:rPr>
              <a:t>Lex</a:t>
            </a:r>
            <a:r>
              <a:rPr lang="zh-CN" altLang="en-US" sz="2000">
                <a:latin typeface="Arial" pitchFamily="34" charset="0"/>
              </a:rPr>
              <a:t>和</a:t>
            </a:r>
            <a:r>
              <a:rPr lang="en-US" altLang="zh-CN" sz="2000" i="1">
                <a:latin typeface="Arial" pitchFamily="34" charset="0"/>
              </a:rPr>
              <a:t>YACC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i="1">
                <a:latin typeface="Arial" pitchFamily="34" charset="0"/>
              </a:rPr>
              <a:t>                            </a:t>
            </a:r>
            <a:r>
              <a:rPr lang="zh-CN" altLang="en-US" sz="2000">
                <a:latin typeface="Arial" pitchFamily="34" charset="0"/>
              </a:rPr>
              <a:t>的联用，需删去这里的 </a:t>
            </a:r>
            <a:r>
              <a:rPr lang="en-US" altLang="zh-CN" sz="2000">
                <a:latin typeface="Arial" pitchFamily="34" charset="0"/>
              </a:rPr>
              <a:t>yylex()</a:t>
            </a:r>
            <a:r>
              <a:rPr lang="zh-CN" altLang="en-US" sz="2000">
                <a:latin typeface="Arial" pitchFamily="34" charset="0"/>
              </a:rPr>
              <a:t>定义 *</a:t>
            </a:r>
            <a:r>
              <a:rPr lang="en-US" altLang="zh-CN" sz="2000">
                <a:latin typeface="Arial" pitchFamily="34" charset="0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yyerror (char *s)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 printf ("%s\n",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} </a:t>
            </a:r>
          </a:p>
        </p:txBody>
      </p:sp>
      <p:sp>
        <p:nvSpPr>
          <p:cNvPr id="2416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684213" y="12573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源程序举例 </a:t>
            </a:r>
            <a:r>
              <a:rPr lang="zh-CN" altLang="en-US">
                <a:latin typeface="Arial" pitchFamily="34" charset="0"/>
              </a:rPr>
              <a:t>（续）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27088" y="1973263"/>
            <a:ext cx="82296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</a:t>
            </a:r>
            <a:r>
              <a:rPr lang="zh-CN" altLang="en-US" sz="2400">
                <a:latin typeface="Arial" pitchFamily="34" charset="0"/>
              </a:rPr>
              <a:t>设</a:t>
            </a:r>
            <a:r>
              <a:rPr lang="zh-CN" altLang="en-US" sz="2400" i="1">
                <a:latin typeface="Arial" pitchFamily="34" charset="0"/>
              </a:rPr>
              <a:t> </a:t>
            </a:r>
            <a:r>
              <a:rPr lang="en-US" altLang="zh-CN" sz="2400" i="1">
                <a:latin typeface="Arial" pitchFamily="34" charset="0"/>
              </a:rPr>
              <a:t>exp.l </a:t>
            </a:r>
            <a:r>
              <a:rPr lang="zh-CN" altLang="en-US" sz="2400">
                <a:latin typeface="Arial" pitchFamily="34" charset="0"/>
              </a:rPr>
              <a:t>和</a:t>
            </a:r>
            <a:r>
              <a:rPr lang="en-US" altLang="zh-CN" sz="2400" i="1">
                <a:latin typeface="Arial" pitchFamily="34" charset="0"/>
              </a:rPr>
              <a:t>exp.y </a:t>
            </a:r>
            <a:r>
              <a:rPr lang="zh-CN" altLang="en-US" sz="2400">
                <a:latin typeface="Arial" pitchFamily="34" charset="0"/>
              </a:rPr>
              <a:t>分别为前述的</a:t>
            </a:r>
            <a:r>
              <a:rPr lang="en-US" altLang="zh-CN" sz="2400" i="1">
                <a:latin typeface="Arial" pitchFamily="34" charset="0"/>
              </a:rPr>
              <a:t>Lex </a:t>
            </a:r>
            <a:r>
              <a:rPr lang="zh-CN" altLang="en-US" sz="2400">
                <a:latin typeface="Arial" pitchFamily="34" charset="0"/>
              </a:rPr>
              <a:t>和</a:t>
            </a:r>
            <a:r>
              <a:rPr lang="en-US" altLang="zh-CN" sz="2400" i="1">
                <a:latin typeface="Arial" pitchFamily="34" charset="0"/>
              </a:rPr>
              <a:t>YACC </a:t>
            </a:r>
            <a:r>
              <a:rPr lang="zh-CN" altLang="en-US" sz="2400">
                <a:latin typeface="Arial" pitchFamily="34" charset="0"/>
              </a:rPr>
              <a:t>源程序文件</a:t>
            </a:r>
          </a:p>
          <a:p>
            <a:pPr>
              <a:buFont typeface="Symbol" pitchFamily="18" charset="2"/>
              <a:buNone/>
            </a:pPr>
            <a:endParaRPr lang="zh-CN" altLang="en-US" sz="1000">
              <a:latin typeface="Arial" pitchFamily="34" charset="0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>
                <a:latin typeface="Arial" pitchFamily="34" charset="0"/>
              </a:rPr>
              <a:t>    可如下实现</a:t>
            </a:r>
            <a:r>
              <a:rPr lang="en-US" altLang="zh-CN" sz="2400" i="1">
                <a:latin typeface="Arial" pitchFamily="34" charset="0"/>
              </a:rPr>
              <a:t>Lex </a:t>
            </a:r>
            <a:r>
              <a:rPr lang="zh-CN" altLang="en-US" sz="2400">
                <a:latin typeface="Arial" pitchFamily="34" charset="0"/>
              </a:rPr>
              <a:t>和</a:t>
            </a:r>
            <a:r>
              <a:rPr lang="en-US" altLang="zh-CN" sz="2400" i="1">
                <a:latin typeface="Arial" pitchFamily="34" charset="0"/>
              </a:rPr>
              <a:t>YACC</a:t>
            </a:r>
            <a:r>
              <a:rPr lang="zh-CN" altLang="en-US" sz="2400">
                <a:latin typeface="Arial" pitchFamily="34" charset="0"/>
              </a:rPr>
              <a:t>的联编：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latin typeface="Arial" pitchFamily="34" charset="0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</a:rPr>
              <a:t>lex  exp.l</a:t>
            </a:r>
            <a:r>
              <a:rPr lang="en-US" altLang="zh-CN" sz="2400" i="1">
                <a:latin typeface="Arial" pitchFamily="34" charset="0"/>
              </a:rPr>
              <a:t>           /* </a:t>
            </a:r>
            <a:r>
              <a:rPr lang="zh-CN" altLang="en-US" sz="2400">
                <a:latin typeface="Arial" pitchFamily="34" charset="0"/>
              </a:rPr>
              <a:t>产生</a:t>
            </a:r>
            <a:r>
              <a:rPr lang="en-US" altLang="zh-CN" sz="2400" i="1">
                <a:latin typeface="Arial" pitchFamily="34" charset="0"/>
              </a:rPr>
              <a:t>lex.yy.c</a:t>
            </a:r>
            <a:r>
              <a:rPr lang="zh-CN" altLang="en-US" sz="2400">
                <a:latin typeface="Arial" pitchFamily="34" charset="0"/>
              </a:rPr>
              <a:t>，其中包含 </a:t>
            </a:r>
            <a:r>
              <a:rPr lang="en-US" altLang="zh-CN" sz="2400" i="1">
                <a:latin typeface="Arial" pitchFamily="34" charset="0"/>
                <a:sym typeface="Symbol" pitchFamily="18" charset="2"/>
              </a:rPr>
              <a:t>yylex() */</a:t>
            </a:r>
            <a:endParaRPr lang="en-US" altLang="zh-CN" sz="2400" i="1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i="1">
                <a:latin typeface="Arial" pitchFamily="34" charset="0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</a:rPr>
              <a:t>yacc  -d exp.y</a:t>
            </a:r>
            <a:r>
              <a:rPr lang="en-US" altLang="zh-CN" sz="2400" i="1">
                <a:latin typeface="Arial" pitchFamily="34" charset="0"/>
              </a:rPr>
              <a:t>   /* </a:t>
            </a:r>
            <a:r>
              <a:rPr lang="zh-CN" altLang="en-US" sz="2400">
                <a:latin typeface="Arial" pitchFamily="34" charset="0"/>
              </a:rPr>
              <a:t>产生</a:t>
            </a:r>
            <a:r>
              <a:rPr lang="en-US" altLang="zh-CN" sz="2400" i="1">
                <a:latin typeface="Arial" pitchFamily="34" charset="0"/>
              </a:rPr>
              <a:t>y.tab.c </a:t>
            </a:r>
            <a:r>
              <a:rPr lang="zh-CN" altLang="en-US" sz="2400">
                <a:latin typeface="Arial" pitchFamily="34" charset="0"/>
              </a:rPr>
              <a:t>（其中包含 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latin typeface="Arial" pitchFamily="34" charset="0"/>
              </a:rPr>
              <a:t>                                 </a:t>
            </a:r>
            <a:r>
              <a:rPr lang="en-US" altLang="zh-CN" sz="2400" i="1">
                <a:latin typeface="Arial" pitchFamily="34" charset="0"/>
                <a:sym typeface="Symbol" pitchFamily="18" charset="2"/>
              </a:rPr>
              <a:t>yyparse()</a:t>
            </a:r>
            <a:r>
              <a:rPr lang="zh-CN" altLang="en-US" sz="2400">
                <a:latin typeface="Arial" pitchFamily="34" charset="0"/>
                <a:sym typeface="Symbol" pitchFamily="18" charset="2"/>
              </a:rPr>
              <a:t>）及 </a:t>
            </a:r>
            <a:r>
              <a:rPr lang="en-US" altLang="zh-CN" sz="2400" i="1">
                <a:latin typeface="Arial" pitchFamily="34" charset="0"/>
              </a:rPr>
              <a:t>y.tab.h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i="1">
                <a:latin typeface="Arial" pitchFamily="34" charset="0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</a:rPr>
              <a:t>gcc  y.tab.c lex.yy.c  -ly  -ll -o exp</a:t>
            </a:r>
          </a:p>
          <a:p>
            <a:pPr lvl="1">
              <a:buFont typeface="Symbol" pitchFamily="18" charset="2"/>
              <a:buNone/>
            </a:pPr>
            <a:endParaRPr lang="en-US" altLang="zh-CN" sz="240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运行结果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$ </a:t>
            </a:r>
            <a:r>
              <a:rPr lang="en-US" altLang="zh-CN" sz="2400">
                <a:latin typeface="Arial" pitchFamily="34" charset="0"/>
              </a:rPr>
              <a:t>./exp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latin typeface="Arial" pitchFamily="34" charset="0"/>
              </a:rPr>
              <a:t>    4+3*5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latin typeface="Arial" pitchFamily="34" charset="0"/>
              </a:rPr>
              <a:t>    19 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>
                <a:latin typeface="Arial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与</a:t>
            </a:r>
            <a:r>
              <a:rPr lang="en-US" altLang="zh-CN" i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的联用举例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2063750"/>
            <a:ext cx="589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  </a:t>
            </a:r>
            <a:r>
              <a:rPr lang="zh-CN" altLang="en-US">
                <a:solidFill>
                  <a:srgbClr val="800080"/>
                </a:solidFill>
              </a:rPr>
              <a:t>项目框架的总体结构</a:t>
            </a:r>
          </a:p>
        </p:txBody>
      </p:sp>
      <p:sp>
        <p:nvSpPr>
          <p:cNvPr id="1771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1547813" y="188913"/>
            <a:ext cx="4824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latin typeface="Monotype Corsiva" pitchFamily="66" charset="0"/>
                <a:ea typeface="华文行楷" pitchFamily="2" charset="-122"/>
              </a:rPr>
              <a:t>Decaf / Mind</a:t>
            </a:r>
            <a:r>
              <a:rPr lang="en-US" altLang="zh-CN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项目综述</a:t>
            </a:r>
          </a:p>
        </p:txBody>
      </p:sp>
      <p:sp>
        <p:nvSpPr>
          <p:cNvPr id="177169" name="Text Box 1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134143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  </a:t>
            </a:r>
            <a:r>
              <a:rPr lang="zh-CN" altLang="en-US">
                <a:solidFill>
                  <a:srgbClr val="800080"/>
                </a:solidFill>
              </a:rPr>
              <a:t>项目回顾</a:t>
            </a:r>
          </a:p>
        </p:txBody>
      </p:sp>
      <p:sp>
        <p:nvSpPr>
          <p:cNvPr id="177173" name="Text Box 2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2778125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本学期实验内容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10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258664" y="3501008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实验环境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549400" y="188913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116013" y="1541463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1.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阅读有关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Lex &amp; Yacc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的技术文档</a:t>
            </a:r>
            <a:r>
              <a:rPr lang="zh-CN" altLang="en-US" sz="2800"/>
              <a:t>  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1116013" y="2262188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</a:rPr>
              <a:t>2.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掌握 </a:t>
            </a:r>
            <a:r>
              <a:rPr lang="en-US" altLang="zh-CN" sz="2800" b="0" dirty="0" err="1">
                <a:solidFill>
                  <a:srgbClr val="800080"/>
                </a:solidFill>
                <a:latin typeface="Arial" pitchFamily="34" charset="0"/>
              </a:rPr>
              <a:t>Jflex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</a:rPr>
              <a:t> &amp; BYACC/J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的使用（第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</a:rPr>
              <a:t>3~6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</a:rPr>
              <a:t>周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用）</a:t>
            </a:r>
            <a:r>
              <a:rPr lang="zh-CN" altLang="en-US" sz="2800" dirty="0"/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512888" y="188913"/>
            <a:ext cx="2411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项目回顾</a:t>
            </a:r>
          </a:p>
        </p:txBody>
      </p:sp>
      <p:sp>
        <p:nvSpPr>
          <p:cNvPr id="89131" name="Text Box 43"/>
          <p:cNvSpPr txBox="1">
            <a:spLocks noChangeArrowheads="1"/>
          </p:cNvSpPr>
          <p:nvPr/>
        </p:nvSpPr>
        <p:spPr bwMode="auto">
          <a:xfrm>
            <a:off x="971550" y="1412875"/>
            <a:ext cx="77771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Decaf</a:t>
            </a:r>
            <a:r>
              <a:rPr lang="en-US" altLang="zh-CN" b="0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语言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</a:rPr>
              <a:t> </a:t>
            </a:r>
            <a:r>
              <a:rPr lang="zh-CN" altLang="en-US" sz="2800" dirty="0"/>
              <a:t>一种强类型的、单继承的</a:t>
            </a:r>
            <a:r>
              <a:rPr lang="zh-CN" altLang="en-US" sz="2800" dirty="0">
                <a:solidFill>
                  <a:srgbClr val="990099"/>
                </a:solidFill>
              </a:rPr>
              <a:t>简单面向对象语言</a:t>
            </a:r>
            <a:endParaRPr lang="zh-CN" altLang="en-US" sz="2400" b="0" dirty="0">
              <a:solidFill>
                <a:srgbClr val="990099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 dirty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/>
              <a:t> 许多大学用作</a:t>
            </a:r>
            <a:r>
              <a:rPr lang="zh-CN" altLang="en-US" sz="2800" dirty="0">
                <a:solidFill>
                  <a:srgbClr val="990099"/>
                </a:solidFill>
              </a:rPr>
              <a:t>教学语言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>
              <a:solidFill>
                <a:srgbClr val="990099"/>
              </a:solidFill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0" dirty="0">
                <a:solidFill>
                  <a:srgbClr val="990099"/>
                </a:solidFill>
                <a:latin typeface="Arial" pitchFamily="34" charset="0"/>
              </a:rPr>
              <a:t>     </a:t>
            </a:r>
            <a:r>
              <a:rPr lang="en-US" altLang="zh-CN" sz="2400" b="0" dirty="0">
                <a:latin typeface="Arial" pitchFamily="34" charset="0"/>
              </a:rPr>
              <a:t>Stanford University</a:t>
            </a:r>
          </a:p>
          <a:p>
            <a:pPr lvl="1">
              <a:buFont typeface="Symbol" pitchFamily="18" charset="2"/>
              <a:buNone/>
            </a:pPr>
            <a:endParaRPr lang="en-US" altLang="zh-CN" sz="8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Massachusetts Institute of Technology </a:t>
            </a:r>
          </a:p>
          <a:p>
            <a:pPr lvl="1">
              <a:buFont typeface="Symbol" pitchFamily="18" charset="2"/>
              <a:buNone/>
            </a:pPr>
            <a:endParaRPr lang="en-US" altLang="zh-CN" sz="8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University of Tennessee </a:t>
            </a:r>
          </a:p>
          <a:p>
            <a:pPr lvl="1">
              <a:buFont typeface="Symbol" pitchFamily="18" charset="2"/>
              <a:buNone/>
            </a:pPr>
            <a:endParaRPr lang="en-US" altLang="zh-CN" sz="8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Brown University </a:t>
            </a:r>
          </a:p>
          <a:p>
            <a:pPr lvl="1">
              <a:buFont typeface="Symbol" pitchFamily="18" charset="2"/>
              <a:buNone/>
            </a:pPr>
            <a:endParaRPr lang="en-US" altLang="zh-CN" sz="8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Texas A&amp;M University</a:t>
            </a:r>
          </a:p>
          <a:p>
            <a:pPr lvl="1">
              <a:buFont typeface="Symbol" pitchFamily="18" charset="2"/>
              <a:buNone/>
            </a:pPr>
            <a:endParaRPr lang="en-US" altLang="zh-CN" sz="8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Southern Adventist University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……</a:t>
            </a:r>
          </a:p>
        </p:txBody>
      </p:sp>
      <p:sp>
        <p:nvSpPr>
          <p:cNvPr id="890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512888" y="188913"/>
            <a:ext cx="2411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项目回顾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900113" y="1484313"/>
            <a:ext cx="799306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清华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Decaf / Mind</a:t>
            </a:r>
            <a:r>
              <a:rPr lang="en-US" altLang="zh-CN" b="0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项目</a:t>
            </a:r>
            <a:endParaRPr lang="zh-CN" altLang="en-US" sz="2800" b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Arial" pitchFamily="34" charset="0"/>
              </a:rPr>
              <a:t>  </a:t>
            </a:r>
            <a:r>
              <a:rPr lang="zh-CN" altLang="en-US" sz="2800"/>
              <a:t>始于计算机系</a:t>
            </a:r>
            <a:r>
              <a:rPr lang="en-US" altLang="zh-CN" sz="2800" b="0">
                <a:latin typeface="Arial" pitchFamily="34" charset="0"/>
              </a:rPr>
              <a:t>98</a:t>
            </a:r>
            <a:r>
              <a:rPr lang="zh-CN" altLang="en-US" sz="2800"/>
              <a:t>级本科生</a:t>
            </a:r>
            <a:r>
              <a:rPr lang="en-US" altLang="zh-CN" sz="2800"/>
              <a:t>《</a:t>
            </a:r>
            <a:r>
              <a:rPr lang="zh-CN" altLang="en-US" sz="2800"/>
              <a:t>编译原理</a:t>
            </a:r>
            <a:r>
              <a:rPr lang="en-US" altLang="zh-CN" sz="2800"/>
              <a:t>》</a:t>
            </a:r>
            <a:r>
              <a:rPr lang="zh-CN" altLang="en-US" sz="2800"/>
              <a:t>课</a:t>
            </a:r>
            <a:endParaRPr lang="zh-CN" altLang="en-US" sz="2400" b="0">
              <a:solidFill>
                <a:srgbClr val="990099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/>
              <a:t> 基于</a:t>
            </a:r>
            <a:r>
              <a:rPr lang="zh-CN" altLang="en-US" sz="2800">
                <a:solidFill>
                  <a:srgbClr val="990099"/>
                </a:solidFill>
              </a:rPr>
              <a:t> </a:t>
            </a:r>
            <a:r>
              <a:rPr lang="en-US" altLang="zh-CN" sz="2400" b="0">
                <a:solidFill>
                  <a:srgbClr val="990099"/>
                </a:solidFill>
                <a:latin typeface="Arial" pitchFamily="34" charset="0"/>
              </a:rPr>
              <a:t>Stanford</a:t>
            </a:r>
            <a:r>
              <a:rPr lang="en-US" altLang="zh-CN" sz="2400" b="0">
                <a:latin typeface="Arial" pitchFamily="34" charset="0"/>
              </a:rPr>
              <a:t> University </a:t>
            </a:r>
            <a:r>
              <a:rPr lang="zh-CN" altLang="en-US" sz="2800"/>
              <a:t>课程 </a:t>
            </a:r>
            <a:r>
              <a:rPr lang="en-US" altLang="zh-CN" sz="2400" b="0">
                <a:solidFill>
                  <a:srgbClr val="990099"/>
                </a:solidFill>
                <a:latin typeface="Arial" pitchFamily="34" charset="0"/>
              </a:rPr>
              <a:t>CS143</a:t>
            </a:r>
          </a:p>
          <a:p>
            <a:pPr lvl="1">
              <a:buFont typeface="Symbol" pitchFamily="18" charset="2"/>
              <a:buNone/>
            </a:pPr>
            <a:endParaRPr lang="en-US" altLang="zh-CN" sz="1000" b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0">
                <a:latin typeface="Arial" pitchFamily="34" charset="0"/>
              </a:rPr>
              <a:t>     </a:t>
            </a:r>
            <a:r>
              <a:rPr lang="en-US" altLang="zh-CN" sz="2400" b="0">
                <a:latin typeface="Arial" pitchFamily="34" charset="0"/>
                <a:hlinkClick r:id="rId2"/>
              </a:rPr>
              <a:t>http://www.stanford.edu/class/cs143/</a:t>
            </a:r>
            <a:endParaRPr lang="en-US" altLang="zh-CN" sz="2400" b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en-US" altLang="zh-CN" sz="10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/>
              <a:t> </a:t>
            </a:r>
            <a:r>
              <a:rPr lang="zh-CN" altLang="en-US" sz="2800"/>
              <a:t>根据实际需要进行了一定的</a:t>
            </a:r>
            <a:r>
              <a:rPr lang="zh-CN" altLang="en-US" sz="2800">
                <a:solidFill>
                  <a:srgbClr val="990099"/>
                </a:solidFill>
              </a:rPr>
              <a:t>修改和简化</a:t>
            </a:r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如：增加目标代码在 </a:t>
            </a:r>
            <a:r>
              <a:rPr lang="en-US" altLang="zh-CN" sz="2400" b="0">
                <a:latin typeface="Arial" pitchFamily="34" charset="0"/>
              </a:rPr>
              <a:t>X86</a:t>
            </a:r>
            <a:r>
              <a:rPr lang="en-US" altLang="zh-CN" sz="2400"/>
              <a:t> </a:t>
            </a:r>
            <a:r>
              <a:rPr lang="zh-CN" altLang="en-US" sz="2400"/>
              <a:t>上的执行</a:t>
            </a:r>
          </a:p>
          <a:p>
            <a:pPr lvl="1">
              <a:buFont typeface="Symbol" pitchFamily="18" charset="2"/>
              <a:buNone/>
            </a:pPr>
            <a:endParaRPr lang="zh-CN" altLang="en-US" sz="800"/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    </a:t>
            </a:r>
            <a:r>
              <a:rPr lang="en-US" altLang="zh-CN" sz="2400" b="0">
                <a:latin typeface="Arial" pitchFamily="34" charset="0"/>
              </a:rPr>
              <a:t>02 </a:t>
            </a:r>
            <a:r>
              <a:rPr lang="zh-CN" altLang="en-US" sz="2400"/>
              <a:t>级的 </a:t>
            </a:r>
            <a:r>
              <a:rPr lang="en-US" altLang="zh-CN" sz="2400" b="0">
                <a:latin typeface="Arial" pitchFamily="34" charset="0"/>
              </a:rPr>
              <a:t>TOOL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zh-CN" altLang="en-US" sz="2400"/>
              <a:t>项目</a:t>
            </a:r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800"/>
              <a:t> </a:t>
            </a:r>
            <a:r>
              <a:rPr lang="en-US" altLang="zh-CN" sz="2400" b="0">
                <a:latin typeface="Arial" pitchFamily="34" charset="0"/>
              </a:rPr>
              <a:t>03 </a:t>
            </a:r>
            <a:r>
              <a:rPr lang="zh-CN" altLang="en-US" sz="2800"/>
              <a:t>级之后经历了</a:t>
            </a:r>
            <a:r>
              <a:rPr lang="en-US" altLang="zh-CN" sz="2800"/>
              <a:t>3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800"/>
              <a:t>次较大改动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1512888" y="188913"/>
            <a:ext cx="2411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项目回顾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900113" y="1455742"/>
            <a:ext cx="82438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清华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Decaf / Mind</a:t>
            </a:r>
            <a:r>
              <a:rPr lang="en-US" altLang="zh-CN" b="0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项目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</a:rPr>
              <a:t>  </a:t>
            </a:r>
            <a:r>
              <a:rPr lang="en-US" altLang="zh-CN" sz="2800" b="0" dirty="0">
                <a:latin typeface="Arial" pitchFamily="34" charset="0"/>
              </a:rPr>
              <a:t>03-04 </a:t>
            </a:r>
            <a:r>
              <a:rPr lang="zh-CN" altLang="en-US" sz="2800" dirty="0"/>
              <a:t>级 </a:t>
            </a:r>
            <a:r>
              <a:rPr lang="en-US" altLang="zh-CN" sz="2800" b="0" dirty="0">
                <a:latin typeface="Arial" pitchFamily="34" charset="0"/>
              </a:rPr>
              <a:t>Decaf </a:t>
            </a:r>
            <a:r>
              <a:rPr lang="zh-CN" altLang="en-US" sz="2800" dirty="0"/>
              <a:t>项目</a:t>
            </a:r>
            <a:endParaRPr lang="zh-CN" altLang="en-US" sz="2400" b="0" dirty="0">
              <a:solidFill>
                <a:srgbClr val="990099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 dirty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dirty="0"/>
              <a:t>  实验框架中开发语言由 </a:t>
            </a:r>
            <a:r>
              <a:rPr lang="en-US" altLang="zh-CN" sz="2400" b="0" dirty="0">
                <a:latin typeface="Arial" pitchFamily="34" charset="0"/>
              </a:rPr>
              <a:t>C++</a:t>
            </a:r>
            <a:r>
              <a:rPr lang="en-US" altLang="zh-CN" sz="2400" dirty="0"/>
              <a:t> </a:t>
            </a:r>
            <a:r>
              <a:rPr lang="zh-CN" altLang="en-US" sz="2400" dirty="0"/>
              <a:t>改为 </a:t>
            </a:r>
            <a:r>
              <a:rPr lang="en-US" altLang="zh-CN" sz="2400" b="0" dirty="0">
                <a:solidFill>
                  <a:srgbClr val="990099"/>
                </a:solidFill>
                <a:latin typeface="Arial" pitchFamily="34" charset="0"/>
              </a:rPr>
              <a:t>Java</a:t>
            </a:r>
          </a:p>
          <a:p>
            <a:pPr lvl="1">
              <a:buFont typeface="Symbol" pitchFamily="18" charset="2"/>
              <a:buNone/>
            </a:pPr>
            <a:endParaRPr lang="en-US" altLang="zh-CN" sz="1000" dirty="0"/>
          </a:p>
          <a:p>
            <a:pPr lvl="1">
              <a:buFont typeface="Symbol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计</a:t>
            </a:r>
            <a:r>
              <a:rPr lang="en-US" altLang="zh-CN" sz="2800" b="0" dirty="0" smtClean="0">
                <a:latin typeface="Arial" pitchFamily="34" charset="0"/>
              </a:rPr>
              <a:t>50 </a:t>
            </a:r>
            <a:r>
              <a:rPr lang="zh-CN" altLang="en-US" sz="2800" dirty="0" smtClean="0"/>
              <a:t>班（姚班） </a:t>
            </a:r>
            <a:r>
              <a:rPr lang="en-US" altLang="zh-CN" sz="2800" b="0" dirty="0">
                <a:latin typeface="Arial" pitchFamily="34" charset="0"/>
              </a:rPr>
              <a:t>Mind </a:t>
            </a:r>
            <a:r>
              <a:rPr lang="zh-CN" altLang="en-US" dirty="0"/>
              <a:t>项目</a:t>
            </a:r>
            <a:endParaRPr lang="zh-CN" altLang="en-US" sz="2800" dirty="0">
              <a:solidFill>
                <a:srgbClr val="990099"/>
              </a:solidFill>
            </a:endParaRPr>
          </a:p>
          <a:p>
            <a:pPr lvl="1">
              <a:buFont typeface="Symbol" pitchFamily="18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None/>
            </a:pPr>
            <a:r>
              <a:rPr lang="zh-CN" altLang="en-US" sz="2400" dirty="0"/>
              <a:t>  实验框架由原来的单遍组织改为</a:t>
            </a:r>
            <a:r>
              <a:rPr lang="zh-CN" altLang="en-US" sz="2400" dirty="0">
                <a:solidFill>
                  <a:srgbClr val="990099"/>
                </a:solidFill>
              </a:rPr>
              <a:t>多遍组织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None/>
            </a:pPr>
            <a:r>
              <a:rPr lang="zh-CN" altLang="en-US" sz="2400" dirty="0"/>
              <a:t>  开发语言为 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b="0" dirty="0">
                <a:latin typeface="Arial" pitchFamily="34" charset="0"/>
              </a:rPr>
              <a:t>Decaf</a:t>
            </a:r>
            <a:r>
              <a:rPr lang="en-US" altLang="zh-CN" sz="2400" dirty="0"/>
              <a:t> 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有较大精简</a:t>
            </a:r>
            <a:r>
              <a:rPr lang="zh-CN" altLang="en-US" sz="2400" dirty="0"/>
              <a:t>（</a:t>
            </a:r>
            <a:r>
              <a:rPr lang="en-US" altLang="zh-CN" sz="2400" b="0" dirty="0">
                <a:latin typeface="Arial" pitchFamily="34" charset="0"/>
              </a:rPr>
              <a:t>Mind</a:t>
            </a:r>
            <a:r>
              <a:rPr lang="zh-CN" altLang="en-US" sz="2400" dirty="0"/>
              <a:t>语言）</a:t>
            </a:r>
          </a:p>
          <a:p>
            <a:pPr lvl="1">
              <a:buFont typeface="Symbol" pitchFamily="18" charset="2"/>
              <a:buNone/>
            </a:pPr>
            <a:r>
              <a:rPr lang="zh-CN" altLang="en-US" sz="1000" dirty="0"/>
              <a:t> 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b="0" dirty="0">
                <a:latin typeface="Arial" pitchFamily="34" charset="0"/>
              </a:rPr>
              <a:t>  </a:t>
            </a:r>
            <a:r>
              <a:rPr lang="en-US" altLang="zh-CN" sz="2800" b="0" dirty="0">
                <a:latin typeface="Arial" pitchFamily="34" charset="0"/>
              </a:rPr>
              <a:t>05 </a:t>
            </a:r>
            <a:r>
              <a:rPr lang="zh-CN" altLang="en-US" sz="2800" dirty="0">
                <a:latin typeface="Arial" pitchFamily="34" charset="0"/>
              </a:rPr>
              <a:t>级至今</a:t>
            </a:r>
            <a:r>
              <a:rPr lang="zh-CN" altLang="en-US" sz="2800" b="0" dirty="0">
                <a:latin typeface="Arial" pitchFamily="34" charset="0"/>
              </a:rPr>
              <a:t> </a:t>
            </a:r>
            <a:r>
              <a:rPr lang="en-US" altLang="zh-CN" sz="2800" b="0" dirty="0">
                <a:latin typeface="Arial" pitchFamily="34" charset="0"/>
              </a:rPr>
              <a:t>Decaf / Mind </a:t>
            </a:r>
            <a:r>
              <a:rPr lang="zh-CN" altLang="en-US" sz="2800" dirty="0"/>
              <a:t>项目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None/>
            </a:pPr>
            <a:r>
              <a:rPr lang="zh-CN" altLang="en-US" sz="2400" dirty="0"/>
              <a:t>  以</a:t>
            </a:r>
            <a:r>
              <a:rPr lang="zh-CN" altLang="en-US" sz="2400" b="0" dirty="0">
                <a:latin typeface="Arial" pitchFamily="34" charset="0"/>
              </a:rPr>
              <a:t> </a:t>
            </a:r>
            <a:r>
              <a:rPr lang="en-US" altLang="zh-CN" sz="2400" b="0" dirty="0">
                <a:latin typeface="Arial" pitchFamily="34" charset="0"/>
              </a:rPr>
              <a:t>Mind </a:t>
            </a:r>
            <a:r>
              <a:rPr lang="zh-CN" altLang="en-US" sz="2400" dirty="0"/>
              <a:t>项目为基础</a:t>
            </a:r>
            <a:r>
              <a:rPr lang="zh-CN" altLang="en-US" sz="2400" dirty="0" smtClean="0"/>
              <a:t>，扩展若干语言特征</a:t>
            </a:r>
            <a:endParaRPr lang="en-US" altLang="zh-CN" sz="2400" dirty="0" smtClean="0"/>
          </a:p>
          <a:p>
            <a:pPr lvl="1">
              <a:buFont typeface="Symbol" pitchFamily="18" charset="2"/>
              <a:buNone/>
            </a:pPr>
            <a:endParaRPr lang="en-US" altLang="zh-CN" sz="1000" dirty="0"/>
          </a:p>
          <a:p>
            <a:pPr lvl="1">
              <a:buFont typeface="Symbol" pitchFamily="18" charset="2"/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语言由 </a:t>
            </a:r>
            <a:r>
              <a:rPr lang="en-US" altLang="zh-CN" sz="2400" b="0" dirty="0">
                <a:latin typeface="Arial" pitchFamily="34" charset="0"/>
              </a:rPr>
              <a:t>C++</a:t>
            </a:r>
            <a:r>
              <a:rPr lang="en-US" altLang="zh-CN" sz="2400" dirty="0"/>
              <a:t> </a:t>
            </a:r>
            <a:r>
              <a:rPr lang="zh-CN" altLang="en-US" sz="2400" dirty="0"/>
              <a:t>改为 </a:t>
            </a:r>
            <a:r>
              <a:rPr lang="en-US" altLang="zh-CN" sz="2400" b="0" dirty="0">
                <a:solidFill>
                  <a:srgbClr val="990099"/>
                </a:solidFill>
                <a:latin typeface="Arial" pitchFamily="34" charset="0"/>
              </a:rPr>
              <a:t>Java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1512888" y="188913"/>
            <a:ext cx="24114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项目回顾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828675" y="1352550"/>
            <a:ext cx="80645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清华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Decaf / Mind</a:t>
            </a:r>
            <a:r>
              <a:rPr lang="en-US" altLang="zh-CN" b="0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项目</a:t>
            </a:r>
            <a:endParaRPr lang="zh-CN" altLang="en-US" sz="28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Char char="-"/>
            </a:pPr>
            <a:r>
              <a:rPr lang="zh-CN" altLang="en-US" sz="2800" dirty="0"/>
              <a:t> 参与</a:t>
            </a:r>
            <a:r>
              <a:rPr lang="zh-CN" altLang="en-US" sz="2800" dirty="0" smtClean="0"/>
              <a:t>项目维护的</a:t>
            </a:r>
            <a:r>
              <a:rPr lang="zh-CN" altLang="en-US" sz="2800" dirty="0"/>
              <a:t>部分同学</a:t>
            </a:r>
            <a:endParaRPr lang="zh-CN" altLang="en-US" sz="2400" b="0" dirty="0">
              <a:solidFill>
                <a:srgbClr val="990099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 dirty="0">
              <a:solidFill>
                <a:srgbClr val="800080"/>
              </a:solidFill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杨俊峰（</a:t>
            </a:r>
            <a:r>
              <a:rPr lang="en-US" altLang="zh-CN" sz="2400" b="0" dirty="0">
                <a:latin typeface="Arial" pitchFamily="34" charset="0"/>
              </a:rPr>
              <a:t>Stanford</a:t>
            </a:r>
            <a:r>
              <a:rPr lang="en-US" altLang="zh-CN" sz="2400" dirty="0"/>
              <a:t> </a:t>
            </a:r>
            <a:r>
              <a:rPr lang="zh-CN" altLang="en-US" sz="2400" dirty="0"/>
              <a:t>助教） 张迎辉（计</a:t>
            </a:r>
            <a:r>
              <a:rPr lang="en-US" altLang="zh-CN" sz="2400" dirty="0"/>
              <a:t>99-</a:t>
            </a:r>
            <a:r>
              <a:rPr lang="zh-CN" altLang="en-US" sz="2400" dirty="0"/>
              <a:t>计</a:t>
            </a:r>
            <a:r>
              <a:rPr lang="en-US" altLang="zh-CN" sz="2400" dirty="0"/>
              <a:t>00</a:t>
            </a:r>
            <a:r>
              <a:rPr lang="zh-CN" altLang="en-US" sz="2400" dirty="0"/>
              <a:t>助教）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毛雁华（计</a:t>
            </a:r>
            <a:r>
              <a:rPr lang="en-US" altLang="zh-CN" sz="2400" dirty="0"/>
              <a:t>00-</a:t>
            </a:r>
            <a:r>
              <a:rPr lang="zh-CN" altLang="en-US" sz="2400" dirty="0"/>
              <a:t>计</a:t>
            </a:r>
            <a:r>
              <a:rPr lang="en-US" altLang="zh-CN" sz="2400" dirty="0"/>
              <a:t>01</a:t>
            </a:r>
            <a:r>
              <a:rPr lang="zh-CN" altLang="en-US" sz="2400" dirty="0"/>
              <a:t>助教，</a:t>
            </a:r>
            <a:r>
              <a:rPr lang="en-US" altLang="zh-CN" sz="2400" b="0" dirty="0">
                <a:latin typeface="Arial" pitchFamily="34" charset="0"/>
              </a:rPr>
              <a:t>X86</a:t>
            </a:r>
            <a:r>
              <a:rPr lang="zh-CN" altLang="en-US" sz="2400" dirty="0"/>
              <a:t>后端）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 smtClean="0"/>
              <a:t>刘天淼（计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助教）  唐 硕 （计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助教，</a:t>
            </a:r>
            <a:r>
              <a:rPr lang="en-US" altLang="zh-CN" sz="2400" b="0" dirty="0" smtClean="0">
                <a:latin typeface="Arial" pitchFamily="34" charset="0"/>
              </a:rPr>
              <a:t>TOOL</a:t>
            </a:r>
            <a:r>
              <a:rPr lang="zh-CN" altLang="en-US" sz="2400" dirty="0" smtClean="0"/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梁英毅（计</a:t>
            </a:r>
            <a:r>
              <a:rPr lang="en-US" altLang="zh-CN" sz="2400" dirty="0"/>
              <a:t>03-</a:t>
            </a:r>
            <a:r>
              <a:rPr lang="zh-CN" altLang="en-US" sz="2400" dirty="0"/>
              <a:t>计</a:t>
            </a:r>
            <a:r>
              <a:rPr lang="en-US" altLang="zh-CN" sz="2400" dirty="0"/>
              <a:t>05</a:t>
            </a:r>
            <a:r>
              <a:rPr lang="zh-CN" altLang="en-US" sz="2400" dirty="0"/>
              <a:t>助教，</a:t>
            </a:r>
            <a:r>
              <a:rPr lang="en-US" altLang="zh-CN" sz="2400" b="0" dirty="0">
                <a:latin typeface="Arial" pitchFamily="34" charset="0"/>
              </a:rPr>
              <a:t>Java </a:t>
            </a:r>
            <a:r>
              <a:rPr lang="zh-CN" altLang="en-US" sz="2400" dirty="0"/>
              <a:t>版，</a:t>
            </a:r>
            <a:r>
              <a:rPr lang="en-US" altLang="zh-CN" sz="2400" dirty="0"/>
              <a:t>C </a:t>
            </a:r>
            <a:r>
              <a:rPr lang="zh-CN" altLang="en-US" sz="2400" dirty="0"/>
              <a:t>版 </a:t>
            </a:r>
            <a:r>
              <a:rPr lang="en-US" altLang="zh-CN" sz="2400" b="0" dirty="0">
                <a:latin typeface="Arial" pitchFamily="34" charset="0"/>
              </a:rPr>
              <a:t>Mind</a:t>
            </a:r>
            <a:r>
              <a:rPr lang="zh-CN" altLang="en-US" sz="2400" dirty="0"/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 smtClean="0"/>
              <a:t>张 </a:t>
            </a:r>
            <a:r>
              <a:rPr lang="zh-CN" altLang="en-US" sz="2400" dirty="0"/>
              <a:t>铎 （计</a:t>
            </a:r>
            <a:r>
              <a:rPr lang="en-US" altLang="zh-CN" sz="2400" dirty="0"/>
              <a:t>05-</a:t>
            </a:r>
            <a:r>
              <a:rPr lang="zh-CN" altLang="en-US" sz="2400" dirty="0"/>
              <a:t>计</a:t>
            </a:r>
            <a:r>
              <a:rPr lang="en-US" altLang="zh-CN" sz="2400" dirty="0"/>
              <a:t>07</a:t>
            </a:r>
            <a:r>
              <a:rPr lang="zh-CN" altLang="en-US" sz="2400" dirty="0"/>
              <a:t>助教，改 </a:t>
            </a:r>
            <a:r>
              <a:rPr lang="en-US" altLang="zh-CN" sz="2400" b="0" dirty="0">
                <a:latin typeface="Arial" pitchFamily="34" charset="0"/>
              </a:rPr>
              <a:t>Mind </a:t>
            </a:r>
            <a:r>
              <a:rPr lang="zh-CN" altLang="en-US" sz="2400" dirty="0"/>
              <a:t>至 </a:t>
            </a:r>
            <a:r>
              <a:rPr lang="en-US" altLang="zh-CN" sz="2400" b="0" dirty="0">
                <a:latin typeface="Arial" pitchFamily="34" charset="0"/>
              </a:rPr>
              <a:t>Java</a:t>
            </a:r>
            <a:r>
              <a:rPr lang="en-US" altLang="zh-CN" sz="2400" dirty="0"/>
              <a:t> </a:t>
            </a:r>
            <a:r>
              <a:rPr lang="zh-CN" altLang="en-US" sz="2400" dirty="0"/>
              <a:t>版）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曹 震 （计</a:t>
            </a:r>
            <a:r>
              <a:rPr lang="en-US" altLang="zh-CN" sz="2400" dirty="0"/>
              <a:t>08</a:t>
            </a:r>
            <a:r>
              <a:rPr lang="zh-CN" altLang="en-US" sz="2400" dirty="0"/>
              <a:t>助教）    李 叠 （计</a:t>
            </a:r>
            <a:r>
              <a:rPr lang="en-US" altLang="zh-CN" sz="2400" dirty="0"/>
              <a:t>09-10</a:t>
            </a:r>
            <a:r>
              <a:rPr lang="zh-CN" altLang="en-US" sz="2400" dirty="0"/>
              <a:t>助教）</a:t>
            </a:r>
          </a:p>
          <a:p>
            <a:pPr>
              <a:buNone/>
            </a:pPr>
            <a:r>
              <a:rPr lang="zh-CN" altLang="en-US" sz="2400" dirty="0"/>
              <a:t>     蒋挺宇（计</a:t>
            </a:r>
            <a:r>
              <a:rPr lang="en-US" altLang="zh-CN" sz="2400" dirty="0" smtClean="0"/>
              <a:t>10-13</a:t>
            </a:r>
            <a:r>
              <a:rPr lang="zh-CN" altLang="en-US" sz="2400" dirty="0" smtClean="0"/>
              <a:t>助教） 许建林（计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助教）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王 耀 （计</a:t>
            </a:r>
            <a:r>
              <a:rPr lang="en-US" altLang="zh-CN" sz="2400" dirty="0" smtClean="0"/>
              <a:t>13-14</a:t>
            </a:r>
            <a:r>
              <a:rPr lang="zh-CN" altLang="en-US" sz="2400" dirty="0" smtClean="0"/>
              <a:t>助教） 刘 昊 （计</a:t>
            </a:r>
            <a:r>
              <a:rPr lang="en-US" altLang="zh-CN" sz="2400" dirty="0" smtClean="0"/>
              <a:t>13-14</a:t>
            </a:r>
            <a:r>
              <a:rPr lang="zh-CN" altLang="en-US" sz="2400" dirty="0" smtClean="0"/>
              <a:t>助教）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尚 书 （计</a:t>
            </a:r>
            <a:r>
              <a:rPr lang="en-US" altLang="zh-CN" sz="2400" dirty="0" smtClean="0"/>
              <a:t>13-14</a:t>
            </a:r>
            <a:r>
              <a:rPr lang="zh-CN" altLang="en-US" sz="2400" dirty="0" smtClean="0"/>
              <a:t>助教）</a:t>
            </a:r>
            <a:endParaRPr lang="zh-CN" altLang="en-US" sz="2400" dirty="0"/>
          </a:p>
          <a:p>
            <a:pPr>
              <a:buFont typeface="Wingdings" pitchFamily="2" charset="2"/>
              <a:buNone/>
            </a:pPr>
            <a:r>
              <a:rPr lang="zh-CN" altLang="en-US" sz="1000" dirty="0"/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（还有其他同学未一一列举）</a:t>
            </a:r>
          </a:p>
        </p:txBody>
      </p:sp>
      <p:sp>
        <p:nvSpPr>
          <p:cNvPr id="2170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1512888" y="188913"/>
            <a:ext cx="500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项目框架的总体结构</a:t>
            </a:r>
          </a:p>
        </p:txBody>
      </p:sp>
      <p:sp>
        <p:nvSpPr>
          <p:cNvPr id="21402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336675"/>
            <a:ext cx="7704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当前项目中编译器的逻辑结构</a:t>
            </a:r>
          </a:p>
        </p:txBody>
      </p:sp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1258888" y="2462213"/>
          <a:ext cx="7273925" cy="3824287"/>
        </p:xfrm>
        <a:graphic>
          <a:graphicData uri="http://schemas.openxmlformats.org/presentationml/2006/ole">
            <p:oleObj spid="_x0000_s214044" name="Visio" r:id="rId4" imgW="5458968" imgH="2926994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04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7" name="AutoShape 4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9" name="Text Box 4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336675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当前项目中编译器的逻辑结构</a:t>
            </a:r>
          </a:p>
        </p:txBody>
      </p:sp>
      <p:graphicFrame>
        <p:nvGraphicFramePr>
          <p:cNvPr id="216112" name="Object 48"/>
          <p:cNvGraphicFramePr>
            <a:graphicFrameLocks noChangeAspect="1"/>
          </p:cNvGraphicFramePr>
          <p:nvPr/>
        </p:nvGraphicFramePr>
        <p:xfrm>
          <a:off x="969963" y="2420938"/>
          <a:ext cx="7705725" cy="3919537"/>
        </p:xfrm>
        <a:graphic>
          <a:graphicData uri="http://schemas.openxmlformats.org/presentationml/2006/ole">
            <p:oleObj spid="_x0000_s216112" name="Visio" r:id="rId4" imgW="5999074" imgH="3112922" progId="Visio.Drawing.11">
              <p:embed/>
            </p:oleObj>
          </a:graphicData>
        </a:graphic>
      </p:graphicFrame>
      <p:sp>
        <p:nvSpPr>
          <p:cNvPr id="216113" name="Rectangle 49"/>
          <p:cNvSpPr>
            <a:spLocks noChangeArrowheads="1"/>
          </p:cNvSpPr>
          <p:nvPr/>
        </p:nvSpPr>
        <p:spPr bwMode="auto">
          <a:xfrm>
            <a:off x="1512888" y="188913"/>
            <a:ext cx="500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项目框架的总体结构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28577</TotalTime>
  <Words>1694</Words>
  <Application>Microsoft Office PowerPoint</Application>
  <PresentationFormat>全屏显示(4:3)</PresentationFormat>
  <Paragraphs>375</Paragraphs>
  <Slides>31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Capsules</vt:lpstr>
      <vt:lpstr>1_Capsules</vt:lpstr>
      <vt:lpstr>2_Capsules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wangshengyuan</cp:lastModifiedBy>
  <cp:revision>798</cp:revision>
  <dcterms:created xsi:type="dcterms:W3CDTF">2002-02-03T03:17:28Z</dcterms:created>
  <dcterms:modified xsi:type="dcterms:W3CDTF">2016-09-04T12:06:19Z</dcterms:modified>
</cp:coreProperties>
</file>