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8"/>
  </p:notesMasterIdLst>
  <p:sldIdLst>
    <p:sldId id="259" r:id="rId2"/>
    <p:sldId id="304" r:id="rId3"/>
    <p:sldId id="305" r:id="rId4"/>
    <p:sldId id="260" r:id="rId5"/>
    <p:sldId id="261" r:id="rId6"/>
    <p:sldId id="264" r:id="rId7"/>
    <p:sldId id="266" r:id="rId8"/>
    <p:sldId id="267" r:id="rId9"/>
    <p:sldId id="268" r:id="rId10"/>
    <p:sldId id="269" r:id="rId11"/>
    <p:sldId id="270" r:id="rId12"/>
    <p:sldId id="271" r:id="rId13"/>
    <p:sldId id="263" r:id="rId14"/>
    <p:sldId id="272" r:id="rId15"/>
    <p:sldId id="274" r:id="rId16"/>
    <p:sldId id="273" r:id="rId17"/>
    <p:sldId id="307" r:id="rId18"/>
    <p:sldId id="308" r:id="rId19"/>
    <p:sldId id="306" r:id="rId20"/>
    <p:sldId id="294" r:id="rId21"/>
    <p:sldId id="295" r:id="rId22"/>
    <p:sldId id="296" r:id="rId23"/>
    <p:sldId id="297" r:id="rId24"/>
    <p:sldId id="298" r:id="rId25"/>
    <p:sldId id="299" r:id="rId26"/>
    <p:sldId id="300" r:id="rId27"/>
    <p:sldId id="301" r:id="rId28"/>
    <p:sldId id="302"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15"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sorterViewPr>
    <p:cViewPr>
      <p:scale>
        <a:sx n="100" d="100"/>
        <a:sy n="100" d="100"/>
      </p:scale>
      <p:origin x="0" y="-8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A3C08-20A1-4AA0-A6C1-EF2CFF619214}" type="datetimeFigureOut">
              <a:rPr lang="zh-CN" altLang="en-US" smtClean="0"/>
              <a:t>2016/8/29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3BE7A-2316-416A-8F3B-1F5B04F29537}" type="slidenum">
              <a:rPr lang="zh-CN" altLang="en-US" smtClean="0"/>
              <a:t>‹#›</a:t>
            </a:fld>
            <a:endParaRPr lang="zh-CN" altLang="en-US"/>
          </a:p>
        </p:txBody>
      </p:sp>
    </p:spTree>
    <p:extLst>
      <p:ext uri="{BB962C8B-B14F-4D97-AF65-F5344CB8AC3E}">
        <p14:creationId xmlns:p14="http://schemas.microsoft.com/office/powerpoint/2010/main" val="33477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3BE7A-2316-416A-8F3B-1F5B04F29537}" type="slidenum">
              <a:rPr lang="zh-CN" altLang="en-US" smtClean="0"/>
              <a:t>4</a:t>
            </a:fld>
            <a:endParaRPr lang="zh-CN" altLang="en-US"/>
          </a:p>
        </p:txBody>
      </p:sp>
    </p:spTree>
    <p:extLst>
      <p:ext uri="{BB962C8B-B14F-4D97-AF65-F5344CB8AC3E}">
        <p14:creationId xmlns:p14="http://schemas.microsoft.com/office/powerpoint/2010/main" val="259216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9929623-D012-46EB-AD7E-D32AE98A62C3}" type="slidenum">
              <a:rPr lang="zh-CN" altLang="en-US"/>
              <a:pPr/>
              <a:t>16</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3368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6233A1D-EEF9-476D-A3D7-CF19D83CEF5A}" type="slidenum">
              <a:rPr lang="en-US" altLang="zh-CN" smtClean="0"/>
              <a:pPr>
                <a:defRPr/>
              </a:pPr>
              <a:t>17</a:t>
            </a:fld>
            <a:endParaRPr lang="en-US" altLang="zh-CN"/>
          </a:p>
        </p:txBody>
      </p:sp>
    </p:spTree>
    <p:extLst>
      <p:ext uri="{BB962C8B-B14F-4D97-AF65-F5344CB8AC3E}">
        <p14:creationId xmlns:p14="http://schemas.microsoft.com/office/powerpoint/2010/main" val="213160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3E30FB6-83B8-44FD-B3C0-0E78456FF517}" type="slidenum">
              <a:rPr lang="en-US" altLang="zh-CN" smtClean="0">
                <a:ea typeface="宋体" charset="-122"/>
              </a:rPr>
              <a:pPr/>
              <a:t>18</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4762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4C10574-002E-4C1B-BF55-92DD8CBE48C6}" type="slidenum">
              <a:rPr lang="zh-CN" altLang="en-US"/>
              <a:pPr/>
              <a:t>20</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80926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381E2F3-F130-4F38-AE88-992FF40E2AA6}" type="slidenum">
              <a:rPr lang="zh-CN" altLang="en-US"/>
              <a:pPr/>
              <a:t>21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422716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BD53968-8B86-419F-8159-064DC59417F6}" type="slidenum">
              <a:rPr lang="zh-CN" altLang="en-US"/>
              <a:pPr/>
              <a:t>22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99900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CE5B43A-43C3-4F7B-A703-EE643C61525B}" type="slidenum">
              <a:rPr lang="zh-CN" altLang="en-US"/>
              <a:pPr/>
              <a:t>23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50690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25CE62D-A88F-425C-8436-556E3AB05741}" type="slidenum">
              <a:rPr lang="zh-CN" altLang="en-US"/>
              <a:pPr/>
              <a:t>24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752566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8A6F4CF-0F6C-419F-B73E-DCDE9B9BFF39}" type="slidenum">
              <a:rPr lang="zh-CN" altLang="en-US"/>
              <a:pPr/>
              <a:t>25</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527034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414266-86AF-45E1-B598-F688141F1195}" type="slidenum">
              <a:rPr lang="zh-CN" altLang="en-US"/>
              <a:pPr/>
              <a:t>26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57031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3BE7A-2316-416A-8F3B-1F5B04F29537}" type="slidenum">
              <a:rPr lang="zh-CN" altLang="en-US" smtClean="0"/>
              <a:t>6</a:t>
            </a:fld>
            <a:endParaRPr lang="zh-CN" altLang="en-US"/>
          </a:p>
        </p:txBody>
      </p:sp>
    </p:spTree>
    <p:extLst>
      <p:ext uri="{BB962C8B-B14F-4D97-AF65-F5344CB8AC3E}">
        <p14:creationId xmlns:p14="http://schemas.microsoft.com/office/powerpoint/2010/main" val="4260692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BD44B5F-0362-4155-9C28-4E9A9378D8A1}" type="slidenum">
              <a:rPr lang="zh-CN" altLang="en-US"/>
              <a:pPr/>
              <a:t>27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897630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6A685B9-3F72-4184-8F51-9E22F88D7E41}" type="slidenum">
              <a:rPr lang="zh-CN" altLang="en-US"/>
              <a:pPr/>
              <a:t>28</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682739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0B69140-5854-4968-A5EF-A398326742D2}" type="slidenum">
              <a:rPr lang="zh-CN" altLang="en-US"/>
              <a:pPr/>
              <a:t>29</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524840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DDE4A18-C534-430C-8373-7E4B491CB920}" type="slidenum">
              <a:rPr lang="zh-CN" altLang="en-US"/>
              <a:pPr/>
              <a:t>30</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4177227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263B3FB-925B-4645-8F52-9F33C7544511}" type="slidenum">
              <a:rPr lang="zh-CN" altLang="en-US"/>
              <a:pPr/>
              <a:t>31</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739717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BC8A41F-7E8E-49D7-A0D3-7FB123803492}" type="slidenum">
              <a:rPr lang="zh-CN" altLang="en-US"/>
              <a:pPr/>
              <a:t>32</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54444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04527E2-C2D0-43D5-B05C-47A41E57B6EC}" type="slidenum">
              <a:rPr lang="zh-CN" altLang="en-US"/>
              <a:pPr/>
              <a:t>33</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187906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008FE7-6E16-4BF7-A6FF-F98E64B31533}" type="slidenum">
              <a:rPr lang="zh-CN" altLang="en-US"/>
              <a:pPr/>
              <a:t>34</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882320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8A19ECC-0290-47AD-A756-ACFC1611F181}" type="slidenum">
              <a:rPr lang="zh-CN" altLang="en-US"/>
              <a:pPr/>
              <a:t>35</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414985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24B237B-7B49-4021-A737-E2D5E9D215DB}" type="slidenum">
              <a:rPr lang="zh-CN" altLang="en-US"/>
              <a:pPr/>
              <a:t>36</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79504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00AED30-B387-4F53-9EF5-BA92D9C545A5}" type="slidenum">
              <a:rPr lang="zh-CN" altLang="en-US"/>
              <a:pPr/>
              <a:t>8</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445302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9D3CF4B-8BEE-45BC-84B9-B0D92DAB3478}" type="slidenum">
              <a:rPr lang="zh-CN" altLang="en-US"/>
              <a:pPr/>
              <a:t>37</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901285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A56370D-B5E3-4A49-9C5C-5422746A6E45}" type="slidenum">
              <a:rPr lang="zh-CN" altLang="en-US"/>
              <a:pPr/>
              <a:t>38</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63006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E9214E6-C73C-4649-8FB1-271418285CD9}" type="slidenum">
              <a:rPr lang="zh-CN" altLang="en-US"/>
              <a:pPr/>
              <a:t>39</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4034156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21E2AB2-5C60-454A-8E92-061802401124}" type="slidenum">
              <a:rPr lang="zh-CN" altLang="en-US"/>
              <a:pPr/>
              <a:t>40</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277278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B9B9AB7-3FA7-43C2-8622-B0EAF99BC970}" type="slidenum">
              <a:rPr lang="zh-CN" altLang="en-US"/>
              <a:pPr/>
              <a:t>41</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694250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8E03FAD-36A6-478D-AEC0-3D534163B2AA}" type="slidenum">
              <a:rPr lang="zh-CN" altLang="en-US"/>
              <a:pPr/>
              <a:t>42</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316820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5ADADFF6-EA52-4C76-A20C-3FADDF5619A6}" type="slidenum">
              <a:rPr lang="zh-CN" altLang="en-US"/>
              <a:pPr/>
              <a:t>43</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707029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122E7D0-F225-4AE2-BD85-58E70C6E6589}" type="slidenum">
              <a:rPr lang="zh-CN" altLang="en-US"/>
              <a:pPr/>
              <a:t>44</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264603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8B4B231-9F4C-46A5-BFE5-DBF80AA20829}" type="slidenum">
              <a:rPr lang="zh-CN" altLang="en-US"/>
              <a:pPr/>
              <a:t>45</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05847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8EF34EF-A196-437C-8217-E7F743D0C0F5}" type="slidenum">
              <a:rPr lang="zh-CN" altLang="en-US"/>
              <a:pPr/>
              <a:t>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74617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7FA6275-8FE2-410A-8E7D-2A5D805DAB3D}" type="slidenum">
              <a:rPr lang="zh-CN" altLang="en-US"/>
              <a:pPr/>
              <a:t>10</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844939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45EDE34-C306-4BB1-A0D2-80C61C3D426E}" type="slidenum">
              <a:rPr lang="zh-CN" altLang="en-US"/>
              <a:pPr/>
              <a:t>11</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803932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8F212D0-F121-432C-821E-E7694805D598}" type="slidenum">
              <a:rPr lang="zh-CN" altLang="en-US"/>
              <a:pPr/>
              <a:t>12</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88003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3BE7A-2316-416A-8F3B-1F5B04F29537}" type="slidenum">
              <a:rPr lang="zh-CN" altLang="en-US" smtClean="0"/>
              <a:t>14</a:t>
            </a:fld>
            <a:endParaRPr lang="zh-CN" altLang="en-US"/>
          </a:p>
        </p:txBody>
      </p:sp>
    </p:spTree>
    <p:extLst>
      <p:ext uri="{BB962C8B-B14F-4D97-AF65-F5344CB8AC3E}">
        <p14:creationId xmlns:p14="http://schemas.microsoft.com/office/powerpoint/2010/main" val="37006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BAD342A-1961-42DC-8EBE-02EE6861A241}" type="slidenum">
              <a:rPr lang="zh-CN" altLang="en-US"/>
              <a:pPr/>
              <a:t>15</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7006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标题 1"/>
          <p:cNvSpPr>
            <a:spLocks noGrp="1"/>
          </p:cNvSpPr>
          <p:nvPr>
            <p:ph type="ctrTitle"/>
          </p:nvPr>
        </p:nvSpPr>
        <p:spPr>
          <a:xfrm>
            <a:off x="914401"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401"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C8096629-41D1-4A98-BD5A-62456241F9CE}" type="datetime1">
              <a:rPr lang="zh-CN" altLang="en-US" smtClean="0">
                <a:solidFill>
                  <a:prstClr val="white">
                    <a:tint val="95000"/>
                  </a:prstClr>
                </a:solidFill>
              </a:rPr>
              <a:pPr/>
              <a:t>2016/8/29</a:t>
            </a:fld>
            <a:endParaRPr lang="zh-CN" altLang="en-US">
              <a:solidFill>
                <a:prstClr val="white">
                  <a:tint val="95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9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white">
                    <a:tint val="95000"/>
                  </a:prstClr>
                </a:solidFill>
              </a:rPr>
              <a:pPr/>
              <a:t>‹#›</a:t>
            </a:fld>
            <a:endParaRPr lang="zh-CN" altLang="en-US">
              <a:solidFill>
                <a:prstClr val="white">
                  <a:tint val="95000"/>
                </a:prstClr>
              </a:solidFill>
            </a:endParaRPr>
          </a:p>
        </p:txBody>
      </p:sp>
      <p:sp>
        <p:nvSpPr>
          <p:cNvPr id="10" name="矩形 9"/>
          <p:cNvSpPr/>
          <p:nvPr/>
        </p:nvSpPr>
        <p:spPr bwMode="invGray">
          <a:xfrm>
            <a:off x="1"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31085782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8ECA74-21D4-4825-B596-4072B11662E5}"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44929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8" name="矩形 7"/>
          <p:cNvSpPr/>
          <p:nvPr/>
        </p:nvSpPr>
        <p:spPr bwMode="ltGray">
          <a:xfrm>
            <a:off x="8863587"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竖排标题 1"/>
          <p:cNvSpPr>
            <a:spLocks noGrp="1"/>
          </p:cNvSpPr>
          <p:nvPr>
            <p:ph type="title" orient="vert"/>
          </p:nvPr>
        </p:nvSpPr>
        <p:spPr>
          <a:xfrm>
            <a:off x="9042401" y="274646"/>
            <a:ext cx="2540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304807"/>
            <a:ext cx="8026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2DC32DB-68BD-462D-8F15-D84C7A13D5BA}"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5" name="页脚占位符 4"/>
          <p:cNvSpPr>
            <a:spLocks noGrp="1"/>
          </p:cNvSpPr>
          <p:nvPr>
            <p:ph type="ftr" sz="quarter" idx="11"/>
          </p:nvPr>
        </p:nvSpPr>
        <p:spPr>
          <a:xfrm>
            <a:off x="3520796" y="6377471"/>
            <a:ext cx="5115205" cy="365125"/>
          </a:xfrm>
        </p:spPr>
        <p:txBody>
          <a:bodyPr/>
          <a:lstStyle/>
          <a:p>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172897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55448"/>
            <a:ext cx="10972801"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02B1510-7CB3-449D-AAA4-991B2D154D05}"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76866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12" name="矩形 11"/>
          <p:cNvSpPr/>
          <p:nvPr/>
        </p:nvSpPr>
        <p:spPr bwMode="invGray">
          <a:xfrm>
            <a:off x="1"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标题 1"/>
          <p:cNvSpPr>
            <a:spLocks noGrp="1"/>
          </p:cNvSpPr>
          <p:nvPr>
            <p:ph type="title"/>
          </p:nvPr>
        </p:nvSpPr>
        <p:spPr>
          <a:xfrm>
            <a:off x="999746"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D3B2053-0826-4783-BDB5-30204571D5BF}" type="datetime1">
              <a:rPr lang="zh-CN" altLang="en-US" smtClean="0">
                <a:solidFill>
                  <a:prstClr val="white">
                    <a:tint val="95000"/>
                  </a:prstClr>
                </a:solidFill>
              </a:rPr>
              <a:pPr/>
              <a:t>2016/8/29</a:t>
            </a:fld>
            <a:endParaRPr lang="zh-CN" altLang="en-US">
              <a:solidFill>
                <a:prstClr val="white">
                  <a:tint val="95000"/>
                </a:prstClr>
              </a:solidFill>
            </a:endParaRPr>
          </a:p>
        </p:txBody>
      </p:sp>
      <p:sp>
        <p:nvSpPr>
          <p:cNvPr id="5" name="页脚占位符 4"/>
          <p:cNvSpPr>
            <a:spLocks noGrp="1"/>
          </p:cNvSpPr>
          <p:nvPr>
            <p:ph type="ftr" sz="quarter" idx="11"/>
          </p:nvPr>
        </p:nvSpPr>
        <p:spPr/>
        <p:txBody>
          <a:bodyPr/>
          <a:lstStyle/>
          <a:p>
            <a:endParaRPr lang="zh-CN" altLang="en-US">
              <a:solidFill>
                <a:prstClr val="white">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white">
                    <a:tint val="95000"/>
                  </a:prstClr>
                </a:solidFill>
              </a:rPr>
              <a:pPr/>
              <a:t>‹#›</a:t>
            </a:fld>
            <a:endParaRPr lang="zh-CN" altLang="en-US">
              <a:solidFill>
                <a:prstClr val="white">
                  <a:tint val="95000"/>
                </a:prstClr>
              </a:solidFill>
            </a:endParaRPr>
          </a:p>
        </p:txBody>
      </p:sp>
    </p:spTree>
    <p:extLst>
      <p:ext uri="{BB962C8B-B14F-4D97-AF65-F5344CB8AC3E}">
        <p14:creationId xmlns:p14="http://schemas.microsoft.com/office/powerpoint/2010/main" val="31486330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1"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2B8CFAD-CB82-45EE-9BF2-E15B753CF985}"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95000"/>
                </a:prstClr>
              </a:solidFill>
            </a:endParaRPr>
          </a:p>
        </p:txBody>
      </p:sp>
      <p:sp>
        <p:nvSpPr>
          <p:cNvPr id="7" name="灯片编号占位符 6"/>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293714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70"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70"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CD3E952-4E57-4827-B94C-13BC8559F60C}"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95000"/>
                </a:prstClr>
              </a:solidFill>
            </a:endParaRPr>
          </a:p>
        </p:txBody>
      </p:sp>
      <p:sp>
        <p:nvSpPr>
          <p:cNvPr id="9" name="灯片编号占位符 8"/>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283886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7C85F56-AF1F-4D57-963E-CC57454E1F2C}"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95000"/>
                </a:prstClr>
              </a:solidFill>
            </a:endParaRPr>
          </a:p>
        </p:txBody>
      </p:sp>
      <p:sp>
        <p:nvSpPr>
          <p:cNvPr id="5" name="灯片编号占位符 4"/>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70454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948F7D-EB23-48BA-B1BB-A14510DAE580}"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95000"/>
                </a:prstClr>
              </a:solidFill>
            </a:endParaRPr>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88784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85" y="152400"/>
            <a:ext cx="3364992"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839"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86"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8444FBA-3A9A-41C7-9A06-2C36847ABB34}"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95000"/>
                </a:prstClr>
              </a:solidFill>
            </a:endParaRPr>
          </a:p>
        </p:txBody>
      </p:sp>
      <p:sp>
        <p:nvSpPr>
          <p:cNvPr id="7" name="灯片编号占位符 6"/>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
        <p:nvSpPr>
          <p:cNvPr id="12" name="矩形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9" name="矩形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218809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747" y="1484808"/>
            <a:ext cx="8329862"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58"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56" y="1170432"/>
            <a:ext cx="3364992" cy="201168"/>
          </a:xfrm>
        </p:spPr>
        <p:txBody>
          <a:bodyPr/>
          <a:lstStyle/>
          <a:p>
            <a:fld id="{19D01E9D-DA6D-45E5-BCC7-FBD8957E1E30}" type="datetime1">
              <a:rPr lang="zh-CN" altLang="en-US" smtClean="0">
                <a:solidFill>
                  <a:prstClr val="black">
                    <a:tint val="95000"/>
                  </a:prstClr>
                </a:solidFill>
              </a:rPr>
              <a:pPr/>
              <a:t>2016/8/29</a:t>
            </a:fld>
            <a:endParaRPr lang="zh-CN" altLang="en-US">
              <a:solidFill>
                <a:prstClr val="black">
                  <a:tint val="95000"/>
                </a:prstClr>
              </a:solidFill>
            </a:endParaRPr>
          </a:p>
        </p:txBody>
      </p:sp>
      <p:sp>
        <p:nvSpPr>
          <p:cNvPr id="11" name="矩形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9" name="矩形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6" name="页脚占位符 5"/>
          <p:cNvSpPr>
            <a:spLocks noGrp="1"/>
          </p:cNvSpPr>
          <p:nvPr>
            <p:ph type="ftr" sz="quarter" idx="11"/>
          </p:nvPr>
        </p:nvSpPr>
        <p:spPr>
          <a:xfrm>
            <a:off x="4047746" y="1170432"/>
            <a:ext cx="6925056" cy="201168"/>
          </a:xfrm>
        </p:spPr>
        <p:txBody>
          <a:bodyPr/>
          <a:lstStyle>
            <a:lvl1pPr>
              <a:defRPr>
                <a:solidFill>
                  <a:schemeClr val="bg1">
                    <a:shade val="50000"/>
                  </a:schemeClr>
                </a:solidFill>
              </a:defRPr>
            </a:lvl1pPr>
          </a:lstStyle>
          <a:p>
            <a:endParaRPr lang="zh-CN" altLang="en-US">
              <a:solidFill>
                <a:prstClr val="white">
                  <a:shade val="50000"/>
                </a:prstClr>
              </a:solidFill>
            </a:endParaRPr>
          </a:p>
        </p:txBody>
      </p:sp>
      <p:sp>
        <p:nvSpPr>
          <p:cNvPr id="7" name="灯片编号占位符 6"/>
          <p:cNvSpPr>
            <a:spLocks noGrp="1"/>
          </p:cNvSpPr>
          <p:nvPr>
            <p:ph type="sldNum" sz="quarter" idx="12"/>
          </p:nvPr>
        </p:nvSpPr>
        <p:spPr>
          <a:xfrm>
            <a:off x="11119104" y="1170432"/>
            <a:ext cx="978486" cy="201168"/>
          </a:xfrm>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5921500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1"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7" name="矩形 6"/>
          <p:cNvSpPr/>
          <p:nvPr/>
        </p:nvSpPr>
        <p:spPr bwMode="ltGray">
          <a:xfrm>
            <a:off x="3" y="8"/>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标题占位符 1"/>
          <p:cNvSpPr>
            <a:spLocks noGrp="1"/>
          </p:cNvSpPr>
          <p:nvPr>
            <p:ph type="title"/>
          </p:nvPr>
        </p:nvSpPr>
        <p:spPr>
          <a:xfrm>
            <a:off x="609601" y="152400"/>
            <a:ext cx="10972801"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1" y="1775194"/>
            <a:ext cx="10972801"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C2C0C37-7AEB-4ED8-824C-207B5389FFD3}" type="datetime1">
              <a:rPr lang="zh-CN" altLang="en-US" smtClean="0">
                <a:solidFill>
                  <a:prstClr val="black">
                    <a:tint val="95000"/>
                  </a:prstClr>
                </a:solidFill>
              </a:rPr>
              <a:pPr/>
              <a:t>2016/8/29</a:t>
            </a:fld>
            <a:endParaRPr lang="en-US" dirty="0">
              <a:solidFill>
                <a:prstClr val="black">
                  <a:tint val="95000"/>
                </a:prstClr>
              </a:solidFill>
            </a:endParaRPr>
          </a:p>
        </p:txBody>
      </p:sp>
      <p:sp>
        <p:nvSpPr>
          <p:cNvPr id="5" name="页脚占位符 4"/>
          <p:cNvSpPr>
            <a:spLocks noGrp="1"/>
          </p:cNvSpPr>
          <p:nvPr>
            <p:ph type="ftr" sz="quarter" idx="3"/>
          </p:nvPr>
        </p:nvSpPr>
        <p:spPr>
          <a:xfrm>
            <a:off x="3520803"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灯片编号占位符 5"/>
          <p:cNvSpPr>
            <a:spLocks noGrp="1"/>
          </p:cNvSpPr>
          <p:nvPr>
            <p:ph type="sldNum" sz="quarter" idx="4"/>
          </p:nvPr>
        </p:nvSpPr>
        <p:spPr>
          <a:xfrm>
            <a:off x="10939196" y="6476999"/>
            <a:ext cx="978486"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85897120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b="1"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b="1"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b="1"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1828800"/>
            <a:ext cx="10769600" cy="1673352"/>
          </a:xfrm>
        </p:spPr>
        <p:txBody>
          <a:bodyPr/>
          <a:lstStyle/>
          <a:p>
            <a:r>
              <a:rPr lang="en-US" altLang="zh-CN" dirty="0" smtClean="0"/>
              <a:t>Introduction to Software Engineering</a:t>
            </a:r>
            <a:endParaRPr lang="zh-CN" altLang="en-US" dirty="0"/>
          </a:p>
        </p:txBody>
      </p:sp>
      <p:sp>
        <p:nvSpPr>
          <p:cNvPr id="3" name="副标题 2"/>
          <p:cNvSpPr>
            <a:spLocks noGrp="1"/>
          </p:cNvSpPr>
          <p:nvPr>
            <p:ph type="subTitle" idx="1"/>
          </p:nvPr>
        </p:nvSpPr>
        <p:spPr>
          <a:xfrm>
            <a:off x="914401" y="3489959"/>
            <a:ext cx="10769600" cy="1499616"/>
          </a:xfrm>
        </p:spPr>
        <p:txBody>
          <a:bodyPr>
            <a:normAutofit fontScale="85000" lnSpcReduction="20000"/>
          </a:bodyPr>
          <a:lstStyle/>
          <a:p>
            <a:r>
              <a:rPr lang="en-US" altLang="zh-CN" sz="3500" dirty="0" smtClean="0"/>
              <a:t>Xiaoying Bai</a:t>
            </a:r>
          </a:p>
          <a:p>
            <a:endParaRPr lang="en-US" altLang="zh-CN" dirty="0" smtClean="0"/>
          </a:p>
          <a:p>
            <a:r>
              <a:rPr lang="en-US" altLang="zh-CN" dirty="0" smtClean="0"/>
              <a:t>Department of Computer Science and Technology</a:t>
            </a:r>
          </a:p>
          <a:p>
            <a:r>
              <a:rPr lang="en-US" altLang="zh-CN" dirty="0" smtClean="0"/>
              <a:t>Tsinghua University, Beijing, China</a:t>
            </a:r>
          </a:p>
          <a:p>
            <a:endParaRPr lang="en-US" altLang="zh-CN" dirty="0"/>
          </a:p>
          <a:p>
            <a:r>
              <a:rPr lang="en-US" altLang="zh-CN" dirty="0" smtClean="0"/>
              <a:t>September </a:t>
            </a:r>
            <a:r>
              <a:rPr lang="en-US" altLang="zh-CN" dirty="0" smtClean="0"/>
              <a:t>22, 2016</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white">
                    <a:tint val="95000"/>
                  </a:prstClr>
                </a:solidFill>
              </a:rPr>
              <a:pPr/>
              <a:t>1</a:t>
            </a:fld>
            <a:endParaRPr lang="zh-CN" altLang="en-US">
              <a:solidFill>
                <a:prstClr val="white">
                  <a:tint val="95000"/>
                </a:prstClr>
              </a:solidFill>
            </a:endParaRPr>
          </a:p>
        </p:txBody>
      </p:sp>
    </p:spTree>
    <p:extLst>
      <p:ext uri="{BB962C8B-B14F-4D97-AF65-F5344CB8AC3E}">
        <p14:creationId xmlns:p14="http://schemas.microsoft.com/office/powerpoint/2010/main" val="1358464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3" cstate="print"/>
          <a:srcRect/>
          <a:stretch>
            <a:fillRect/>
          </a:stretch>
        </p:blipFill>
        <p:spPr bwMode="auto">
          <a:xfrm>
            <a:off x="0" y="0"/>
            <a:ext cx="6877050" cy="5295900"/>
          </a:xfrm>
          <a:prstGeom prst="rect">
            <a:avLst/>
          </a:prstGeom>
          <a:noFill/>
          <a:ln w="9525" algn="ctr">
            <a:noFill/>
            <a:miter lim="800000"/>
            <a:headEnd/>
            <a:tailEnd/>
          </a:ln>
        </p:spPr>
      </p:pic>
      <p:sp>
        <p:nvSpPr>
          <p:cNvPr id="5" name="矩形 4"/>
          <p:cNvSpPr/>
          <p:nvPr/>
        </p:nvSpPr>
        <p:spPr>
          <a:xfrm>
            <a:off x="0" y="5278189"/>
            <a:ext cx="5314950" cy="1323439"/>
          </a:xfrm>
          <a:prstGeom prst="rect">
            <a:avLst/>
          </a:prstGeom>
          <a:solidFill>
            <a:schemeClr val="bg1"/>
          </a:solidFill>
        </p:spPr>
        <p:txBody>
          <a:bodyPr wrap="square">
            <a:spAutoFit/>
          </a:bodyPr>
          <a:lstStyle/>
          <a:p>
            <a:r>
              <a:rPr lang="en-US" altLang="zh-CN" sz="1600" dirty="0">
                <a:latin typeface="Times New Roman" pitchFamily="18" charset="0"/>
                <a:cs typeface="Times New Roman" pitchFamily="18" charset="0"/>
              </a:rPr>
              <a:t>Number of Changes Indexed by Developer and Module. </a:t>
            </a:r>
            <a:r>
              <a:rPr lang="en-US" altLang="zh-CN" sz="1600" dirty="0" err="1">
                <a:latin typeface="Times New Roman" pitchFamily="18" charset="0"/>
                <a:cs typeface="Times New Roman" pitchFamily="18" charset="0"/>
              </a:rPr>
              <a:t>Barcharts</a:t>
            </a:r>
            <a:r>
              <a:rPr lang="en-US" altLang="zh-CN" sz="1600" dirty="0">
                <a:latin typeface="Times New Roman" pitchFamily="18" charset="0"/>
                <a:cs typeface="Times New Roman" pitchFamily="18" charset="0"/>
              </a:rPr>
              <a:t>: Changes by module (top)and by developer(bottom),with color encoding developer. Matrix view and Cityscape view: number of changes indexed by developer (columns) and module(rows).</a:t>
            </a:r>
            <a:endParaRPr lang="zh-CN" altLang="en-US" sz="1600" dirty="0">
              <a:latin typeface="Times New Roman" pitchFamily="18" charset="0"/>
              <a:cs typeface="Times New Roman" pitchFamily="18" charset="0"/>
            </a:endParaRPr>
          </a:p>
        </p:txBody>
      </p:sp>
      <p:grpSp>
        <p:nvGrpSpPr>
          <p:cNvPr id="8" name="组合 7"/>
          <p:cNvGrpSpPr/>
          <p:nvPr/>
        </p:nvGrpSpPr>
        <p:grpSpPr>
          <a:xfrm>
            <a:off x="5314950" y="473283"/>
            <a:ext cx="6877050" cy="6380004"/>
            <a:chOff x="3765812" y="482709"/>
            <a:chExt cx="6877050" cy="6380004"/>
          </a:xfrm>
        </p:grpSpPr>
        <p:sp>
          <p:nvSpPr>
            <p:cNvPr id="6" name="矩形 5"/>
            <p:cNvSpPr/>
            <p:nvPr/>
          </p:nvSpPr>
          <p:spPr>
            <a:xfrm>
              <a:off x="5370136" y="482709"/>
              <a:ext cx="5244445" cy="1200329"/>
            </a:xfrm>
            <a:prstGeom prst="rect">
              <a:avLst/>
            </a:prstGeom>
            <a:solidFill>
              <a:schemeClr val="bg1"/>
            </a:solidFill>
          </p:spPr>
          <p:txBody>
            <a:bodyPr wrap="square">
              <a:spAutoFit/>
            </a:bodyPr>
            <a:lstStyle/>
            <a:p>
              <a:pPr algn="l"/>
              <a:r>
                <a:rPr lang="en-US" altLang="zh-CN" dirty="0">
                  <a:latin typeface="Times New Roman" pitchFamily="18" charset="0"/>
                  <a:cs typeface="Times New Roman" pitchFamily="18" charset="0"/>
                </a:rPr>
                <a:t>Relationships Between Files Based on IMR Linkages. Nodes are files, and linkage is defined by the relative frequency of </a:t>
              </a:r>
              <a:r>
                <a:rPr lang="en-US" altLang="zh-CN" dirty="0" err="1">
                  <a:latin typeface="Times New Roman" pitchFamily="18" charset="0"/>
                  <a:cs typeface="Times New Roman" pitchFamily="18" charset="0"/>
                </a:rPr>
                <a:t>ﬁles</a:t>
              </a:r>
              <a:r>
                <a:rPr lang="en-US" altLang="zh-CN" dirty="0">
                  <a:latin typeface="Times New Roman" pitchFamily="18" charset="0"/>
                  <a:cs typeface="Times New Roman" pitchFamily="18" charset="0"/>
                </a:rPr>
                <a:t> being changed as part of the same IMR. Link color shows the strength of this relationship.</a:t>
              </a:r>
              <a:endParaRPr lang="zh-CN" altLang="en-US" dirty="0">
                <a:latin typeface="Times New Roman" pitchFamily="18" charset="0"/>
                <a:cs typeface="Times New Roman" pitchFamily="18" charset="0"/>
              </a:endParaRPr>
            </a:p>
          </p:txBody>
        </p:sp>
        <p:pic>
          <p:nvPicPr>
            <p:cNvPr id="386053" name="Picture 5"/>
            <p:cNvPicPr>
              <a:picLocks noChangeAspect="1" noChangeArrowheads="1"/>
            </p:cNvPicPr>
            <p:nvPr/>
          </p:nvPicPr>
          <p:blipFill>
            <a:blip r:embed="rId4" cstate="print"/>
            <a:srcRect/>
            <a:stretch>
              <a:fillRect/>
            </a:stretch>
          </p:blipFill>
          <p:spPr bwMode="auto">
            <a:xfrm>
              <a:off x="3765812" y="1700163"/>
              <a:ext cx="6877050" cy="5162550"/>
            </a:xfrm>
            <a:prstGeom prst="rect">
              <a:avLst/>
            </a:prstGeom>
            <a:noFill/>
            <a:ln w="9525" algn="ctr">
              <a:noFill/>
              <a:miter lim="800000"/>
              <a:headEnd/>
              <a:tailEnd/>
            </a:ln>
          </p:spPr>
        </p:pic>
      </p:grpSp>
      <p:sp>
        <p:nvSpPr>
          <p:cNvPr id="7" name="TextBox 6"/>
          <p:cNvSpPr txBox="1"/>
          <p:nvPr/>
        </p:nvSpPr>
        <p:spPr>
          <a:xfrm>
            <a:off x="88360" y="6514733"/>
            <a:ext cx="904415" cy="338554"/>
          </a:xfrm>
          <a:prstGeom prst="rect">
            <a:avLst/>
          </a:prstGeom>
          <a:noFill/>
        </p:spPr>
        <p:txBody>
          <a:bodyPr wrap="none" rtlCol="0">
            <a:spAutoFit/>
          </a:bodyPr>
          <a:lstStyle/>
          <a:p>
            <a:r>
              <a:rPr lang="en-US" altLang="zh-CN" sz="1600" dirty="0">
                <a:latin typeface="Times New Roman" pitchFamily="18" charset="0"/>
                <a:cs typeface="Times New Roman" pitchFamily="18" charset="0"/>
              </a:rPr>
              <a:t>[Eick00]</a:t>
            </a:r>
            <a:endParaRPr lang="zh-CN" altLang="en-US" dirty="0">
              <a:latin typeface="Times New Roman" pitchFamily="18" charset="0"/>
              <a:cs typeface="Times New Roman" pitchFamily="18" charset="0"/>
            </a:endParaRPr>
          </a:p>
        </p:txBody>
      </p:sp>
      <p:sp>
        <p:nvSpPr>
          <p:cNvPr id="10" name="灯片编号占位符 9"/>
          <p:cNvSpPr>
            <a:spLocks noGrp="1"/>
          </p:cNvSpPr>
          <p:nvPr>
            <p:ph type="sldNum" sz="quarter" idx="12"/>
          </p:nvPr>
        </p:nvSpPr>
        <p:spPr/>
        <p:txBody>
          <a:bodyPr/>
          <a:lstStyle/>
          <a:p>
            <a:pPr>
              <a:defRPr/>
            </a:pPr>
            <a:fld id="{5B7C74BC-60E4-4FC9-A0E8-7278A8BBF422}" type="slidenum">
              <a:rPr lang="zh-CN" altLang="en-US" smtClean="0"/>
              <a:pPr>
                <a:defRPr/>
              </a:pPr>
              <a:t>10</a:t>
            </a:fld>
            <a:endParaRPr lang="en-US" altLang="zh-CN"/>
          </a:p>
        </p:txBody>
      </p:sp>
    </p:spTree>
    <p:extLst>
      <p:ext uri="{BB962C8B-B14F-4D97-AF65-F5344CB8AC3E}">
        <p14:creationId xmlns:p14="http://schemas.microsoft.com/office/powerpoint/2010/main" val="14487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958208" y="259751"/>
            <a:ext cx="10284558" cy="605178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90000"/>
              <a:defRPr/>
            </a:pPr>
            <a:endParaRPr lang="zh-CN" altLang="en-US" sz="3200" dirty="0">
              <a:latin typeface="Times New Roman" pitchFamily="18" charset="0"/>
              <a:ea typeface="宋体" pitchFamily="2" charset="-122"/>
            </a:endParaRPr>
          </a:p>
          <a:p>
            <a:pPr>
              <a:lnSpc>
                <a:spcPct val="80000"/>
              </a:lnSpc>
              <a:spcBef>
                <a:spcPct val="20000"/>
              </a:spcBef>
              <a:buClr>
                <a:schemeClr val="hlink"/>
              </a:buClr>
              <a:buSzPct val="90000"/>
              <a:defRPr/>
            </a:pPr>
            <a:r>
              <a:rPr lang="zh-CN" altLang="en-US" sz="3200" dirty="0">
                <a:latin typeface="Times New Roman" pitchFamily="18" charset="0"/>
                <a:ea typeface="宋体" pitchFamily="2" charset="-122"/>
              </a:rPr>
              <a:t>    </a:t>
            </a:r>
            <a:r>
              <a:rPr lang="zh-CN" altLang="en-US" sz="3200" b="1" dirty="0"/>
              <a:t>“软件人员太像皇帝新衣故事中的裁缝了。当我来检查时软件开发工作时，所得到的回答好象对我说：我们正忙于编织这件带有魔法的织物。只要等一会儿，你就会看到这件织物是及其美丽的。但是我什么也看不到，什么也摸不到，也说不出任何一个有关的数字，没有任何办法得到一些信息说明事情确实进行得非常顺利，而且我已经知道许多人最终已经编织了一大堆昂贵的废物而离去，还有不少人最终什么也没有做出来。”</a:t>
            </a:r>
          </a:p>
          <a:p>
            <a:pPr marL="342900" indent="-342900">
              <a:lnSpc>
                <a:spcPct val="90000"/>
              </a:lnSpc>
              <a:spcBef>
                <a:spcPct val="20000"/>
              </a:spcBef>
              <a:buClr>
                <a:schemeClr val="hlink"/>
              </a:buClr>
              <a:buSzPct val="90000"/>
              <a:defRPr/>
            </a:pPr>
            <a:endParaRPr lang="zh-CN" altLang="en-US" sz="3200" dirty="0">
              <a:latin typeface="Times New Roman" pitchFamily="18" charset="0"/>
              <a:ea typeface="宋体" pitchFamily="2" charset="-122"/>
            </a:endParaRPr>
          </a:p>
          <a:p>
            <a:pPr marL="731520" lvl="1" indent="-274320" algn="r">
              <a:lnSpc>
                <a:spcPct val="80000"/>
              </a:lnSpc>
              <a:spcBef>
                <a:spcPct val="20000"/>
              </a:spcBef>
              <a:buClr>
                <a:schemeClr val="accent2"/>
              </a:buClr>
              <a:buSzPct val="90000"/>
              <a:defRPr/>
            </a:pPr>
            <a:endParaRPr lang="en-US" altLang="zh-CN" sz="2800" b="1" dirty="0" smtClean="0"/>
          </a:p>
          <a:p>
            <a:pPr marL="731520" lvl="1" indent="-274320" algn="r">
              <a:lnSpc>
                <a:spcPct val="80000"/>
              </a:lnSpc>
              <a:spcBef>
                <a:spcPct val="20000"/>
              </a:spcBef>
              <a:buClr>
                <a:schemeClr val="accent2"/>
              </a:buClr>
              <a:buSzPct val="90000"/>
              <a:defRPr/>
            </a:pPr>
            <a:r>
              <a:rPr lang="en-US" altLang="zh-CN" sz="2800" b="1" dirty="0" smtClean="0"/>
              <a:t>-- </a:t>
            </a:r>
            <a:r>
              <a:rPr lang="en-US" altLang="zh-CN" sz="2800" b="1" dirty="0"/>
              <a:t>F.D. Brooks, Manager of OS/360</a:t>
            </a:r>
          </a:p>
          <a:p>
            <a:pPr marL="731520" lvl="1" indent="-274320" algn="r">
              <a:lnSpc>
                <a:spcPct val="80000"/>
              </a:lnSpc>
              <a:spcBef>
                <a:spcPct val="20000"/>
              </a:spcBef>
              <a:buClr>
                <a:schemeClr val="accent2"/>
              </a:buClr>
              <a:buSzPct val="90000"/>
              <a:defRPr/>
            </a:pPr>
            <a:r>
              <a:rPr lang="en-US" altLang="zh-CN" sz="2800" b="1" dirty="0"/>
              <a:t>“The Mythical Man-Month”, 1974</a:t>
            </a:r>
            <a:endParaRPr lang="zh-CN" altLang="en-US" sz="2800" b="1" dirty="0"/>
          </a:p>
        </p:txBody>
      </p:sp>
      <p:sp>
        <p:nvSpPr>
          <p:cNvPr id="5" name="灯片编号占位符 4"/>
          <p:cNvSpPr>
            <a:spLocks noGrp="1"/>
          </p:cNvSpPr>
          <p:nvPr>
            <p:ph type="sldNum" sz="quarter" idx="12"/>
          </p:nvPr>
        </p:nvSpPr>
        <p:spPr/>
        <p:txBody>
          <a:bodyPr/>
          <a:lstStyle/>
          <a:p>
            <a:pPr>
              <a:defRPr/>
            </a:pPr>
            <a:fld id="{5B7C74BC-60E4-4FC9-A0E8-7278A8BBF422}" type="slidenum">
              <a:rPr lang="zh-CN" altLang="en-US" smtClean="0"/>
              <a:pPr>
                <a:defRPr/>
              </a:pPr>
              <a:t>11</a:t>
            </a:fld>
            <a:endParaRPr lang="en-US" altLang="zh-CN"/>
          </a:p>
        </p:txBody>
      </p:sp>
    </p:spTree>
    <p:extLst>
      <p:ext uri="{BB962C8B-B14F-4D97-AF65-F5344CB8AC3E}">
        <p14:creationId xmlns:p14="http://schemas.microsoft.com/office/powerpoint/2010/main" val="239360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234B4D6-697D-441B-A410-2AC219FE72A8}" type="slidenum">
              <a:rPr lang="zh-CN" altLang="en-US" smtClean="0"/>
              <a:pPr>
                <a:defRPr/>
              </a:pPr>
              <a:t>12</a:t>
            </a:fld>
            <a:endParaRPr lang="en-US" altLang="zh-CN"/>
          </a:p>
        </p:txBody>
      </p:sp>
      <p:sp>
        <p:nvSpPr>
          <p:cNvPr id="376834" name="Rectangle 2"/>
          <p:cNvSpPr>
            <a:spLocks noGrp="1" noChangeArrowheads="1"/>
          </p:cNvSpPr>
          <p:nvPr>
            <p:ph idx="4294967295"/>
          </p:nvPr>
        </p:nvSpPr>
        <p:spPr>
          <a:xfrm>
            <a:off x="801190" y="387922"/>
            <a:ext cx="10293530" cy="5862653"/>
          </a:xfrm>
        </p:spPr>
        <p:txBody>
          <a:bodyPr>
            <a:noAutofit/>
          </a:bodyPr>
          <a:lstStyle/>
          <a:p>
            <a:pPr eaLnBrk="1" hangingPunct="1">
              <a:lnSpc>
                <a:spcPct val="80000"/>
              </a:lnSpc>
              <a:buFont typeface="Wingdings" pitchFamily="2" charset="2"/>
              <a:buNone/>
              <a:defRPr/>
            </a:pPr>
            <a:endParaRPr lang="en-US" altLang="zh-CN" b="1" dirty="0"/>
          </a:p>
          <a:p>
            <a:pPr eaLnBrk="1" hangingPunct="1">
              <a:lnSpc>
                <a:spcPct val="80000"/>
              </a:lnSpc>
              <a:buFont typeface="Wingdings" pitchFamily="2" charset="2"/>
              <a:buNone/>
              <a:defRPr/>
            </a:pPr>
            <a:r>
              <a:rPr lang="en-US" altLang="zh-CN" b="1" dirty="0"/>
              <a:t>“…</a:t>
            </a:r>
            <a:r>
              <a:rPr lang="zh-CN" altLang="en-US" b="1" dirty="0"/>
              <a:t>没有别的场景比巨兽在焦油坑中垂死挣扎的场面更令人震撼</a:t>
            </a:r>
            <a:r>
              <a:rPr lang="en-US" altLang="zh-CN" b="1" dirty="0"/>
              <a:t>…</a:t>
            </a:r>
            <a:r>
              <a:rPr lang="zh-CN" altLang="en-US" b="1" dirty="0"/>
              <a:t>它们挣扎得越是猛烈，焦油纠缠得越紧，没有任何猛兽足够强壮或具有足够的技巧，能够挣脱束缚，它们最后都沉到了坑底。</a:t>
            </a:r>
          </a:p>
          <a:p>
            <a:pPr eaLnBrk="1" hangingPunct="1">
              <a:lnSpc>
                <a:spcPct val="80000"/>
              </a:lnSpc>
              <a:buFont typeface="Wingdings" pitchFamily="2" charset="2"/>
              <a:buNone/>
              <a:defRPr/>
            </a:pPr>
            <a:endParaRPr lang="zh-CN" altLang="en-US" b="1" dirty="0"/>
          </a:p>
          <a:p>
            <a:pPr eaLnBrk="1" hangingPunct="1">
              <a:lnSpc>
                <a:spcPct val="80000"/>
              </a:lnSpc>
              <a:buFont typeface="Wingdings" pitchFamily="2" charset="2"/>
              <a:buNone/>
              <a:defRPr/>
            </a:pPr>
            <a:r>
              <a:rPr lang="zh-CN" altLang="en-US" b="1" dirty="0"/>
              <a:t>    过去几十年的大型系统开发就犹如这样一个焦油坑，很多大型和强壮的动物在其中剧烈地挣扎</a:t>
            </a:r>
            <a:r>
              <a:rPr lang="en-US" altLang="zh-CN" b="1" dirty="0"/>
              <a:t>…</a:t>
            </a:r>
            <a:r>
              <a:rPr lang="zh-CN" altLang="en-US" b="1" dirty="0"/>
              <a:t>各种团队 ，大型的和小型的，庞杂的和精干的，一个接一个淹没在了焦油坑中</a:t>
            </a:r>
            <a:r>
              <a:rPr lang="en-US" altLang="zh-CN" b="1" dirty="0"/>
              <a:t>…”</a:t>
            </a:r>
          </a:p>
          <a:p>
            <a:pPr lvl="1" eaLnBrk="1" hangingPunct="1">
              <a:lnSpc>
                <a:spcPct val="80000"/>
              </a:lnSpc>
              <a:buFontTx/>
              <a:buNone/>
              <a:defRPr/>
            </a:pPr>
            <a:endParaRPr lang="en-US" altLang="zh-CN" b="1" dirty="0"/>
          </a:p>
          <a:p>
            <a:pPr lvl="1" eaLnBrk="1" hangingPunct="1">
              <a:lnSpc>
                <a:spcPct val="80000"/>
              </a:lnSpc>
              <a:buFontTx/>
              <a:buNone/>
              <a:defRPr/>
            </a:pPr>
            <a:endParaRPr lang="en-US" altLang="zh-CN" b="1" dirty="0"/>
          </a:p>
          <a:p>
            <a:pPr lvl="1" algn="r" eaLnBrk="1" hangingPunct="1">
              <a:lnSpc>
                <a:spcPct val="80000"/>
              </a:lnSpc>
              <a:buFontTx/>
              <a:buNone/>
              <a:defRPr/>
            </a:pPr>
            <a:r>
              <a:rPr lang="en-US" altLang="zh-CN" b="1" dirty="0"/>
              <a:t>-- </a:t>
            </a:r>
            <a:r>
              <a:rPr lang="en-US" altLang="zh-CN" sz="2400" b="1" dirty="0"/>
              <a:t>F.D. Brooks, Manager of OS/360</a:t>
            </a:r>
          </a:p>
          <a:p>
            <a:pPr lvl="1" algn="r" eaLnBrk="1" hangingPunct="1">
              <a:lnSpc>
                <a:spcPct val="80000"/>
              </a:lnSpc>
              <a:buFontTx/>
              <a:buNone/>
              <a:defRPr/>
            </a:pPr>
            <a:r>
              <a:rPr lang="en-US" altLang="zh-CN" sz="2400" b="1" dirty="0"/>
              <a:t>“The Mythical Man-Month”, 1974</a:t>
            </a:r>
          </a:p>
        </p:txBody>
      </p:sp>
    </p:spTree>
    <p:extLst>
      <p:ext uri="{BB962C8B-B14F-4D97-AF65-F5344CB8AC3E}">
        <p14:creationId xmlns:p14="http://schemas.microsoft.com/office/powerpoint/2010/main" val="1844097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Expensive Bugs</a:t>
            </a:r>
            <a:endParaRPr lang="zh-CN" altLang="en-US" dirty="0"/>
          </a:p>
        </p:txBody>
      </p:sp>
      <p:sp>
        <p:nvSpPr>
          <p:cNvPr id="3" name="内容占位符 2"/>
          <p:cNvSpPr>
            <a:spLocks noGrp="1"/>
          </p:cNvSpPr>
          <p:nvPr>
            <p:ph sz="half" idx="1"/>
          </p:nvPr>
        </p:nvSpPr>
        <p:spPr>
          <a:xfrm>
            <a:off x="200297" y="1530096"/>
            <a:ext cx="5945051" cy="5221223"/>
          </a:xfrm>
        </p:spPr>
        <p:txBody>
          <a:bodyPr>
            <a:noAutofit/>
          </a:bodyPr>
          <a:lstStyle/>
          <a:p>
            <a:pPr>
              <a:buNone/>
            </a:pPr>
            <a:r>
              <a:rPr lang="en-US" altLang="zh-CN" sz="2400" b="1" dirty="0"/>
              <a:t>Child Support Woes (2004)</a:t>
            </a:r>
          </a:p>
          <a:p>
            <a:r>
              <a:rPr lang="en-US" altLang="zh-CN" sz="2400" b="1" dirty="0" smtClean="0"/>
              <a:t>Cost</a:t>
            </a:r>
          </a:p>
          <a:p>
            <a:pPr lvl="1"/>
            <a:r>
              <a:rPr lang="en-US" altLang="zh-CN" sz="1800" b="1" dirty="0" smtClean="0">
                <a:solidFill>
                  <a:srgbClr val="C00000"/>
                </a:solidFill>
              </a:rPr>
              <a:t>£539,000,000 </a:t>
            </a:r>
            <a:r>
              <a:rPr lang="en-US" altLang="zh-CN" sz="1800" b="1" dirty="0" smtClean="0"/>
              <a:t>and counting</a:t>
            </a:r>
          </a:p>
          <a:p>
            <a:r>
              <a:rPr lang="en-US" altLang="zh-CN" sz="2400" b="1" dirty="0" smtClean="0"/>
              <a:t>Disaster</a:t>
            </a:r>
          </a:p>
          <a:p>
            <a:pPr lvl="1"/>
            <a:r>
              <a:rPr lang="en-US" altLang="zh-CN" sz="1800" b="1" dirty="0" smtClean="0"/>
              <a:t>Business services giant EDS developed a software system for U.K.’s Child Support Agency (CSA) .</a:t>
            </a:r>
          </a:p>
          <a:p>
            <a:pPr lvl="1"/>
            <a:r>
              <a:rPr lang="en-US" altLang="zh-CN" sz="1800" b="1" dirty="0" smtClean="0"/>
              <a:t>The system accidentally</a:t>
            </a:r>
            <a:r>
              <a:rPr lang="en-US" altLang="zh-CN" sz="1800" b="1" dirty="0" smtClean="0">
                <a:solidFill>
                  <a:srgbClr val="C00000"/>
                </a:solidFill>
              </a:rPr>
              <a:t> overpaid 1,900,000</a:t>
            </a:r>
            <a:r>
              <a:rPr lang="en-US" altLang="zh-CN" sz="1800" b="1" dirty="0" smtClean="0"/>
              <a:t> people</a:t>
            </a:r>
            <a:r>
              <a:rPr lang="en-US" altLang="zh-CN" sz="1800" b="1" dirty="0" smtClean="0">
                <a:solidFill>
                  <a:srgbClr val="C00000"/>
                </a:solidFill>
              </a:rPr>
              <a:t>, underpaid another 700,000</a:t>
            </a:r>
            <a:r>
              <a:rPr lang="en-US" altLang="zh-CN" sz="1800" b="1" dirty="0" smtClean="0"/>
              <a:t>, had £</a:t>
            </a:r>
            <a:r>
              <a:rPr lang="en-US" altLang="zh-CN" sz="1800" b="1" dirty="0" smtClean="0">
                <a:solidFill>
                  <a:srgbClr val="C00000"/>
                </a:solidFill>
              </a:rPr>
              <a:t>3,500,000,000</a:t>
            </a:r>
            <a:r>
              <a:rPr lang="en-US" altLang="zh-CN" sz="1800" b="1" dirty="0" smtClean="0"/>
              <a:t> in uncollected child support payments, a backlog of </a:t>
            </a:r>
            <a:r>
              <a:rPr lang="en-US" altLang="zh-CN" sz="1800" b="1" dirty="0" smtClean="0">
                <a:solidFill>
                  <a:srgbClr val="C00000"/>
                </a:solidFill>
              </a:rPr>
              <a:t>239,000</a:t>
            </a:r>
            <a:r>
              <a:rPr lang="en-US" altLang="zh-CN" sz="1800" b="1" dirty="0" smtClean="0"/>
              <a:t> cases, and </a:t>
            </a:r>
            <a:r>
              <a:rPr lang="en-US" altLang="zh-CN" sz="1800" b="1" dirty="0" smtClean="0">
                <a:solidFill>
                  <a:srgbClr val="C00000"/>
                </a:solidFill>
              </a:rPr>
              <a:t>36,000</a:t>
            </a:r>
            <a:r>
              <a:rPr lang="en-US" altLang="zh-CN" sz="1800" b="1" dirty="0" smtClean="0"/>
              <a:t> new cases “stuck” in the system.</a:t>
            </a:r>
          </a:p>
          <a:p>
            <a:r>
              <a:rPr lang="en-US" altLang="zh-CN" sz="2400" b="1" dirty="0" smtClean="0"/>
              <a:t>Cause</a:t>
            </a:r>
          </a:p>
          <a:p>
            <a:pPr lvl="1"/>
            <a:r>
              <a:rPr lang="en-US" altLang="zh-CN" sz="1800" b="1" dirty="0" smtClean="0"/>
              <a:t>The system had a large number of bugs</a:t>
            </a:r>
          </a:p>
          <a:p>
            <a:pPr lvl="1"/>
            <a:r>
              <a:rPr lang="en-US" altLang="zh-CN" sz="1800" b="1" dirty="0" smtClean="0"/>
              <a:t>It still has 500 documented bugs</a:t>
            </a:r>
          </a:p>
          <a:p>
            <a:pPr lvl="1"/>
            <a:r>
              <a:rPr lang="en-US" altLang="zh-CN" sz="1800" b="1" dirty="0" smtClean="0"/>
              <a:t>It is a large, complex software system, improperly designed, implemented, and tested</a:t>
            </a:r>
            <a:endParaRPr lang="zh-CN" altLang="en-US" sz="1800" b="1" dirty="0"/>
          </a:p>
        </p:txBody>
      </p:sp>
      <p:sp>
        <p:nvSpPr>
          <p:cNvPr id="4" name="内容占位符 3"/>
          <p:cNvSpPr>
            <a:spLocks noGrp="1"/>
          </p:cNvSpPr>
          <p:nvPr>
            <p:ph sz="half" idx="2"/>
          </p:nvPr>
        </p:nvSpPr>
        <p:spPr>
          <a:xfrm>
            <a:off x="6145347" y="1530096"/>
            <a:ext cx="5881189" cy="4623816"/>
          </a:xfrm>
        </p:spPr>
        <p:txBody>
          <a:bodyPr>
            <a:normAutofit/>
          </a:bodyPr>
          <a:lstStyle/>
          <a:p>
            <a:pPr>
              <a:buNone/>
            </a:pPr>
            <a:r>
              <a:rPr lang="en-US" altLang="zh-CN" sz="2400" b="1" dirty="0"/>
              <a:t>FBI’s Trilogy Terminated (2005)</a:t>
            </a:r>
          </a:p>
          <a:p>
            <a:r>
              <a:rPr lang="en-US" altLang="zh-CN" sz="2400" b="1" dirty="0" smtClean="0"/>
              <a:t>Cost</a:t>
            </a:r>
          </a:p>
          <a:p>
            <a:pPr lvl="1"/>
            <a:r>
              <a:rPr lang="en-US" altLang="zh-CN" sz="1800" b="1" dirty="0" smtClean="0">
                <a:solidFill>
                  <a:srgbClr val="C00000"/>
                </a:solidFill>
              </a:rPr>
              <a:t>$105,000,000 </a:t>
            </a:r>
            <a:r>
              <a:rPr lang="en-US" altLang="zh-CN" sz="1800" b="1" dirty="0" smtClean="0"/>
              <a:t>and counting</a:t>
            </a:r>
          </a:p>
          <a:p>
            <a:r>
              <a:rPr lang="en-US" altLang="zh-CN" sz="2400" b="1" dirty="0" smtClean="0"/>
              <a:t>Disaster</a:t>
            </a:r>
          </a:p>
          <a:p>
            <a:pPr lvl="1"/>
            <a:r>
              <a:rPr lang="en-US" altLang="zh-CN" sz="1800" b="1" dirty="0" smtClean="0"/>
              <a:t>FBI scrapped its computer systems overhaul after four years of effort</a:t>
            </a:r>
          </a:p>
          <a:p>
            <a:pPr lvl="1"/>
            <a:r>
              <a:rPr lang="en-US" altLang="zh-CN" sz="1800" b="1" dirty="0" smtClean="0"/>
              <a:t>The Virtual Case File project was a massive, integrated software system for agents to share case files and other information</a:t>
            </a:r>
          </a:p>
          <a:p>
            <a:r>
              <a:rPr lang="en-US" altLang="zh-CN" sz="2400" b="1" dirty="0" smtClean="0"/>
              <a:t>Cause</a:t>
            </a:r>
          </a:p>
          <a:p>
            <a:pPr lvl="1"/>
            <a:r>
              <a:rPr lang="en-US" altLang="zh-CN" sz="1800" b="1" dirty="0" smtClean="0"/>
              <a:t>A long-term project was built on technology that was outdated before the project completed</a:t>
            </a:r>
          </a:p>
          <a:p>
            <a:pPr lvl="1"/>
            <a:r>
              <a:rPr lang="en-US" altLang="zh-CN" sz="1800" b="1" dirty="0" smtClean="0"/>
              <a:t>Resulted in a complex and unusable system</a:t>
            </a:r>
          </a:p>
          <a:p>
            <a:endParaRPr lang="zh-CN" altLang="en-US" sz="2400" b="1" dirty="0"/>
          </a:p>
        </p:txBody>
      </p:sp>
      <p:sp>
        <p:nvSpPr>
          <p:cNvPr id="5" name="矩形 4"/>
          <p:cNvSpPr/>
          <p:nvPr/>
        </p:nvSpPr>
        <p:spPr>
          <a:xfrm>
            <a:off x="6695625" y="5961513"/>
            <a:ext cx="4780632"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rPr>
              <a:t>Software errors cost the U.S. economy $60,000,000,000 annually</a:t>
            </a:r>
          </a:p>
        </p:txBody>
      </p:sp>
      <p:sp>
        <p:nvSpPr>
          <p:cNvPr id="7" name="灯片编号占位符 6"/>
          <p:cNvSpPr>
            <a:spLocks noGrp="1"/>
          </p:cNvSpPr>
          <p:nvPr>
            <p:ph type="sldNum" sz="quarter" idx="12"/>
          </p:nvPr>
        </p:nvSpPr>
        <p:spPr/>
        <p:txBody>
          <a:bodyPr/>
          <a:lstStyle/>
          <a:p>
            <a:pPr>
              <a:defRPr/>
            </a:pPr>
            <a:fld id="{AFC519C4-6BD1-4526-B6F3-500B8A3053D5}" type="slidenum">
              <a:rPr lang="zh-CN" altLang="en-US" smtClean="0"/>
              <a:pPr>
                <a:defRPr/>
              </a:pPr>
              <a:t>13</a:t>
            </a:fld>
            <a:endParaRPr lang="en-US" altLang="zh-CN"/>
          </a:p>
        </p:txBody>
      </p:sp>
    </p:spTree>
    <p:extLst>
      <p:ext uri="{BB962C8B-B14F-4D97-AF65-F5344CB8AC3E}">
        <p14:creationId xmlns:p14="http://schemas.microsoft.com/office/powerpoint/2010/main" val="4259034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Engineering</a:t>
            </a:r>
            <a:endParaRPr lang="zh-CN" altLang="en-US" dirty="0"/>
          </a:p>
        </p:txBody>
      </p:sp>
      <p:sp>
        <p:nvSpPr>
          <p:cNvPr id="3" name="内容占位符 2"/>
          <p:cNvSpPr>
            <a:spLocks noGrp="1"/>
          </p:cNvSpPr>
          <p:nvPr>
            <p:ph idx="1"/>
          </p:nvPr>
        </p:nvSpPr>
        <p:spPr/>
        <p:txBody>
          <a:bodyPr>
            <a:normAutofit/>
          </a:bodyPr>
          <a:lstStyle/>
          <a:p>
            <a:pPr>
              <a:buNone/>
              <a:defRPr/>
            </a:pPr>
            <a:r>
              <a:rPr lang="en-US" altLang="zh-CN" sz="2800" dirty="0"/>
              <a:t>Software Engineering is the establishment &amp; use of sound </a:t>
            </a:r>
            <a:r>
              <a:rPr lang="en-US" altLang="zh-CN" sz="2800" b="1" dirty="0">
                <a:solidFill>
                  <a:schemeClr val="accent3">
                    <a:lumMod val="50000"/>
                  </a:schemeClr>
                </a:solidFill>
              </a:rPr>
              <a:t>engineering principles</a:t>
            </a:r>
            <a:r>
              <a:rPr lang="en-US" altLang="zh-CN" sz="2800" dirty="0"/>
              <a:t> in order to obtain </a:t>
            </a:r>
            <a:r>
              <a:rPr lang="en-US" altLang="zh-CN" sz="2800" b="1" dirty="0">
                <a:solidFill>
                  <a:schemeClr val="accent3">
                    <a:lumMod val="50000"/>
                  </a:schemeClr>
                </a:solidFill>
              </a:rPr>
              <a:t>economically</a:t>
            </a:r>
            <a:r>
              <a:rPr lang="en-US" altLang="zh-CN" sz="2800" dirty="0"/>
              <a:t> software that is reliable &amp; work efficiently on real machines.</a:t>
            </a:r>
          </a:p>
          <a:p>
            <a:pPr algn="r">
              <a:buNone/>
              <a:defRPr/>
            </a:pPr>
            <a:r>
              <a:rPr lang="en-US" altLang="zh-CN" sz="2800" dirty="0"/>
              <a:t>                         </a:t>
            </a:r>
            <a:r>
              <a:rPr lang="en-US" altLang="zh-CN" sz="2400" dirty="0"/>
              <a:t>---  Fritz Bauer, 1969, NATO</a:t>
            </a:r>
          </a:p>
          <a:p>
            <a:pPr>
              <a:buNone/>
              <a:defRPr/>
            </a:pPr>
            <a:endParaRPr lang="zh-CN" altLang="en-US" sz="2400" dirty="0"/>
          </a:p>
          <a:p>
            <a:pPr>
              <a:buNone/>
              <a:defRPr/>
            </a:pPr>
            <a:endParaRPr lang="zh-CN" altLang="en-US" sz="2400" dirty="0"/>
          </a:p>
          <a:p>
            <a:pPr>
              <a:lnSpc>
                <a:spcPct val="90000"/>
              </a:lnSpc>
              <a:buNone/>
              <a:defRPr/>
            </a:pPr>
            <a:r>
              <a:rPr lang="en-US" altLang="zh-CN" sz="2800" dirty="0"/>
              <a:t>“The application of a </a:t>
            </a:r>
            <a:r>
              <a:rPr lang="en-US" altLang="zh-CN" sz="2800" b="1" dirty="0">
                <a:solidFill>
                  <a:schemeClr val="accent3">
                    <a:lumMod val="50000"/>
                  </a:schemeClr>
                </a:solidFill>
              </a:rPr>
              <a:t>systematic</a:t>
            </a:r>
            <a:r>
              <a:rPr lang="en-US" altLang="zh-CN" sz="2800" dirty="0"/>
              <a:t>, </a:t>
            </a:r>
            <a:r>
              <a:rPr lang="en-US" altLang="zh-CN" sz="2800" b="1" dirty="0">
                <a:solidFill>
                  <a:schemeClr val="accent3">
                    <a:lumMod val="50000"/>
                  </a:schemeClr>
                </a:solidFill>
              </a:rPr>
              <a:t>disciplined</a:t>
            </a:r>
            <a:r>
              <a:rPr lang="en-US" altLang="zh-CN" sz="2800" dirty="0"/>
              <a:t>, </a:t>
            </a:r>
            <a:r>
              <a:rPr lang="en-US" altLang="zh-CN" sz="2800" b="1" dirty="0">
                <a:solidFill>
                  <a:schemeClr val="accent3">
                    <a:lumMod val="50000"/>
                  </a:schemeClr>
                </a:solidFill>
              </a:rPr>
              <a:t>quantifiable</a:t>
            </a:r>
            <a:r>
              <a:rPr lang="en-US" altLang="zh-CN" sz="2800" dirty="0"/>
              <a:t> approach to the </a:t>
            </a:r>
            <a:r>
              <a:rPr lang="en-US" altLang="zh-CN" sz="2800" b="1" dirty="0">
                <a:solidFill>
                  <a:schemeClr val="accent3">
                    <a:lumMod val="50000"/>
                  </a:schemeClr>
                </a:solidFill>
              </a:rPr>
              <a:t>development</a:t>
            </a:r>
            <a:r>
              <a:rPr lang="en-US" altLang="zh-CN" sz="2800" dirty="0"/>
              <a:t>, </a:t>
            </a:r>
            <a:r>
              <a:rPr lang="en-US" altLang="zh-CN" sz="2800" b="1" dirty="0">
                <a:solidFill>
                  <a:schemeClr val="accent3">
                    <a:lumMod val="50000"/>
                  </a:schemeClr>
                </a:solidFill>
              </a:rPr>
              <a:t>operation</a:t>
            </a:r>
            <a:r>
              <a:rPr lang="en-US" altLang="zh-CN" sz="2800" dirty="0"/>
              <a:t>, and </a:t>
            </a:r>
            <a:r>
              <a:rPr lang="en-US" altLang="zh-CN" sz="2800" b="1" dirty="0">
                <a:solidFill>
                  <a:schemeClr val="accent3">
                    <a:lumMod val="50000"/>
                  </a:schemeClr>
                </a:solidFill>
              </a:rPr>
              <a:t>maintenance</a:t>
            </a:r>
            <a:r>
              <a:rPr lang="en-US" altLang="zh-CN" sz="2800" dirty="0"/>
              <a:t> of software; that is, the application of engineering to software.”</a:t>
            </a:r>
          </a:p>
          <a:p>
            <a:pPr algn="r">
              <a:lnSpc>
                <a:spcPct val="90000"/>
              </a:lnSpc>
              <a:buNone/>
              <a:defRPr/>
            </a:pPr>
            <a:r>
              <a:rPr lang="en-US" altLang="zh-CN" sz="2000" dirty="0"/>
              <a:t>     </a:t>
            </a:r>
            <a:endParaRPr lang="en-US" altLang="zh-CN" sz="2000" dirty="0" smtClean="0"/>
          </a:p>
          <a:p>
            <a:pPr algn="r">
              <a:lnSpc>
                <a:spcPct val="90000"/>
              </a:lnSpc>
              <a:buNone/>
              <a:defRPr/>
            </a:pPr>
            <a:r>
              <a:rPr lang="en-US" altLang="zh-CN" sz="2000" dirty="0" smtClean="0"/>
              <a:t> </a:t>
            </a:r>
            <a:r>
              <a:rPr lang="en-US" altLang="zh-CN" sz="2000" dirty="0">
                <a:latin typeface="Times New Roman" pitchFamily="18" charset="0"/>
              </a:rPr>
              <a:t>--- “IEEE Standard Glossary of Software Engineering Terminology”, </a:t>
            </a:r>
          </a:p>
          <a:p>
            <a:pPr algn="r">
              <a:lnSpc>
                <a:spcPct val="90000"/>
              </a:lnSpc>
              <a:buNone/>
              <a:defRPr/>
            </a:pPr>
            <a:r>
              <a:rPr lang="en-US" altLang="zh-CN" sz="2000" dirty="0">
                <a:latin typeface="Times New Roman" pitchFamily="18" charset="0"/>
              </a:rPr>
              <a:t>IEEE, Piscataway, NJ std 610.12-1990, 1990.</a:t>
            </a:r>
            <a:endParaRPr lang="zh-CN" altLang="en-US" dirty="0"/>
          </a:p>
        </p:txBody>
      </p:sp>
      <p:pic>
        <p:nvPicPr>
          <p:cNvPr id="4" name="Picture 4" descr="j0234687"/>
          <p:cNvPicPr>
            <a:picLocks noChangeAspect="1" noChangeArrowheads="1" noCrop="1"/>
          </p:cNvPicPr>
          <p:nvPr/>
        </p:nvPicPr>
        <p:blipFill>
          <a:blip r:embed="rId3" cstate="print"/>
          <a:srcRect/>
          <a:stretch>
            <a:fillRect/>
          </a:stretch>
        </p:blipFill>
        <p:spPr>
          <a:xfrm>
            <a:off x="609601" y="5564187"/>
            <a:ext cx="2195513" cy="1293813"/>
          </a:xfrm>
          <a:prstGeom prst="rect">
            <a:avLst/>
          </a:prstGeom>
          <a:noFill/>
        </p:spPr>
      </p:pic>
      <p:sp>
        <p:nvSpPr>
          <p:cNvPr id="6" name="灯片编号占位符 5"/>
          <p:cNvSpPr>
            <a:spLocks noGrp="1"/>
          </p:cNvSpPr>
          <p:nvPr>
            <p:ph type="sldNum" sz="quarter" idx="12"/>
          </p:nvPr>
        </p:nvSpPr>
        <p:spPr/>
        <p:txBody>
          <a:bodyPr/>
          <a:lstStyle/>
          <a:p>
            <a:pPr>
              <a:defRPr/>
            </a:pPr>
            <a:fld id="{9234B4D6-697D-441B-A410-2AC219FE72A8}" type="slidenum">
              <a:rPr lang="zh-CN" altLang="en-US" smtClean="0"/>
              <a:pPr>
                <a:defRPr/>
              </a:pPr>
              <a:t>14</a:t>
            </a:fld>
            <a:endParaRPr lang="en-US" altLang="zh-CN"/>
          </a:p>
        </p:txBody>
      </p:sp>
    </p:spTree>
    <p:extLst>
      <p:ext uri="{BB962C8B-B14F-4D97-AF65-F5344CB8AC3E}">
        <p14:creationId xmlns:p14="http://schemas.microsoft.com/office/powerpoint/2010/main" val="1877602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altLang="zh-CN" smtClean="0"/>
              <a:t>Software Engineering</a:t>
            </a:r>
            <a:endParaRPr lang="zh-CN" altLang="en-US" smtClean="0"/>
          </a:p>
        </p:txBody>
      </p:sp>
      <p:sp>
        <p:nvSpPr>
          <p:cNvPr id="274435" name="Rectangle 3"/>
          <p:cNvSpPr>
            <a:spLocks noGrp="1" noChangeArrowheads="1"/>
          </p:cNvSpPr>
          <p:nvPr>
            <p:ph idx="1"/>
          </p:nvPr>
        </p:nvSpPr>
        <p:spPr>
          <a:xfrm>
            <a:off x="609600" y="1629783"/>
            <a:ext cx="10972801" cy="5023566"/>
          </a:xfrm>
        </p:spPr>
        <p:txBody>
          <a:bodyPr>
            <a:noAutofit/>
          </a:bodyPr>
          <a:lstStyle/>
          <a:p>
            <a:pPr eaLnBrk="1" hangingPunct="1">
              <a:lnSpc>
                <a:spcPct val="80000"/>
              </a:lnSpc>
              <a:defRPr/>
            </a:pPr>
            <a:r>
              <a:rPr lang="en-US" altLang="zh-CN" dirty="0"/>
              <a:t>Engineering discipline </a:t>
            </a:r>
          </a:p>
          <a:p>
            <a:pPr lvl="1" eaLnBrk="1" hangingPunct="1">
              <a:lnSpc>
                <a:spcPct val="80000"/>
              </a:lnSpc>
              <a:defRPr/>
            </a:pPr>
            <a:r>
              <a:rPr lang="en-US" altLang="zh-CN" dirty="0"/>
              <a:t>Systematic</a:t>
            </a:r>
          </a:p>
          <a:p>
            <a:pPr lvl="1" eaLnBrk="1" hangingPunct="1">
              <a:lnSpc>
                <a:spcPct val="80000"/>
              </a:lnSpc>
              <a:defRPr/>
            </a:pPr>
            <a:r>
              <a:rPr lang="en-US" altLang="zh-CN" dirty="0"/>
              <a:t>Economic</a:t>
            </a:r>
          </a:p>
          <a:p>
            <a:pPr lvl="1" eaLnBrk="1" hangingPunct="1">
              <a:lnSpc>
                <a:spcPct val="80000"/>
              </a:lnSpc>
              <a:defRPr/>
            </a:pPr>
            <a:r>
              <a:rPr lang="en-US" altLang="zh-CN" dirty="0"/>
              <a:t>High quality</a:t>
            </a:r>
          </a:p>
          <a:p>
            <a:pPr eaLnBrk="1" hangingPunct="1">
              <a:lnSpc>
                <a:spcPct val="80000"/>
              </a:lnSpc>
              <a:defRPr/>
            </a:pPr>
            <a:r>
              <a:rPr lang="en-US" altLang="zh-CN" dirty="0"/>
              <a:t>All aspects of software production </a:t>
            </a:r>
          </a:p>
          <a:p>
            <a:pPr lvl="1" eaLnBrk="1" hangingPunct="1">
              <a:lnSpc>
                <a:spcPct val="80000"/>
              </a:lnSpc>
              <a:defRPr/>
            </a:pPr>
            <a:r>
              <a:rPr lang="en-US" altLang="zh-CN" dirty="0"/>
              <a:t>from the early stages of system specification through to maintaining the system after it has gone to use</a:t>
            </a:r>
          </a:p>
          <a:p>
            <a:pPr lvl="2" eaLnBrk="1" hangingPunct="1">
              <a:lnSpc>
                <a:spcPct val="80000"/>
              </a:lnSpc>
              <a:defRPr/>
            </a:pPr>
            <a:r>
              <a:rPr lang="en-US" altLang="zh-CN" dirty="0"/>
              <a:t>Requirements: Identify, analyze and specify users’ needs</a:t>
            </a:r>
          </a:p>
          <a:p>
            <a:pPr lvl="2" eaLnBrk="1" hangingPunct="1">
              <a:lnSpc>
                <a:spcPct val="80000"/>
              </a:lnSpc>
              <a:defRPr/>
            </a:pPr>
            <a:r>
              <a:rPr lang="en-US" altLang="zh-CN" dirty="0"/>
              <a:t>Design: Define how the system should be constructed to meet the requirements</a:t>
            </a:r>
          </a:p>
          <a:p>
            <a:pPr lvl="2" eaLnBrk="1" hangingPunct="1">
              <a:lnSpc>
                <a:spcPct val="80000"/>
              </a:lnSpc>
              <a:defRPr/>
            </a:pPr>
            <a:r>
              <a:rPr lang="en-US" altLang="zh-CN" dirty="0"/>
              <a:t>Coding: Program the software </a:t>
            </a:r>
          </a:p>
          <a:p>
            <a:pPr lvl="2" eaLnBrk="1" hangingPunct="1">
              <a:lnSpc>
                <a:spcPct val="80000"/>
              </a:lnSpc>
              <a:defRPr/>
            </a:pPr>
            <a:r>
              <a:rPr lang="en-US" altLang="zh-CN" dirty="0"/>
              <a:t>Testing: Verify and Validate the system </a:t>
            </a:r>
          </a:p>
          <a:p>
            <a:pPr lvl="2" eaLnBrk="1" hangingPunct="1">
              <a:lnSpc>
                <a:spcPct val="80000"/>
              </a:lnSpc>
              <a:defRPr/>
            </a:pPr>
            <a:r>
              <a:rPr lang="en-US" altLang="zh-CN" dirty="0"/>
              <a:t>Maintenance: Maintain the software during operation</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15</a:t>
            </a:fld>
            <a:endParaRPr lang="en-US" altLang="zh-CN"/>
          </a:p>
        </p:txBody>
      </p:sp>
    </p:spTree>
    <p:extLst>
      <p:ext uri="{BB962C8B-B14F-4D97-AF65-F5344CB8AC3E}">
        <p14:creationId xmlns:p14="http://schemas.microsoft.com/office/powerpoint/2010/main" val="3987399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5" name="Rectangle 27"/>
          <p:cNvSpPr>
            <a:spLocks noGrp="1" noChangeArrowheads="1"/>
          </p:cNvSpPr>
          <p:nvPr>
            <p:ph type="title"/>
          </p:nvPr>
        </p:nvSpPr>
        <p:spPr/>
        <p:txBody>
          <a:bodyPr/>
          <a:lstStyle/>
          <a:p>
            <a:pPr eaLnBrk="1" hangingPunct="1">
              <a:defRPr/>
            </a:pPr>
            <a:r>
              <a:rPr lang="en-US" altLang="zh-CN" smtClean="0"/>
              <a:t>A Layered Technology</a:t>
            </a:r>
          </a:p>
        </p:txBody>
      </p:sp>
      <p:pic>
        <p:nvPicPr>
          <p:cNvPr id="45067" name="Picture 48" descr="j0301252"/>
          <p:cNvPicPr>
            <a:picLocks noGrp="1" noChangeAspect="1" noChangeArrowheads="1"/>
          </p:cNvPicPr>
          <p:nvPr>
            <p:ph idx="1"/>
          </p:nvPr>
        </p:nvPicPr>
        <p:blipFill>
          <a:blip r:embed="rId3" cstate="print"/>
          <a:srcRect/>
          <a:stretch>
            <a:fillRect/>
          </a:stretch>
        </p:blipFill>
        <p:spPr>
          <a:xfrm>
            <a:off x="1643858" y="2095501"/>
            <a:ext cx="1763712" cy="1514475"/>
          </a:xfrm>
          <a:noFill/>
        </p:spPr>
      </p:pic>
      <p:sp>
        <p:nvSpPr>
          <p:cNvPr id="94238" name="Oval 30"/>
          <p:cNvSpPr>
            <a:spLocks noChangeArrowheads="1"/>
          </p:cNvSpPr>
          <p:nvPr/>
        </p:nvSpPr>
        <p:spPr bwMode="auto">
          <a:xfrm>
            <a:off x="3000376" y="4076701"/>
            <a:ext cx="7127875" cy="1800225"/>
          </a:xfrm>
          <a:prstGeom prst="ellipse">
            <a:avLst/>
          </a:prstGeom>
          <a:gradFill rotWithShape="0">
            <a:gsLst>
              <a:gs pos="0">
                <a:schemeClr val="accent2"/>
              </a:gs>
              <a:gs pos="100000">
                <a:srgbClr val="000000"/>
              </a:gs>
            </a:gsLst>
            <a:lin ang="5400000" scaled="1"/>
          </a:gra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sz="2400"/>
          </a:p>
        </p:txBody>
      </p:sp>
      <p:sp>
        <p:nvSpPr>
          <p:cNvPr id="94239" name="Oval 31"/>
          <p:cNvSpPr>
            <a:spLocks noChangeArrowheads="1"/>
          </p:cNvSpPr>
          <p:nvPr/>
        </p:nvSpPr>
        <p:spPr bwMode="auto">
          <a:xfrm>
            <a:off x="3571875" y="3609976"/>
            <a:ext cx="5981700" cy="1400175"/>
          </a:xfrm>
          <a:prstGeom prst="ellipse">
            <a:avLst/>
          </a:prstGeom>
          <a:gradFill rotWithShape="0">
            <a:gsLst>
              <a:gs pos="0">
                <a:srgbClr val="CCECFF"/>
              </a:gs>
              <a:gs pos="100000">
                <a:srgbClr val="CCECFF">
                  <a:gamma/>
                  <a:shade val="0"/>
                  <a:invGamma/>
                </a:srgbClr>
              </a:gs>
            </a:gsLst>
            <a:lin ang="5400000" scaled="1"/>
          </a:gra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sz="2400"/>
          </a:p>
        </p:txBody>
      </p:sp>
      <p:sp>
        <p:nvSpPr>
          <p:cNvPr id="94240" name="Oval 32"/>
          <p:cNvSpPr>
            <a:spLocks noChangeArrowheads="1"/>
          </p:cNvSpPr>
          <p:nvPr/>
        </p:nvSpPr>
        <p:spPr bwMode="auto">
          <a:xfrm>
            <a:off x="4083051" y="3143250"/>
            <a:ext cx="4772025" cy="1066800"/>
          </a:xfrm>
          <a:prstGeom prst="ellipse">
            <a:avLst/>
          </a:prstGeom>
          <a:gradFill rotWithShape="0">
            <a:gsLst>
              <a:gs pos="0">
                <a:srgbClr val="9900CC">
                  <a:gamma/>
                  <a:tint val="53333"/>
                  <a:invGamma/>
                </a:srgbClr>
              </a:gs>
              <a:gs pos="100000">
                <a:srgbClr val="9900CC"/>
              </a:gs>
            </a:gsLst>
            <a:lin ang="5400000" scaled="1"/>
          </a:gra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sz="2400"/>
          </a:p>
        </p:txBody>
      </p:sp>
      <p:sp>
        <p:nvSpPr>
          <p:cNvPr id="94241" name="Oval 33"/>
          <p:cNvSpPr>
            <a:spLocks noChangeArrowheads="1"/>
          </p:cNvSpPr>
          <p:nvPr/>
        </p:nvSpPr>
        <p:spPr bwMode="auto">
          <a:xfrm>
            <a:off x="4495800" y="2639647"/>
            <a:ext cx="3946525" cy="865187"/>
          </a:xfrm>
          <a:prstGeom prst="ellipse">
            <a:avLst/>
          </a:prstGeom>
          <a:gradFill rotWithShape="0">
            <a:gsLst>
              <a:gs pos="0">
                <a:srgbClr val="F8F8F8"/>
              </a:gs>
              <a:gs pos="100000">
                <a:srgbClr val="F8F8F8">
                  <a:gamma/>
                  <a:shade val="50588"/>
                  <a:invGamma/>
                </a:srgbClr>
              </a:gs>
            </a:gsLst>
            <a:lin ang="5400000" scaled="1"/>
          </a:gradFill>
          <a:ln w="12700">
            <a:solidFill>
              <a:schemeClr val="accent2"/>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zh-CN" altLang="en-US" sz="2400"/>
          </a:p>
        </p:txBody>
      </p:sp>
      <p:sp>
        <p:nvSpPr>
          <p:cNvPr id="94242" name="Rectangle 34"/>
          <p:cNvSpPr>
            <a:spLocks noChangeArrowheads="1"/>
          </p:cNvSpPr>
          <p:nvPr/>
        </p:nvSpPr>
        <p:spPr bwMode="auto">
          <a:xfrm>
            <a:off x="5974183" y="2803273"/>
            <a:ext cx="989758" cy="523862"/>
          </a:xfrm>
          <a:prstGeom prst="rect">
            <a:avLst/>
          </a:prstGeom>
          <a:noFill/>
          <a:ln w="9525">
            <a:noFill/>
            <a:miter lim="800000"/>
            <a:headEnd/>
            <a:tailEnd/>
          </a:ln>
          <a:effectLst/>
        </p:spPr>
        <p:txBody>
          <a:bodyPr wrap="none" lIns="92075" tIns="46038" rIns="92075" bIns="46038">
            <a:spAutoFit/>
          </a:bodyPr>
          <a:lstStyle/>
          <a:p>
            <a:pPr algn="l">
              <a:defRPr/>
            </a:pPr>
            <a:r>
              <a:rPr lang="en-US" altLang="zh-CN" sz="2800" b="1" dirty="0">
                <a:solidFill>
                  <a:srgbClr val="2C1A88"/>
                </a:solidFill>
                <a:latin typeface="Times New Roman" pitchFamily="18" charset="0"/>
              </a:rPr>
              <a:t>Tools</a:t>
            </a:r>
          </a:p>
        </p:txBody>
      </p:sp>
      <p:sp>
        <p:nvSpPr>
          <p:cNvPr id="94243" name="Rectangle 35"/>
          <p:cNvSpPr>
            <a:spLocks noChangeArrowheads="1"/>
          </p:cNvSpPr>
          <p:nvPr/>
        </p:nvSpPr>
        <p:spPr bwMode="auto">
          <a:xfrm>
            <a:off x="5801297" y="3581408"/>
            <a:ext cx="1522853" cy="523862"/>
          </a:xfrm>
          <a:prstGeom prst="rect">
            <a:avLst/>
          </a:prstGeom>
          <a:noFill/>
          <a:ln w="9525">
            <a:noFill/>
            <a:miter lim="800000"/>
            <a:headEnd/>
            <a:tailEnd/>
          </a:ln>
          <a:effectLst/>
        </p:spPr>
        <p:txBody>
          <a:bodyPr wrap="none" lIns="92075" tIns="46038" rIns="92075" bIns="46038">
            <a:spAutoFit/>
          </a:bodyPr>
          <a:lstStyle/>
          <a:p>
            <a:pPr algn="l">
              <a:defRPr/>
            </a:pPr>
            <a:r>
              <a:rPr lang="en-US" altLang="zh-CN" sz="2800" b="1" dirty="0">
                <a:solidFill>
                  <a:schemeClr val="bg1"/>
                </a:solidFill>
                <a:latin typeface="Times New Roman" pitchFamily="18" charset="0"/>
              </a:rPr>
              <a:t>Methods</a:t>
            </a:r>
          </a:p>
        </p:txBody>
      </p:sp>
      <p:sp>
        <p:nvSpPr>
          <p:cNvPr id="94244" name="Rectangle 36"/>
          <p:cNvSpPr>
            <a:spLocks noChangeArrowheads="1"/>
          </p:cNvSpPr>
          <p:nvPr/>
        </p:nvSpPr>
        <p:spPr bwMode="auto">
          <a:xfrm>
            <a:off x="5895907" y="4378513"/>
            <a:ext cx="1333635" cy="523862"/>
          </a:xfrm>
          <a:prstGeom prst="rect">
            <a:avLst/>
          </a:prstGeom>
          <a:noFill/>
          <a:ln w="9525">
            <a:noFill/>
            <a:miter lim="800000"/>
            <a:headEnd/>
            <a:tailEnd/>
          </a:ln>
          <a:effectLst/>
        </p:spPr>
        <p:txBody>
          <a:bodyPr wrap="none" lIns="92075" tIns="46038" rIns="92075" bIns="46038">
            <a:spAutoFit/>
          </a:bodyPr>
          <a:lstStyle/>
          <a:p>
            <a:pPr algn="l">
              <a:defRPr/>
            </a:pPr>
            <a:r>
              <a:rPr lang="en-US" altLang="zh-CN" sz="2800" b="1" dirty="0">
                <a:solidFill>
                  <a:schemeClr val="bg1"/>
                </a:solidFill>
                <a:latin typeface="Times New Roman" pitchFamily="18" charset="0"/>
              </a:rPr>
              <a:t>Process</a:t>
            </a:r>
          </a:p>
        </p:txBody>
      </p:sp>
      <p:sp>
        <p:nvSpPr>
          <p:cNvPr id="94245" name="Rectangle 37"/>
          <p:cNvSpPr>
            <a:spLocks noChangeArrowheads="1"/>
          </p:cNvSpPr>
          <p:nvPr/>
        </p:nvSpPr>
        <p:spPr bwMode="auto">
          <a:xfrm>
            <a:off x="5403097" y="5239908"/>
            <a:ext cx="2363750" cy="523862"/>
          </a:xfrm>
          <a:prstGeom prst="rect">
            <a:avLst/>
          </a:prstGeom>
          <a:noFill/>
          <a:ln w="9525">
            <a:noFill/>
            <a:miter lim="800000"/>
            <a:headEnd/>
            <a:tailEnd/>
          </a:ln>
          <a:effectLst/>
        </p:spPr>
        <p:txBody>
          <a:bodyPr wrap="square" lIns="92075" tIns="46038" rIns="92075" bIns="46038">
            <a:spAutoFit/>
          </a:bodyPr>
          <a:lstStyle/>
          <a:p>
            <a:pPr>
              <a:defRPr/>
            </a:pPr>
            <a:r>
              <a:rPr lang="en-US" altLang="zh-CN" sz="2800" b="1" dirty="0">
                <a:solidFill>
                  <a:schemeClr val="bg1"/>
                </a:solidFill>
                <a:latin typeface="Times New Roman" pitchFamily="18" charset="0"/>
              </a:rPr>
              <a:t>Quality Focus</a:t>
            </a:r>
          </a:p>
        </p:txBody>
      </p:sp>
      <p:sp>
        <p:nvSpPr>
          <p:cNvPr id="13" name="灯片编号占位符 12"/>
          <p:cNvSpPr>
            <a:spLocks noGrp="1"/>
          </p:cNvSpPr>
          <p:nvPr>
            <p:ph type="sldNum" sz="quarter" idx="12"/>
          </p:nvPr>
        </p:nvSpPr>
        <p:spPr/>
        <p:txBody>
          <a:bodyPr/>
          <a:lstStyle/>
          <a:p>
            <a:pPr>
              <a:defRPr/>
            </a:pPr>
            <a:fld id="{9234B4D6-697D-441B-A410-2AC219FE72A8}" type="slidenum">
              <a:rPr lang="zh-CN" altLang="en-US" smtClean="0"/>
              <a:pPr>
                <a:defRPr/>
              </a:pPr>
              <a:t>16</a:t>
            </a:fld>
            <a:endParaRPr lang="en-US" altLang="zh-CN"/>
          </a:p>
        </p:txBody>
      </p:sp>
    </p:spTree>
    <p:extLst>
      <p:ext uri="{BB962C8B-B14F-4D97-AF65-F5344CB8AC3E}">
        <p14:creationId xmlns:p14="http://schemas.microsoft.com/office/powerpoint/2010/main" val="487789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b="1" dirty="0" smtClean="0"/>
              <a:t>Order and Chaos</a:t>
            </a:r>
            <a:endParaRPr lang="zh-CN" altLang="en-US" b="1" dirty="0"/>
          </a:p>
        </p:txBody>
      </p:sp>
      <p:sp>
        <p:nvSpPr>
          <p:cNvPr id="2" name="灯片编号占位符 1"/>
          <p:cNvSpPr>
            <a:spLocks noGrp="1"/>
          </p:cNvSpPr>
          <p:nvPr>
            <p:ph type="sldNum" sz="quarter" idx="12"/>
          </p:nvPr>
        </p:nvSpPr>
        <p:spPr/>
        <p:txBody>
          <a:bodyPr/>
          <a:lstStyle/>
          <a:p>
            <a:pPr>
              <a:defRPr/>
            </a:pPr>
            <a:fld id="{9F6FB680-9FF9-410C-AEE8-756F6B21CEA4}" type="slidenum">
              <a:rPr lang="en-US" altLang="zh-CN" smtClean="0"/>
              <a:pPr>
                <a:defRPr/>
              </a:pPr>
              <a:t>17</a:t>
            </a:fld>
            <a:endParaRPr lang="en-US" altLang="zh-CN"/>
          </a:p>
        </p:txBody>
      </p:sp>
      <p:pic>
        <p:nvPicPr>
          <p:cNvPr id="3" name="图片 2" descr="chaos to structure.jpg"/>
          <p:cNvPicPr>
            <a:picLocks noChangeAspect="1"/>
          </p:cNvPicPr>
          <p:nvPr/>
        </p:nvPicPr>
        <p:blipFill>
          <a:blip r:embed="rId3" cstate="print"/>
          <a:stretch>
            <a:fillRect/>
          </a:stretch>
        </p:blipFill>
        <p:spPr>
          <a:xfrm>
            <a:off x="6405783" y="1712120"/>
            <a:ext cx="4262217" cy="4157194"/>
          </a:xfrm>
          <a:prstGeom prst="rect">
            <a:avLst/>
          </a:prstGeom>
          <a:ln>
            <a:noFill/>
          </a:ln>
          <a:effectLst>
            <a:softEdge rad="112500"/>
          </a:effectLst>
          <a:scene3d>
            <a:camera prst="isometricOffAxis2Left"/>
            <a:lightRig rig="threePt" dir="t"/>
          </a:scene3d>
        </p:spPr>
      </p:pic>
      <p:pic>
        <p:nvPicPr>
          <p:cNvPr id="4" name="图片 3" descr="chaos.jpg"/>
          <p:cNvPicPr>
            <a:picLocks noChangeAspect="1"/>
          </p:cNvPicPr>
          <p:nvPr/>
        </p:nvPicPr>
        <p:blipFill>
          <a:blip r:embed="rId4" cstate="print"/>
          <a:stretch>
            <a:fillRect/>
          </a:stretch>
        </p:blipFill>
        <p:spPr>
          <a:xfrm>
            <a:off x="9683050" y="4785359"/>
            <a:ext cx="1828800"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图片 4" descr="law and order.bmp"/>
          <p:cNvPicPr>
            <a:picLocks noChangeAspect="1"/>
          </p:cNvPicPr>
          <p:nvPr/>
        </p:nvPicPr>
        <p:blipFill>
          <a:blip r:embed="rId5" cstate="print"/>
          <a:stretch>
            <a:fillRect/>
          </a:stretch>
        </p:blipFill>
        <p:spPr>
          <a:xfrm>
            <a:off x="1060511" y="1712120"/>
            <a:ext cx="4671292" cy="33170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横卷形 8"/>
          <p:cNvSpPr/>
          <p:nvPr/>
        </p:nvSpPr>
        <p:spPr>
          <a:xfrm>
            <a:off x="830243" y="5107329"/>
            <a:ext cx="5243306" cy="1672542"/>
          </a:xfrm>
          <a:prstGeom prst="horizontalScroll">
            <a:avLst>
              <a:gd name="adj" fmla="val 10843"/>
            </a:avLst>
          </a:prstGeom>
        </p:spPr>
        <p:style>
          <a:lnRef idx="3">
            <a:schemeClr val="lt1"/>
          </a:lnRef>
          <a:fillRef idx="1">
            <a:schemeClr val="dk1"/>
          </a:fillRef>
          <a:effectRef idx="1">
            <a:schemeClr val="dk1"/>
          </a:effectRef>
          <a:fontRef idx="minor">
            <a:schemeClr val="lt1"/>
          </a:fontRef>
        </p:style>
        <p:txBody>
          <a:bodyPr rtlCol="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b="1" dirty="0">
                <a:solidFill>
                  <a:schemeClr val="bg1"/>
                </a:solidFill>
                <a:ea typeface="宋体" pitchFamily="2" charset="-122"/>
              </a:rPr>
              <a:t>“The basic rule of software status reporting can be </a:t>
            </a:r>
            <a:r>
              <a:rPr lang="en-GB" altLang="zh-CN" sz="2000" b="1" dirty="0" smtClean="0">
                <a:solidFill>
                  <a:schemeClr val="bg1"/>
                </a:solidFill>
                <a:ea typeface="宋体" pitchFamily="2" charset="-122"/>
              </a:rPr>
              <a:t>summarized in </a:t>
            </a:r>
            <a:r>
              <a:rPr lang="en-GB" altLang="zh-CN" sz="2000" b="1" dirty="0">
                <a:solidFill>
                  <a:schemeClr val="bg1"/>
                </a:solidFill>
                <a:ea typeface="宋体" pitchFamily="2" charset="-122"/>
              </a:rPr>
              <a:t>a single phrase: </a:t>
            </a:r>
            <a:r>
              <a:rPr lang="en-GB" altLang="zh-CN" sz="2400" b="1" dirty="0">
                <a:solidFill>
                  <a:schemeClr val="bg1"/>
                </a:solidFill>
                <a:ea typeface="宋体" pitchFamily="2" charset="-122"/>
              </a:rPr>
              <a:t>No surprises</a:t>
            </a:r>
            <a:r>
              <a:rPr lang="en-GB" altLang="zh-CN" sz="2000" b="1" dirty="0">
                <a:solidFill>
                  <a:schemeClr val="bg1"/>
                </a:solidFill>
                <a:ea typeface="宋体" pitchFamily="2" charset="-122"/>
              </a:rPr>
              <a:t>.”            </a:t>
            </a:r>
          </a:p>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b="1" dirty="0">
                <a:solidFill>
                  <a:schemeClr val="bg1"/>
                </a:solidFill>
                <a:ea typeface="宋体" pitchFamily="2" charset="-122"/>
              </a:rPr>
              <a:t>Capers Jones</a:t>
            </a:r>
            <a:endParaRPr lang="zh-CN" altLang="en-US" sz="2000" b="1" dirty="0">
              <a:solidFill>
                <a:schemeClr val="bg1"/>
              </a:solidFill>
            </a:endParaRPr>
          </a:p>
        </p:txBody>
      </p:sp>
    </p:spTree>
    <p:extLst>
      <p:ext uri="{BB962C8B-B14F-4D97-AF65-F5344CB8AC3E}">
        <p14:creationId xmlns:p14="http://schemas.microsoft.com/office/powerpoint/2010/main" val="32512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style.rotation</p:attrName>
                                        </p:attrNameLst>
                                      </p:cBhvr>
                                      <p:tavLst>
                                        <p:tav tm="0">
                                          <p:val>
                                            <p:fltVal val="720"/>
                                          </p:val>
                                        </p:tav>
                                        <p:tav tm="100000">
                                          <p:val>
                                            <p:fltVal val="0"/>
                                          </p:val>
                                        </p:tav>
                                      </p:tavLst>
                                    </p:anim>
                                    <p:anim calcmode="lin" valueType="num">
                                      <p:cBhvr>
                                        <p:cTn id="9" dur="500" fill="hold"/>
                                        <p:tgtEl>
                                          <p:spTgt spid="3"/>
                                        </p:tgtEl>
                                        <p:attrNameLst>
                                          <p:attrName>ppt_h</p:attrName>
                                        </p:attrNameLst>
                                      </p:cBhvr>
                                      <p:tavLst>
                                        <p:tav tm="0">
                                          <p:val>
                                            <p:fltVal val="0"/>
                                          </p:val>
                                        </p:tav>
                                        <p:tav tm="100000">
                                          <p:val>
                                            <p:strVal val="#ppt_h"/>
                                          </p:val>
                                        </p:tav>
                                      </p:tavLst>
                                    </p:anim>
                                    <p:anim calcmode="lin" valueType="num">
                                      <p:cBhvr>
                                        <p:cTn id="10" dur="5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plus(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strVal val="#ppt_w*0.05"/>
                                          </p:val>
                                        </p:tav>
                                        <p:tav tm="100000">
                                          <p:val>
                                            <p:strVal val="#ppt_w"/>
                                          </p:val>
                                        </p:tav>
                                      </p:tavLst>
                                    </p:anim>
                                    <p:anim calcmode="lin" valueType="num">
                                      <p:cBhvr>
                                        <p:cTn id="29" dur="500" fill="hold"/>
                                        <p:tgtEl>
                                          <p:spTgt spid="9"/>
                                        </p:tgtEl>
                                        <p:attrNameLst>
                                          <p:attrName>ppt_h</p:attrName>
                                        </p:attrNameLst>
                                      </p:cBhvr>
                                      <p:tavLst>
                                        <p:tav tm="0">
                                          <p:val>
                                            <p:strVal val="#ppt_h"/>
                                          </p:val>
                                        </p:tav>
                                        <p:tav tm="100000">
                                          <p:val>
                                            <p:strVal val="#ppt_h"/>
                                          </p:val>
                                        </p:tav>
                                      </p:tavLst>
                                    </p:anim>
                                    <p:anim calcmode="lin" valueType="num">
                                      <p:cBhvr>
                                        <p:cTn id="30" dur="500" fill="hold"/>
                                        <p:tgtEl>
                                          <p:spTgt spid="9"/>
                                        </p:tgtEl>
                                        <p:attrNameLst>
                                          <p:attrName>ppt_x</p:attrName>
                                        </p:attrNameLst>
                                      </p:cBhvr>
                                      <p:tavLst>
                                        <p:tav tm="0">
                                          <p:val>
                                            <p:strVal val="#ppt_x-.2"/>
                                          </p:val>
                                        </p:tav>
                                        <p:tav tm="100000">
                                          <p:val>
                                            <p:strVal val="#ppt_x"/>
                                          </p:val>
                                        </p:tav>
                                      </p:tavLst>
                                    </p:anim>
                                    <p:anim calcmode="lin" valueType="num">
                                      <p:cBhvr>
                                        <p:cTn id="31" dur="500" fill="hold"/>
                                        <p:tgtEl>
                                          <p:spTgt spid="9"/>
                                        </p:tgtEl>
                                        <p:attrNameLst>
                                          <p:attrName>ppt_y</p:attrName>
                                        </p:attrNameLst>
                                      </p:cBhvr>
                                      <p:tavLst>
                                        <p:tav tm="0">
                                          <p:val>
                                            <p:strVal val="#ppt_y"/>
                                          </p:val>
                                        </p:tav>
                                        <p:tav tm="100000">
                                          <p:val>
                                            <p:strVal val="#ppt_y"/>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D066E97C-096B-49E9-B92E-9504085BFCB4}" type="slidenum">
              <a:rPr lang="en-US" altLang="zh-CN" smtClean="0">
                <a:ea typeface="宋体" charset="-122"/>
              </a:rPr>
              <a:pPr/>
              <a:t>18</a:t>
            </a:fld>
            <a:endParaRPr lang="en-US" altLang="zh-CN" smtClean="0">
              <a:ea typeface="宋体" charset="-122"/>
            </a:endParaRPr>
          </a:p>
        </p:txBody>
      </p:sp>
      <p:sp>
        <p:nvSpPr>
          <p:cNvPr id="11268" name="Rectangle 3"/>
          <p:cNvSpPr>
            <a:spLocks noGrp="1" noChangeArrowheads="1"/>
          </p:cNvSpPr>
          <p:nvPr>
            <p:ph type="body" idx="4294967295"/>
          </p:nvPr>
        </p:nvSpPr>
        <p:spPr>
          <a:xfrm>
            <a:off x="277091" y="1"/>
            <a:ext cx="11640591" cy="6857999"/>
          </a:xfrm>
        </p:spPr>
        <p:txBody>
          <a:bodyPr>
            <a:noAutofit/>
          </a:bodyPr>
          <a:lstStyle/>
          <a:p>
            <a:pPr eaLnBrk="1" hangingPunct="1">
              <a:lnSpc>
                <a:spcPct val="80000"/>
              </a:lnSpc>
              <a:buFont typeface="Wingdings" pitchFamily="2" charset="2"/>
              <a:buNone/>
            </a:pPr>
            <a:endParaRPr lang="en-US" altLang="zh-CN" sz="3600" dirty="0">
              <a:latin typeface="Arial" charset="0"/>
            </a:endParaRPr>
          </a:p>
          <a:p>
            <a:pPr eaLnBrk="1" hangingPunct="1">
              <a:lnSpc>
                <a:spcPct val="80000"/>
              </a:lnSpc>
              <a:buFont typeface="Wingdings" pitchFamily="2" charset="2"/>
              <a:buNone/>
            </a:pPr>
            <a:r>
              <a:rPr lang="en-US" altLang="zh-CN" sz="3600" dirty="0">
                <a:latin typeface="Arial" charset="0"/>
              </a:rPr>
              <a:t>“</a:t>
            </a:r>
            <a:r>
              <a:rPr lang="en-US" altLang="zh-CN" sz="3600" dirty="0"/>
              <a:t>We have the tendency to think that order is the ideal state of nature. This could be a mistake. Research </a:t>
            </a:r>
            <a:r>
              <a:rPr lang="en-US" altLang="zh-CN" sz="3600" dirty="0">
                <a:latin typeface="Arial" charset="0"/>
              </a:rPr>
              <a:t>…</a:t>
            </a:r>
            <a:r>
              <a:rPr lang="en-US" altLang="zh-CN" sz="3600" dirty="0"/>
              <a:t>. Supports the theory that operation away from equilibrium generates creativity, self-organized processes, and increasing returns. </a:t>
            </a:r>
            <a:r>
              <a:rPr lang="en-US" altLang="zh-CN" sz="3600" b="1" dirty="0">
                <a:solidFill>
                  <a:srgbClr val="7E0000"/>
                </a:solidFill>
              </a:rPr>
              <a:t>Absolute order means the absence of variability</a:t>
            </a:r>
            <a:r>
              <a:rPr lang="en-US" altLang="zh-CN" sz="3600" dirty="0"/>
              <a:t>, which could be an advantage under unpredictable environments. </a:t>
            </a:r>
            <a:r>
              <a:rPr lang="en-US" altLang="zh-CN" sz="3600" b="1" dirty="0">
                <a:solidFill>
                  <a:srgbClr val="7E0000"/>
                </a:solidFill>
              </a:rPr>
              <a:t>Change occurs when there is some structure so that the change can be organized, but not so rigid that is cannot occur</a:t>
            </a:r>
            <a:r>
              <a:rPr lang="en-US" altLang="zh-CN" sz="3600" dirty="0"/>
              <a:t>. Too much chaos, on the other hand, can make coordination and coherence impossible. Lack of structure does not always mean disorder. </a:t>
            </a:r>
            <a:r>
              <a:rPr lang="en-US" altLang="zh-CN" sz="3600" dirty="0">
                <a:latin typeface="Arial" charset="0"/>
              </a:rPr>
              <a:t>”</a:t>
            </a:r>
            <a:endParaRPr lang="en-US" altLang="zh-CN" sz="3600" dirty="0"/>
          </a:p>
          <a:p>
            <a:pPr eaLnBrk="1" hangingPunct="1">
              <a:lnSpc>
                <a:spcPct val="80000"/>
              </a:lnSpc>
              <a:buFont typeface="Wingdings" pitchFamily="2" charset="2"/>
              <a:buNone/>
            </a:pPr>
            <a:endParaRPr lang="en-US" altLang="zh-CN" sz="2000" dirty="0"/>
          </a:p>
          <a:p>
            <a:pPr eaLnBrk="1" hangingPunct="1">
              <a:lnSpc>
                <a:spcPct val="80000"/>
              </a:lnSpc>
              <a:buFont typeface="Wingdings" pitchFamily="2" charset="2"/>
              <a:buNone/>
            </a:pPr>
            <a:r>
              <a:rPr lang="en-US" altLang="zh-CN" sz="2000" dirty="0"/>
              <a:t>J. </a:t>
            </a:r>
            <a:r>
              <a:rPr lang="en-US" altLang="zh-CN" sz="2000" dirty="0" err="1"/>
              <a:t>Nogueira</a:t>
            </a:r>
            <a:r>
              <a:rPr lang="en-US" altLang="zh-CN" sz="2000" dirty="0"/>
              <a:t>, et. al., </a:t>
            </a:r>
            <a:r>
              <a:rPr lang="en-US" altLang="zh-CN" sz="2000" dirty="0">
                <a:latin typeface="Arial" charset="0"/>
              </a:rPr>
              <a:t>“</a:t>
            </a:r>
            <a:r>
              <a:rPr lang="en-US" altLang="zh-CN" sz="2000" dirty="0"/>
              <a:t>Surfing the Edge of Chaos: Application to Software Engineering</a:t>
            </a:r>
            <a:r>
              <a:rPr lang="en-US" altLang="zh-CN" sz="2000" dirty="0">
                <a:latin typeface="Arial" charset="0"/>
              </a:rPr>
              <a:t>”</a:t>
            </a:r>
            <a:r>
              <a:rPr lang="en-US" altLang="zh-CN" sz="2000" dirty="0"/>
              <a:t>, Command and Control Research and Technology Symposium, 2000.</a:t>
            </a:r>
          </a:p>
        </p:txBody>
      </p:sp>
    </p:spTree>
    <p:extLst>
      <p:ext uri="{BB962C8B-B14F-4D97-AF65-F5344CB8AC3E}">
        <p14:creationId xmlns:p14="http://schemas.microsoft.com/office/powerpoint/2010/main" val="3352015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19</a:t>
            </a:fld>
            <a:endParaRPr lang="zh-CN" altLang="en-US">
              <a:solidFill>
                <a:prstClr val="black">
                  <a:tint val="95000"/>
                </a:prstClr>
              </a:solidFill>
            </a:endParaRPr>
          </a:p>
        </p:txBody>
      </p:sp>
      <p:grpSp>
        <p:nvGrpSpPr>
          <p:cNvPr id="52" name="Group 93"/>
          <p:cNvGrpSpPr>
            <a:grpSpLocks/>
          </p:cNvGrpSpPr>
          <p:nvPr/>
        </p:nvGrpSpPr>
        <p:grpSpPr bwMode="auto">
          <a:xfrm>
            <a:off x="-2220440" y="1789746"/>
            <a:ext cx="13131801" cy="4824413"/>
            <a:chOff x="-1509" y="912"/>
            <a:chExt cx="8272" cy="3039"/>
          </a:xfrm>
        </p:grpSpPr>
        <p:sp>
          <p:nvSpPr>
            <p:cNvPr id="53" name="AutoShape 46"/>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54" name="AutoShape 47"/>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399D72">
                    <a:alpha val="56000"/>
                  </a:srgbClr>
                </a:gs>
                <a:gs pos="100000">
                  <a:srgbClr val="399D72">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nvGrpSpPr>
            <p:cNvPr id="55" name="Group 88"/>
            <p:cNvGrpSpPr>
              <a:grpSpLocks/>
            </p:cNvGrpSpPr>
            <p:nvPr/>
          </p:nvGrpSpPr>
          <p:grpSpPr bwMode="auto">
            <a:xfrm>
              <a:off x="912" y="1147"/>
              <a:ext cx="5427" cy="320"/>
              <a:chOff x="912" y="1147"/>
              <a:chExt cx="5427" cy="320"/>
            </a:xfrm>
          </p:grpSpPr>
          <p:sp>
            <p:nvSpPr>
              <p:cNvPr id="92" name="AutoShape 52"/>
              <p:cNvSpPr>
                <a:spLocks noChangeArrowheads="1"/>
              </p:cNvSpPr>
              <p:nvPr/>
            </p:nvSpPr>
            <p:spPr bwMode="gray">
              <a:xfrm>
                <a:off x="1112" y="1147"/>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What is software?</a:t>
                </a:r>
              </a:p>
            </p:txBody>
          </p:sp>
          <p:grpSp>
            <p:nvGrpSpPr>
              <p:cNvPr id="93" name="Group 53"/>
              <p:cNvGrpSpPr>
                <a:grpSpLocks/>
              </p:cNvGrpSpPr>
              <p:nvPr/>
            </p:nvGrpSpPr>
            <p:grpSpPr bwMode="auto">
              <a:xfrm>
                <a:off x="912" y="1203"/>
                <a:ext cx="240" cy="240"/>
                <a:chOff x="2078" y="1680"/>
                <a:chExt cx="1615" cy="1615"/>
              </a:xfrm>
            </p:grpSpPr>
            <p:sp>
              <p:nvSpPr>
                <p:cNvPr id="94"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5"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6" name="Oval 56"/>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7"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8" name="Oval 58"/>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9"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6" name="Group 89"/>
            <p:cNvGrpSpPr>
              <a:grpSpLocks/>
            </p:cNvGrpSpPr>
            <p:nvPr/>
          </p:nvGrpSpPr>
          <p:grpSpPr bwMode="auto">
            <a:xfrm>
              <a:off x="1248" y="1632"/>
              <a:ext cx="5419" cy="320"/>
              <a:chOff x="1248" y="1632"/>
              <a:chExt cx="5419" cy="320"/>
            </a:xfrm>
          </p:grpSpPr>
          <p:sp>
            <p:nvSpPr>
              <p:cNvPr id="84" name="AutoShape 51"/>
              <p:cNvSpPr>
                <a:spLocks noChangeArrowheads="1"/>
              </p:cNvSpPr>
              <p:nvPr/>
            </p:nvSpPr>
            <p:spPr bwMode="gray">
              <a:xfrm>
                <a:off x="1440" y="163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Why software engineering?</a:t>
                </a:r>
                <a:r>
                  <a:rPr kumimoji="0" lang="en-US" altLang="zh-CN" sz="2800" b="1" i="0" u="none" strike="noStrike" kern="0" cap="none" spc="0" normalizeH="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 </a:t>
                </a:r>
                <a:endPar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endParaRPr>
              </a:p>
            </p:txBody>
          </p:sp>
          <p:grpSp>
            <p:nvGrpSpPr>
              <p:cNvPr id="85" name="Group 60"/>
              <p:cNvGrpSpPr>
                <a:grpSpLocks/>
              </p:cNvGrpSpPr>
              <p:nvPr/>
            </p:nvGrpSpPr>
            <p:grpSpPr bwMode="auto">
              <a:xfrm>
                <a:off x="1248" y="1699"/>
                <a:ext cx="240" cy="240"/>
                <a:chOff x="2078" y="1680"/>
                <a:chExt cx="1615" cy="1615"/>
              </a:xfrm>
            </p:grpSpPr>
            <p:sp>
              <p:nvSpPr>
                <p:cNvPr id="86"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8" name="Oval 63"/>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0" name="Oval 65"/>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7" name="Group 90"/>
            <p:cNvGrpSpPr>
              <a:grpSpLocks/>
            </p:cNvGrpSpPr>
            <p:nvPr/>
          </p:nvGrpSpPr>
          <p:grpSpPr bwMode="auto">
            <a:xfrm>
              <a:off x="1344" y="2179"/>
              <a:ext cx="5419" cy="320"/>
              <a:chOff x="1344" y="2179"/>
              <a:chExt cx="5419" cy="320"/>
            </a:xfrm>
          </p:grpSpPr>
          <p:sp>
            <p:nvSpPr>
              <p:cNvPr id="76" name="AutoShape 50"/>
              <p:cNvSpPr>
                <a:spLocks noChangeArrowheads="1"/>
              </p:cNvSpPr>
              <p:nvPr/>
            </p:nvSpPr>
            <p:spPr bwMode="gray">
              <a:xfrm>
                <a:off x="1536" y="2179"/>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What is software engineering?</a:t>
                </a:r>
              </a:p>
            </p:txBody>
          </p:sp>
          <p:grpSp>
            <p:nvGrpSpPr>
              <p:cNvPr id="77" name="Group 67"/>
              <p:cNvGrpSpPr>
                <a:grpSpLocks/>
              </p:cNvGrpSpPr>
              <p:nvPr/>
            </p:nvGrpSpPr>
            <p:grpSpPr bwMode="auto">
              <a:xfrm>
                <a:off x="1344" y="2227"/>
                <a:ext cx="240" cy="240"/>
                <a:chOff x="2078" y="1680"/>
                <a:chExt cx="1615" cy="1615"/>
              </a:xfrm>
            </p:grpSpPr>
            <p:sp>
              <p:nvSpPr>
                <p:cNvPr id="7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9"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0" name="Oval 70"/>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1"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2" name="Oval 72"/>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3"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8" name="Group 91"/>
            <p:cNvGrpSpPr>
              <a:grpSpLocks/>
            </p:cNvGrpSpPr>
            <p:nvPr/>
          </p:nvGrpSpPr>
          <p:grpSpPr bwMode="auto">
            <a:xfrm>
              <a:off x="1248" y="2691"/>
              <a:ext cx="5439" cy="320"/>
              <a:chOff x="1248" y="2691"/>
              <a:chExt cx="5439" cy="320"/>
            </a:xfrm>
          </p:grpSpPr>
          <p:sp>
            <p:nvSpPr>
              <p:cNvPr id="68" name="AutoShape 49"/>
              <p:cNvSpPr>
                <a:spLocks noChangeArrowheads="1"/>
              </p:cNvSpPr>
              <p:nvPr/>
            </p:nvSpPr>
            <p:spPr bwMode="gray">
              <a:xfrm>
                <a:off x="1460" y="2691"/>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SE Body of Knowledge</a:t>
                </a:r>
              </a:p>
            </p:txBody>
          </p:sp>
          <p:grpSp>
            <p:nvGrpSpPr>
              <p:cNvPr id="69" name="Group 74"/>
              <p:cNvGrpSpPr>
                <a:grpSpLocks/>
              </p:cNvGrpSpPr>
              <p:nvPr/>
            </p:nvGrpSpPr>
            <p:grpSpPr bwMode="auto">
              <a:xfrm>
                <a:off x="1248" y="2755"/>
                <a:ext cx="240" cy="240"/>
                <a:chOff x="2078" y="1680"/>
                <a:chExt cx="1615" cy="1615"/>
              </a:xfrm>
            </p:grpSpPr>
            <p:sp>
              <p:nvSpPr>
                <p:cNvPr id="70"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1"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2" name="Oval 77"/>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3"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4" name="Oval 79"/>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5"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9" name="Group 92"/>
            <p:cNvGrpSpPr>
              <a:grpSpLocks/>
            </p:cNvGrpSpPr>
            <p:nvPr/>
          </p:nvGrpSpPr>
          <p:grpSpPr bwMode="auto">
            <a:xfrm>
              <a:off x="960" y="3212"/>
              <a:ext cx="5415" cy="320"/>
              <a:chOff x="960" y="3212"/>
              <a:chExt cx="5415" cy="320"/>
            </a:xfrm>
          </p:grpSpPr>
          <p:sp>
            <p:nvSpPr>
              <p:cNvPr id="60" name="AutoShape 48"/>
              <p:cNvSpPr>
                <a:spLocks noChangeArrowheads="1"/>
              </p:cNvSpPr>
              <p:nvPr/>
            </p:nvSpPr>
            <p:spPr bwMode="gray">
              <a:xfrm>
                <a:off x="1148" y="321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SE Code of Ethics</a:t>
                </a:r>
              </a:p>
            </p:txBody>
          </p:sp>
          <p:grpSp>
            <p:nvGrpSpPr>
              <p:cNvPr id="61" name="Group 81"/>
              <p:cNvGrpSpPr>
                <a:grpSpLocks/>
              </p:cNvGrpSpPr>
              <p:nvPr/>
            </p:nvGrpSpPr>
            <p:grpSpPr bwMode="auto">
              <a:xfrm>
                <a:off x="960" y="3243"/>
                <a:ext cx="224" cy="240"/>
                <a:chOff x="2078" y="1680"/>
                <a:chExt cx="1615" cy="1615"/>
              </a:xfrm>
            </p:grpSpPr>
            <p:sp>
              <p:nvSpPr>
                <p:cNvPr id="62"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3"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4" name="Oval 84"/>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5"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6" name="Oval 86"/>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7"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spTree>
    <p:extLst>
      <p:ext uri="{BB962C8B-B14F-4D97-AF65-F5344CB8AC3E}">
        <p14:creationId xmlns:p14="http://schemas.microsoft.com/office/powerpoint/2010/main" val="666741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a:t>
            </a:fld>
            <a:endParaRPr lang="zh-CN" altLang="en-US">
              <a:solidFill>
                <a:prstClr val="black">
                  <a:tint val="95000"/>
                </a:prstClr>
              </a:solidFill>
            </a:endParaRPr>
          </a:p>
        </p:txBody>
      </p:sp>
      <p:grpSp>
        <p:nvGrpSpPr>
          <p:cNvPr id="52" name="Group 93"/>
          <p:cNvGrpSpPr>
            <a:grpSpLocks/>
          </p:cNvGrpSpPr>
          <p:nvPr/>
        </p:nvGrpSpPr>
        <p:grpSpPr bwMode="auto">
          <a:xfrm>
            <a:off x="-2220440" y="1789746"/>
            <a:ext cx="13131801" cy="4824413"/>
            <a:chOff x="-1509" y="912"/>
            <a:chExt cx="8272" cy="3039"/>
          </a:xfrm>
        </p:grpSpPr>
        <p:sp>
          <p:nvSpPr>
            <p:cNvPr id="53" name="AutoShape 46"/>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54" name="AutoShape 47"/>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399D72">
                    <a:alpha val="56000"/>
                  </a:srgbClr>
                </a:gs>
                <a:gs pos="100000">
                  <a:srgbClr val="399D72">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nvGrpSpPr>
            <p:cNvPr id="55" name="Group 88"/>
            <p:cNvGrpSpPr>
              <a:grpSpLocks/>
            </p:cNvGrpSpPr>
            <p:nvPr/>
          </p:nvGrpSpPr>
          <p:grpSpPr bwMode="auto">
            <a:xfrm>
              <a:off x="912" y="1147"/>
              <a:ext cx="5427" cy="320"/>
              <a:chOff x="912" y="1147"/>
              <a:chExt cx="5427" cy="320"/>
            </a:xfrm>
          </p:grpSpPr>
          <p:sp>
            <p:nvSpPr>
              <p:cNvPr id="92" name="AutoShape 52"/>
              <p:cNvSpPr>
                <a:spLocks noChangeArrowheads="1"/>
              </p:cNvSpPr>
              <p:nvPr/>
            </p:nvSpPr>
            <p:spPr bwMode="gray">
              <a:xfrm>
                <a:off x="1112" y="1147"/>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What is software?</a:t>
                </a:r>
              </a:p>
            </p:txBody>
          </p:sp>
          <p:grpSp>
            <p:nvGrpSpPr>
              <p:cNvPr id="93" name="Group 53"/>
              <p:cNvGrpSpPr>
                <a:grpSpLocks/>
              </p:cNvGrpSpPr>
              <p:nvPr/>
            </p:nvGrpSpPr>
            <p:grpSpPr bwMode="auto">
              <a:xfrm>
                <a:off x="912" y="1203"/>
                <a:ext cx="240" cy="240"/>
                <a:chOff x="2078" y="1680"/>
                <a:chExt cx="1615" cy="1615"/>
              </a:xfrm>
            </p:grpSpPr>
            <p:sp>
              <p:nvSpPr>
                <p:cNvPr id="94"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5"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6" name="Oval 56"/>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7"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8" name="Oval 58"/>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9"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6" name="Group 89"/>
            <p:cNvGrpSpPr>
              <a:grpSpLocks/>
            </p:cNvGrpSpPr>
            <p:nvPr/>
          </p:nvGrpSpPr>
          <p:grpSpPr bwMode="auto">
            <a:xfrm>
              <a:off x="1248" y="1632"/>
              <a:ext cx="5419" cy="320"/>
              <a:chOff x="1248" y="1632"/>
              <a:chExt cx="5419" cy="320"/>
            </a:xfrm>
          </p:grpSpPr>
          <p:sp>
            <p:nvSpPr>
              <p:cNvPr id="84" name="AutoShape 51"/>
              <p:cNvSpPr>
                <a:spLocks noChangeArrowheads="1"/>
              </p:cNvSpPr>
              <p:nvPr/>
            </p:nvSpPr>
            <p:spPr bwMode="gray">
              <a:xfrm>
                <a:off x="1440" y="163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Why software engineering?</a:t>
                </a:r>
                <a:r>
                  <a:rPr kumimoji="0" lang="en-US" altLang="zh-CN" sz="2800" b="1" i="0" u="none" strike="noStrike" kern="0" cap="none" spc="0" normalizeH="0" noProof="0" dirty="0" smtClean="0">
                    <a:ln>
                      <a:noFill/>
                    </a:ln>
                    <a:solidFill>
                      <a:srgbClr val="000000"/>
                    </a:solidFill>
                    <a:effectLst/>
                    <a:uLnTx/>
                    <a:uFillTx/>
                    <a:latin typeface="Arial" panose="020B0604020202020204" pitchFamily="34" charset="0"/>
                    <a:ea typeface="宋体" panose="02010600030101010101" pitchFamily="2" charset="-122"/>
                  </a:rPr>
                  <a:t> </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85" name="Group 60"/>
              <p:cNvGrpSpPr>
                <a:grpSpLocks/>
              </p:cNvGrpSpPr>
              <p:nvPr/>
            </p:nvGrpSpPr>
            <p:grpSpPr bwMode="auto">
              <a:xfrm>
                <a:off x="1248" y="1699"/>
                <a:ext cx="240" cy="240"/>
                <a:chOff x="2078" y="1680"/>
                <a:chExt cx="1615" cy="1615"/>
              </a:xfrm>
            </p:grpSpPr>
            <p:sp>
              <p:nvSpPr>
                <p:cNvPr id="86"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8" name="Oval 63"/>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0" name="Oval 65"/>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7" name="Group 90"/>
            <p:cNvGrpSpPr>
              <a:grpSpLocks/>
            </p:cNvGrpSpPr>
            <p:nvPr/>
          </p:nvGrpSpPr>
          <p:grpSpPr bwMode="auto">
            <a:xfrm>
              <a:off x="1344" y="2179"/>
              <a:ext cx="5419" cy="320"/>
              <a:chOff x="1344" y="2179"/>
              <a:chExt cx="5419" cy="320"/>
            </a:xfrm>
          </p:grpSpPr>
          <p:sp>
            <p:nvSpPr>
              <p:cNvPr id="76" name="AutoShape 50"/>
              <p:cNvSpPr>
                <a:spLocks noChangeArrowheads="1"/>
              </p:cNvSpPr>
              <p:nvPr/>
            </p:nvSpPr>
            <p:spPr bwMode="gray">
              <a:xfrm>
                <a:off x="1536" y="2179"/>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What is software engineering?</a:t>
                </a:r>
              </a:p>
            </p:txBody>
          </p:sp>
          <p:grpSp>
            <p:nvGrpSpPr>
              <p:cNvPr id="77" name="Group 67"/>
              <p:cNvGrpSpPr>
                <a:grpSpLocks/>
              </p:cNvGrpSpPr>
              <p:nvPr/>
            </p:nvGrpSpPr>
            <p:grpSpPr bwMode="auto">
              <a:xfrm>
                <a:off x="1344" y="2227"/>
                <a:ext cx="240" cy="240"/>
                <a:chOff x="2078" y="1680"/>
                <a:chExt cx="1615" cy="1615"/>
              </a:xfrm>
            </p:grpSpPr>
            <p:sp>
              <p:nvSpPr>
                <p:cNvPr id="7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9"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0" name="Oval 70"/>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1"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2" name="Oval 72"/>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3"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8" name="Group 91"/>
            <p:cNvGrpSpPr>
              <a:grpSpLocks/>
            </p:cNvGrpSpPr>
            <p:nvPr/>
          </p:nvGrpSpPr>
          <p:grpSpPr bwMode="auto">
            <a:xfrm>
              <a:off x="1248" y="2691"/>
              <a:ext cx="5439" cy="320"/>
              <a:chOff x="1248" y="2691"/>
              <a:chExt cx="5439" cy="320"/>
            </a:xfrm>
          </p:grpSpPr>
          <p:sp>
            <p:nvSpPr>
              <p:cNvPr id="68" name="AutoShape 49"/>
              <p:cNvSpPr>
                <a:spLocks noChangeArrowheads="1"/>
              </p:cNvSpPr>
              <p:nvPr/>
            </p:nvSpPr>
            <p:spPr bwMode="gray">
              <a:xfrm>
                <a:off x="1460" y="2691"/>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SE Body of Knowledge</a:t>
                </a:r>
              </a:p>
            </p:txBody>
          </p:sp>
          <p:grpSp>
            <p:nvGrpSpPr>
              <p:cNvPr id="69" name="Group 74"/>
              <p:cNvGrpSpPr>
                <a:grpSpLocks/>
              </p:cNvGrpSpPr>
              <p:nvPr/>
            </p:nvGrpSpPr>
            <p:grpSpPr bwMode="auto">
              <a:xfrm>
                <a:off x="1248" y="2755"/>
                <a:ext cx="240" cy="240"/>
                <a:chOff x="2078" y="1680"/>
                <a:chExt cx="1615" cy="1615"/>
              </a:xfrm>
            </p:grpSpPr>
            <p:sp>
              <p:nvSpPr>
                <p:cNvPr id="70"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1"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2" name="Oval 77"/>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3"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4" name="Oval 79"/>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5"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9" name="Group 92"/>
            <p:cNvGrpSpPr>
              <a:grpSpLocks/>
            </p:cNvGrpSpPr>
            <p:nvPr/>
          </p:nvGrpSpPr>
          <p:grpSpPr bwMode="auto">
            <a:xfrm>
              <a:off x="960" y="3212"/>
              <a:ext cx="5415" cy="320"/>
              <a:chOff x="960" y="3212"/>
              <a:chExt cx="5415" cy="320"/>
            </a:xfrm>
          </p:grpSpPr>
          <p:sp>
            <p:nvSpPr>
              <p:cNvPr id="60" name="AutoShape 48"/>
              <p:cNvSpPr>
                <a:spLocks noChangeArrowheads="1"/>
              </p:cNvSpPr>
              <p:nvPr/>
            </p:nvSpPr>
            <p:spPr bwMode="gray">
              <a:xfrm>
                <a:off x="1148" y="321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SE Code of Ethics</a:t>
                </a:r>
              </a:p>
            </p:txBody>
          </p:sp>
          <p:grpSp>
            <p:nvGrpSpPr>
              <p:cNvPr id="61" name="Group 81"/>
              <p:cNvGrpSpPr>
                <a:grpSpLocks/>
              </p:cNvGrpSpPr>
              <p:nvPr/>
            </p:nvGrpSpPr>
            <p:grpSpPr bwMode="auto">
              <a:xfrm>
                <a:off x="960" y="3243"/>
                <a:ext cx="224" cy="240"/>
                <a:chOff x="2078" y="1680"/>
                <a:chExt cx="1615" cy="1615"/>
              </a:xfrm>
            </p:grpSpPr>
            <p:sp>
              <p:nvSpPr>
                <p:cNvPr id="62"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3"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4" name="Oval 84"/>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5"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6" name="Oval 86"/>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7"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spTree>
    <p:extLst>
      <p:ext uri="{BB962C8B-B14F-4D97-AF65-F5344CB8AC3E}">
        <p14:creationId xmlns:p14="http://schemas.microsoft.com/office/powerpoint/2010/main" val="1202904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en-US" altLang="zh-CN" smtClean="0"/>
              <a:t>SE Boy of Knowledge</a:t>
            </a:r>
          </a:p>
        </p:txBody>
      </p:sp>
      <p:sp>
        <p:nvSpPr>
          <p:cNvPr id="2" name="内容占位符 1"/>
          <p:cNvSpPr>
            <a:spLocks noGrp="1"/>
          </p:cNvSpPr>
          <p:nvPr>
            <p:ph sz="half" idx="1"/>
          </p:nvPr>
        </p:nvSpPr>
        <p:spPr/>
        <p:txBody>
          <a:bodyPr>
            <a:normAutofit lnSpcReduction="10000"/>
          </a:bodyPr>
          <a:lstStyle/>
          <a:p>
            <a:r>
              <a:rPr lang="en-US" altLang="zh-CN" dirty="0" smtClean="0"/>
              <a:t>15 SWEBOK key areas</a:t>
            </a:r>
          </a:p>
          <a:p>
            <a:pPr lvl="1"/>
            <a:r>
              <a:rPr lang="en-US" altLang="zh-CN" b="1" dirty="0" smtClean="0">
                <a:solidFill>
                  <a:schemeClr val="accent6">
                    <a:lumMod val="50000"/>
                  </a:schemeClr>
                </a:solidFill>
              </a:rPr>
              <a:t>Software Requirements</a:t>
            </a:r>
          </a:p>
          <a:p>
            <a:pPr lvl="1"/>
            <a:r>
              <a:rPr lang="en-US" altLang="zh-CN" b="1" dirty="0" smtClean="0">
                <a:solidFill>
                  <a:schemeClr val="accent6">
                    <a:lumMod val="50000"/>
                  </a:schemeClr>
                </a:solidFill>
              </a:rPr>
              <a:t>Software Design</a:t>
            </a:r>
          </a:p>
          <a:p>
            <a:pPr lvl="1"/>
            <a:r>
              <a:rPr lang="en-US" altLang="zh-CN" b="1" dirty="0" smtClean="0">
                <a:solidFill>
                  <a:schemeClr val="accent6">
                    <a:lumMod val="50000"/>
                  </a:schemeClr>
                </a:solidFill>
              </a:rPr>
              <a:t>Software Construction </a:t>
            </a:r>
          </a:p>
          <a:p>
            <a:pPr lvl="1"/>
            <a:r>
              <a:rPr lang="en-US" altLang="zh-CN" b="1" dirty="0" smtClean="0">
                <a:solidFill>
                  <a:schemeClr val="accent6">
                    <a:lumMod val="50000"/>
                  </a:schemeClr>
                </a:solidFill>
              </a:rPr>
              <a:t>Software Testing</a:t>
            </a:r>
          </a:p>
          <a:p>
            <a:pPr lvl="1"/>
            <a:r>
              <a:rPr lang="en-US" altLang="zh-CN" b="1" dirty="0" smtClean="0">
                <a:solidFill>
                  <a:srgbClr val="002060"/>
                </a:solidFill>
              </a:rPr>
              <a:t>Software Maintenance</a:t>
            </a:r>
          </a:p>
          <a:p>
            <a:pPr lvl="1"/>
            <a:r>
              <a:rPr lang="en-US" altLang="zh-CN" b="1" dirty="0" smtClean="0">
                <a:solidFill>
                  <a:srgbClr val="002060"/>
                </a:solidFill>
              </a:rPr>
              <a:t>Software Configuration Management</a:t>
            </a:r>
          </a:p>
          <a:p>
            <a:pPr lvl="1"/>
            <a:r>
              <a:rPr lang="en-US" altLang="zh-CN" b="1" dirty="0" smtClean="0">
                <a:solidFill>
                  <a:srgbClr val="002060"/>
                </a:solidFill>
              </a:rPr>
              <a:t>Software Engineering Management</a:t>
            </a:r>
          </a:p>
          <a:p>
            <a:pPr lvl="1"/>
            <a:r>
              <a:rPr lang="en-US" altLang="zh-CN" b="1" dirty="0">
                <a:solidFill>
                  <a:srgbClr val="002060"/>
                </a:solidFill>
              </a:rPr>
              <a:t>Software Engineering Process </a:t>
            </a:r>
            <a:endParaRPr lang="zh-CN" altLang="en-US" b="1" dirty="0">
              <a:solidFill>
                <a:srgbClr val="002060"/>
              </a:solidFill>
            </a:endParaRPr>
          </a:p>
        </p:txBody>
      </p:sp>
      <p:sp>
        <p:nvSpPr>
          <p:cNvPr id="3" name="内容占位符 2"/>
          <p:cNvSpPr>
            <a:spLocks noGrp="1"/>
          </p:cNvSpPr>
          <p:nvPr>
            <p:ph sz="half" idx="2"/>
          </p:nvPr>
        </p:nvSpPr>
        <p:spPr/>
        <p:txBody>
          <a:bodyPr>
            <a:normAutofit lnSpcReduction="10000"/>
          </a:bodyPr>
          <a:lstStyle/>
          <a:p>
            <a:endParaRPr lang="en-US" altLang="zh-CN" dirty="0" smtClean="0"/>
          </a:p>
          <a:p>
            <a:pPr lvl="1"/>
            <a:r>
              <a:rPr lang="en-US" altLang="zh-CN" dirty="0" smtClean="0"/>
              <a:t>Software Engineering Models and Methods</a:t>
            </a:r>
          </a:p>
          <a:p>
            <a:pPr lvl="1"/>
            <a:r>
              <a:rPr lang="en-US" altLang="zh-CN" dirty="0" smtClean="0"/>
              <a:t>Software Quality</a:t>
            </a:r>
          </a:p>
          <a:p>
            <a:pPr lvl="1"/>
            <a:r>
              <a:rPr lang="en-US" altLang="zh-CN" dirty="0" smtClean="0"/>
              <a:t>Software Engineering Professional Practice</a:t>
            </a:r>
          </a:p>
          <a:p>
            <a:pPr lvl="1"/>
            <a:r>
              <a:rPr lang="en-US" altLang="zh-CN" dirty="0" smtClean="0"/>
              <a:t>Software Engineering Economics</a:t>
            </a:r>
          </a:p>
          <a:p>
            <a:pPr lvl="1"/>
            <a:r>
              <a:rPr lang="en-US" altLang="zh-CN" dirty="0" smtClean="0"/>
              <a:t>Computing Foundations</a:t>
            </a:r>
          </a:p>
          <a:p>
            <a:pPr lvl="1"/>
            <a:r>
              <a:rPr lang="en-US" altLang="zh-CN" dirty="0" smtClean="0"/>
              <a:t>Mathematical Foundations</a:t>
            </a:r>
          </a:p>
          <a:p>
            <a:pPr lvl="1"/>
            <a:r>
              <a:rPr lang="en-US" altLang="zh-CN" dirty="0" smtClean="0"/>
              <a:t>Engineering Foundations</a:t>
            </a:r>
            <a:endParaRPr lang="zh-CN" altLang="en-US"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20</a:t>
            </a:fld>
            <a:endParaRPr lang="en-US" altLang="zh-CN"/>
          </a:p>
        </p:txBody>
      </p:sp>
    </p:spTree>
    <p:extLst>
      <p:ext uri="{BB962C8B-B14F-4D97-AF65-F5344CB8AC3E}">
        <p14:creationId xmlns:p14="http://schemas.microsoft.com/office/powerpoint/2010/main" val="3479135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altLang="zh-CN" smtClean="0"/>
              <a:t>Software Requirements</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21</a:t>
            </a:fld>
            <a:endParaRPr lang="en-US" altLang="zh-CN"/>
          </a:p>
        </p:txBody>
      </p:sp>
      <p:pic>
        <p:nvPicPr>
          <p:cNvPr id="3" name="图片 2"/>
          <p:cNvPicPr>
            <a:picLocks noChangeAspect="1"/>
          </p:cNvPicPr>
          <p:nvPr/>
        </p:nvPicPr>
        <p:blipFill>
          <a:blip r:embed="rId3"/>
          <a:stretch>
            <a:fillRect/>
          </a:stretch>
        </p:blipFill>
        <p:spPr>
          <a:xfrm>
            <a:off x="1216599" y="1588723"/>
            <a:ext cx="8829101" cy="5269277"/>
          </a:xfrm>
          <a:prstGeom prst="rect">
            <a:avLst/>
          </a:prstGeom>
        </p:spPr>
      </p:pic>
    </p:spTree>
    <p:extLst>
      <p:ext uri="{BB962C8B-B14F-4D97-AF65-F5344CB8AC3E}">
        <p14:creationId xmlns:p14="http://schemas.microsoft.com/office/powerpoint/2010/main" val="2571906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altLang="zh-CN" smtClean="0"/>
              <a:t>Software Design</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22</a:t>
            </a:fld>
            <a:endParaRPr lang="en-US" altLang="zh-CN"/>
          </a:p>
        </p:txBody>
      </p:sp>
      <p:pic>
        <p:nvPicPr>
          <p:cNvPr id="3" name="图片 2"/>
          <p:cNvPicPr>
            <a:picLocks noChangeAspect="1"/>
          </p:cNvPicPr>
          <p:nvPr/>
        </p:nvPicPr>
        <p:blipFill>
          <a:blip r:embed="rId3"/>
          <a:stretch>
            <a:fillRect/>
          </a:stretch>
        </p:blipFill>
        <p:spPr>
          <a:xfrm>
            <a:off x="1814513" y="1517686"/>
            <a:ext cx="7634288" cy="5340314"/>
          </a:xfrm>
          <a:prstGeom prst="rect">
            <a:avLst/>
          </a:prstGeom>
        </p:spPr>
      </p:pic>
    </p:spTree>
    <p:extLst>
      <p:ext uri="{BB962C8B-B14F-4D97-AF65-F5344CB8AC3E}">
        <p14:creationId xmlns:p14="http://schemas.microsoft.com/office/powerpoint/2010/main" val="275011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r>
              <a:rPr lang="en-US" altLang="zh-CN" smtClean="0"/>
              <a:t>Software Construction</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23</a:t>
            </a:fld>
            <a:endParaRPr lang="en-US" altLang="zh-CN"/>
          </a:p>
        </p:txBody>
      </p:sp>
      <p:pic>
        <p:nvPicPr>
          <p:cNvPr id="3" name="图片 2"/>
          <p:cNvPicPr>
            <a:picLocks noChangeAspect="1"/>
          </p:cNvPicPr>
          <p:nvPr/>
        </p:nvPicPr>
        <p:blipFill>
          <a:blip r:embed="rId3"/>
          <a:stretch>
            <a:fillRect/>
          </a:stretch>
        </p:blipFill>
        <p:spPr>
          <a:xfrm>
            <a:off x="609601" y="1527425"/>
            <a:ext cx="5029200" cy="5330575"/>
          </a:xfrm>
          <a:prstGeom prst="rect">
            <a:avLst/>
          </a:prstGeom>
        </p:spPr>
      </p:pic>
      <p:pic>
        <p:nvPicPr>
          <p:cNvPr id="4" name="图片 3"/>
          <p:cNvPicPr>
            <a:picLocks noChangeAspect="1"/>
          </p:cNvPicPr>
          <p:nvPr/>
        </p:nvPicPr>
        <p:blipFill>
          <a:blip r:embed="rId4"/>
          <a:stretch>
            <a:fillRect/>
          </a:stretch>
        </p:blipFill>
        <p:spPr>
          <a:xfrm>
            <a:off x="8945116" y="2879792"/>
            <a:ext cx="1138684" cy="3871527"/>
          </a:xfrm>
          <a:prstGeom prst="rect">
            <a:avLst/>
          </a:prstGeom>
        </p:spPr>
      </p:pic>
      <p:pic>
        <p:nvPicPr>
          <p:cNvPr id="6" name="图片 5"/>
          <p:cNvPicPr>
            <a:picLocks noChangeAspect="1"/>
          </p:cNvPicPr>
          <p:nvPr/>
        </p:nvPicPr>
        <p:blipFill>
          <a:blip r:embed="rId5"/>
          <a:stretch>
            <a:fillRect/>
          </a:stretch>
        </p:blipFill>
        <p:spPr>
          <a:xfrm>
            <a:off x="5939107" y="1527425"/>
            <a:ext cx="5000089" cy="1349422"/>
          </a:xfrm>
          <a:prstGeom prst="rect">
            <a:avLst/>
          </a:prstGeom>
        </p:spPr>
      </p:pic>
    </p:spTree>
    <p:extLst>
      <p:ext uri="{BB962C8B-B14F-4D97-AF65-F5344CB8AC3E}">
        <p14:creationId xmlns:p14="http://schemas.microsoft.com/office/powerpoint/2010/main" val="1423938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en-US" altLang="zh-CN" smtClean="0"/>
              <a:t>Software Testing</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24</a:t>
            </a:fld>
            <a:endParaRPr lang="en-US" altLang="zh-CN"/>
          </a:p>
        </p:txBody>
      </p:sp>
      <p:pic>
        <p:nvPicPr>
          <p:cNvPr id="3" name="图片 2"/>
          <p:cNvPicPr>
            <a:picLocks noChangeAspect="1"/>
          </p:cNvPicPr>
          <p:nvPr/>
        </p:nvPicPr>
        <p:blipFill>
          <a:blip r:embed="rId3"/>
          <a:stretch>
            <a:fillRect/>
          </a:stretch>
        </p:blipFill>
        <p:spPr>
          <a:xfrm>
            <a:off x="0" y="1524000"/>
            <a:ext cx="10010775" cy="5334000"/>
          </a:xfrm>
          <a:prstGeom prst="rect">
            <a:avLst/>
          </a:prstGeom>
        </p:spPr>
      </p:pic>
      <p:grpSp>
        <p:nvGrpSpPr>
          <p:cNvPr id="7" name="组合 6"/>
          <p:cNvGrpSpPr/>
          <p:nvPr/>
        </p:nvGrpSpPr>
        <p:grpSpPr>
          <a:xfrm>
            <a:off x="10107142" y="1797342"/>
            <a:ext cx="1945157" cy="5060658"/>
            <a:chOff x="10246842" y="1797342"/>
            <a:chExt cx="1945157" cy="5060658"/>
          </a:xfrm>
        </p:grpSpPr>
        <p:pic>
          <p:nvPicPr>
            <p:cNvPr id="4" name="图片 3"/>
            <p:cNvPicPr>
              <a:picLocks noChangeAspect="1"/>
            </p:cNvPicPr>
            <p:nvPr/>
          </p:nvPicPr>
          <p:blipFill>
            <a:blip r:embed="rId4"/>
            <a:stretch>
              <a:fillRect/>
            </a:stretch>
          </p:blipFill>
          <p:spPr>
            <a:xfrm>
              <a:off x="10246842" y="2819400"/>
              <a:ext cx="1945157" cy="4038600"/>
            </a:xfrm>
            <a:prstGeom prst="rect">
              <a:avLst/>
            </a:prstGeom>
          </p:spPr>
        </p:pic>
        <p:pic>
          <p:nvPicPr>
            <p:cNvPr id="6" name="图片 5"/>
            <p:cNvPicPr>
              <a:picLocks noChangeAspect="1"/>
            </p:cNvPicPr>
            <p:nvPr/>
          </p:nvPicPr>
          <p:blipFill>
            <a:blip r:embed="rId5"/>
            <a:stretch>
              <a:fillRect/>
            </a:stretch>
          </p:blipFill>
          <p:spPr>
            <a:xfrm>
              <a:off x="10515600" y="1797342"/>
              <a:ext cx="1449312" cy="1022058"/>
            </a:xfrm>
            <a:prstGeom prst="rect">
              <a:avLst/>
            </a:prstGeom>
          </p:spPr>
        </p:pic>
      </p:grpSp>
    </p:spTree>
    <p:extLst>
      <p:ext uri="{BB962C8B-B14F-4D97-AF65-F5344CB8AC3E}">
        <p14:creationId xmlns:p14="http://schemas.microsoft.com/office/powerpoint/2010/main" val="1114594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en-US" altLang="zh-CN" dirty="0" smtClean="0"/>
              <a:t>Software Maintenance</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25</a:t>
            </a:fld>
            <a:endParaRPr lang="en-US" altLang="zh-CN"/>
          </a:p>
        </p:txBody>
      </p:sp>
      <p:pic>
        <p:nvPicPr>
          <p:cNvPr id="3" name="图片 2"/>
          <p:cNvPicPr>
            <a:picLocks noChangeAspect="1"/>
          </p:cNvPicPr>
          <p:nvPr/>
        </p:nvPicPr>
        <p:blipFill>
          <a:blip r:embed="rId3"/>
          <a:stretch>
            <a:fillRect/>
          </a:stretch>
        </p:blipFill>
        <p:spPr>
          <a:xfrm>
            <a:off x="2806700" y="1567684"/>
            <a:ext cx="6182574" cy="5290316"/>
          </a:xfrm>
          <a:prstGeom prst="rect">
            <a:avLst/>
          </a:prstGeom>
        </p:spPr>
      </p:pic>
    </p:spTree>
    <p:extLst>
      <p:ext uri="{BB962C8B-B14F-4D97-AF65-F5344CB8AC3E}">
        <p14:creationId xmlns:p14="http://schemas.microsoft.com/office/powerpoint/2010/main" val="2960267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normAutofit/>
          </a:bodyPr>
          <a:lstStyle/>
          <a:p>
            <a:pPr eaLnBrk="1" hangingPunct="1">
              <a:defRPr/>
            </a:pPr>
            <a:r>
              <a:rPr lang="en-US" altLang="zh-CN" dirty="0" smtClean="0"/>
              <a:t>Configuration Management</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26</a:t>
            </a:fld>
            <a:endParaRPr lang="en-US" altLang="zh-CN"/>
          </a:p>
        </p:txBody>
      </p:sp>
      <p:pic>
        <p:nvPicPr>
          <p:cNvPr id="3" name="图片 2"/>
          <p:cNvPicPr>
            <a:picLocks noChangeAspect="1"/>
          </p:cNvPicPr>
          <p:nvPr/>
        </p:nvPicPr>
        <p:blipFill>
          <a:blip r:embed="rId3"/>
          <a:stretch>
            <a:fillRect/>
          </a:stretch>
        </p:blipFill>
        <p:spPr>
          <a:xfrm>
            <a:off x="609601" y="1546404"/>
            <a:ext cx="8539163" cy="5204915"/>
          </a:xfrm>
          <a:prstGeom prst="rect">
            <a:avLst/>
          </a:prstGeom>
        </p:spPr>
      </p:pic>
    </p:spTree>
    <p:extLst>
      <p:ext uri="{BB962C8B-B14F-4D97-AF65-F5344CB8AC3E}">
        <p14:creationId xmlns:p14="http://schemas.microsoft.com/office/powerpoint/2010/main" val="2261511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noAutofit/>
          </a:bodyPr>
          <a:lstStyle/>
          <a:p>
            <a:pPr eaLnBrk="1" hangingPunct="1">
              <a:defRPr/>
            </a:pPr>
            <a:r>
              <a:rPr lang="en-US" altLang="zh-CN" dirty="0" smtClean="0"/>
              <a:t>Management</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27</a:t>
            </a:fld>
            <a:endParaRPr lang="en-US" altLang="zh-CN"/>
          </a:p>
        </p:txBody>
      </p:sp>
      <p:pic>
        <p:nvPicPr>
          <p:cNvPr id="3" name="图片 2"/>
          <p:cNvPicPr>
            <a:picLocks noChangeAspect="1"/>
          </p:cNvPicPr>
          <p:nvPr/>
        </p:nvPicPr>
        <p:blipFill>
          <a:blip r:embed="rId3"/>
          <a:stretch>
            <a:fillRect/>
          </a:stretch>
        </p:blipFill>
        <p:spPr>
          <a:xfrm>
            <a:off x="2663826" y="1543665"/>
            <a:ext cx="6864350" cy="5314335"/>
          </a:xfrm>
          <a:prstGeom prst="rect">
            <a:avLst/>
          </a:prstGeom>
        </p:spPr>
      </p:pic>
    </p:spTree>
    <p:extLst>
      <p:ext uri="{BB962C8B-B14F-4D97-AF65-F5344CB8AC3E}">
        <p14:creationId xmlns:p14="http://schemas.microsoft.com/office/powerpoint/2010/main" val="4071813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normAutofit/>
          </a:bodyPr>
          <a:lstStyle/>
          <a:p>
            <a:pPr eaLnBrk="1" hangingPunct="1">
              <a:defRPr/>
            </a:pPr>
            <a:r>
              <a:rPr lang="en-US" altLang="zh-CN" dirty="0" smtClean="0"/>
              <a:t>Software Engineering Process</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28</a:t>
            </a:fld>
            <a:endParaRPr lang="en-US" altLang="zh-CN"/>
          </a:p>
        </p:txBody>
      </p:sp>
      <p:pic>
        <p:nvPicPr>
          <p:cNvPr id="3" name="图片 2"/>
          <p:cNvPicPr>
            <a:picLocks noChangeAspect="1"/>
          </p:cNvPicPr>
          <p:nvPr/>
        </p:nvPicPr>
        <p:blipFill>
          <a:blip r:embed="rId3"/>
          <a:stretch>
            <a:fillRect/>
          </a:stretch>
        </p:blipFill>
        <p:spPr>
          <a:xfrm>
            <a:off x="2623344" y="1550200"/>
            <a:ext cx="6945313" cy="5307800"/>
          </a:xfrm>
          <a:prstGeom prst="rect">
            <a:avLst/>
          </a:prstGeom>
        </p:spPr>
      </p:pic>
    </p:spTree>
    <p:extLst>
      <p:ext uri="{BB962C8B-B14F-4D97-AF65-F5344CB8AC3E}">
        <p14:creationId xmlns:p14="http://schemas.microsoft.com/office/powerpoint/2010/main" val="999326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3891" name="Rectangle 3"/>
          <p:cNvSpPr>
            <a:spLocks noGrp="1" noChangeArrowheads="1"/>
          </p:cNvSpPr>
          <p:nvPr>
            <p:ph idx="1"/>
          </p:nvPr>
        </p:nvSpPr>
        <p:spPr/>
        <p:txBody>
          <a:bodyPr/>
          <a:lstStyle/>
          <a:p>
            <a:pPr eaLnBrk="1" hangingPunct="1">
              <a:lnSpc>
                <a:spcPct val="80000"/>
              </a:lnSpc>
              <a:defRPr/>
            </a:pPr>
            <a:r>
              <a:rPr lang="en-US" altLang="zh-CN" sz="2800" dirty="0"/>
              <a:t>Practitioner Myths</a:t>
            </a:r>
          </a:p>
          <a:p>
            <a:pPr eaLnBrk="1" hangingPunct="1">
              <a:lnSpc>
                <a:spcPct val="80000"/>
              </a:lnSpc>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Myth: </a:t>
            </a:r>
            <a:r>
              <a:rPr lang="en-US" altLang="zh-CN" sz="2800" dirty="0"/>
              <a:t>Once we write the program and get it to work, our job is done. </a:t>
            </a:r>
          </a:p>
          <a:p>
            <a:pPr eaLnBrk="1" hangingPunct="1">
              <a:lnSpc>
                <a:spcPct val="80000"/>
              </a:lnSpc>
              <a:buFont typeface="Wingdings" pitchFamily="2" charset="2"/>
              <a:buNone/>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Someone once said that the sooner you begin writing code, the longer it’ll take you to get done. Industry data indicate that between 60 and 80 percent of all effort expended on software will be expended after it is delivered to the customer for the first time.  </a:t>
            </a:r>
            <a:endParaRPr lang="zh-CN" altLang="en-US" dirty="0" smtClean="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29</a:t>
            </a:fld>
            <a:endParaRPr lang="en-US" altLang="zh-CN"/>
          </a:p>
        </p:txBody>
      </p:sp>
    </p:spTree>
    <p:extLst>
      <p:ext uri="{BB962C8B-B14F-4D97-AF65-F5344CB8AC3E}">
        <p14:creationId xmlns:p14="http://schemas.microsoft.com/office/powerpoint/2010/main" val="17136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a:t>
            </a:fld>
            <a:endParaRPr lang="zh-CN" altLang="en-US">
              <a:solidFill>
                <a:prstClr val="black">
                  <a:tint val="95000"/>
                </a:prstClr>
              </a:solidFill>
            </a:endParaRPr>
          </a:p>
        </p:txBody>
      </p:sp>
      <p:grpSp>
        <p:nvGrpSpPr>
          <p:cNvPr id="52" name="Group 93"/>
          <p:cNvGrpSpPr>
            <a:grpSpLocks/>
          </p:cNvGrpSpPr>
          <p:nvPr/>
        </p:nvGrpSpPr>
        <p:grpSpPr bwMode="auto">
          <a:xfrm>
            <a:off x="-2220440" y="1789746"/>
            <a:ext cx="13131801" cy="4824413"/>
            <a:chOff x="-1509" y="912"/>
            <a:chExt cx="8272" cy="3039"/>
          </a:xfrm>
        </p:grpSpPr>
        <p:sp>
          <p:nvSpPr>
            <p:cNvPr id="53" name="AutoShape 46"/>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54" name="AutoShape 47"/>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399D72">
                    <a:alpha val="56000"/>
                  </a:srgbClr>
                </a:gs>
                <a:gs pos="100000">
                  <a:srgbClr val="399D72">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nvGrpSpPr>
            <p:cNvPr id="55" name="Group 88"/>
            <p:cNvGrpSpPr>
              <a:grpSpLocks/>
            </p:cNvGrpSpPr>
            <p:nvPr/>
          </p:nvGrpSpPr>
          <p:grpSpPr bwMode="auto">
            <a:xfrm>
              <a:off x="912" y="1147"/>
              <a:ext cx="5427" cy="320"/>
              <a:chOff x="912" y="1147"/>
              <a:chExt cx="5427" cy="320"/>
            </a:xfrm>
          </p:grpSpPr>
          <p:sp>
            <p:nvSpPr>
              <p:cNvPr id="92" name="AutoShape 52"/>
              <p:cNvSpPr>
                <a:spLocks noChangeArrowheads="1"/>
              </p:cNvSpPr>
              <p:nvPr/>
            </p:nvSpPr>
            <p:spPr bwMode="gray">
              <a:xfrm>
                <a:off x="1112" y="1147"/>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What is software?</a:t>
                </a:r>
              </a:p>
            </p:txBody>
          </p:sp>
          <p:grpSp>
            <p:nvGrpSpPr>
              <p:cNvPr id="93" name="Group 53"/>
              <p:cNvGrpSpPr>
                <a:grpSpLocks/>
              </p:cNvGrpSpPr>
              <p:nvPr/>
            </p:nvGrpSpPr>
            <p:grpSpPr bwMode="auto">
              <a:xfrm>
                <a:off x="912" y="1203"/>
                <a:ext cx="240" cy="240"/>
                <a:chOff x="2078" y="1680"/>
                <a:chExt cx="1615" cy="1615"/>
              </a:xfrm>
            </p:grpSpPr>
            <p:sp>
              <p:nvSpPr>
                <p:cNvPr id="94"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5"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6" name="Oval 56"/>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7"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8" name="Oval 58"/>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9"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6" name="Group 89"/>
            <p:cNvGrpSpPr>
              <a:grpSpLocks/>
            </p:cNvGrpSpPr>
            <p:nvPr/>
          </p:nvGrpSpPr>
          <p:grpSpPr bwMode="auto">
            <a:xfrm>
              <a:off x="1248" y="1632"/>
              <a:ext cx="5419" cy="320"/>
              <a:chOff x="1248" y="1632"/>
              <a:chExt cx="5419" cy="320"/>
            </a:xfrm>
          </p:grpSpPr>
          <p:sp>
            <p:nvSpPr>
              <p:cNvPr id="84" name="AutoShape 51"/>
              <p:cNvSpPr>
                <a:spLocks noChangeArrowheads="1"/>
              </p:cNvSpPr>
              <p:nvPr/>
            </p:nvSpPr>
            <p:spPr bwMode="gray">
              <a:xfrm>
                <a:off x="1440" y="163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Why software engineering?</a:t>
                </a:r>
                <a:r>
                  <a:rPr kumimoji="0" lang="en-US" altLang="zh-CN" sz="2800" b="1" i="0" u="none" strike="noStrike" kern="0" cap="none" spc="0" normalizeH="0" noProof="0" dirty="0" smtClean="0">
                    <a:ln>
                      <a:noFill/>
                    </a:ln>
                    <a:solidFill>
                      <a:srgbClr val="000000"/>
                    </a:solidFill>
                    <a:effectLst/>
                    <a:uLnTx/>
                    <a:uFillTx/>
                    <a:latin typeface="Arial" panose="020B0604020202020204" pitchFamily="34" charset="0"/>
                    <a:ea typeface="宋体" panose="02010600030101010101" pitchFamily="2" charset="-122"/>
                  </a:rPr>
                  <a:t> </a:t>
                </a:r>
                <a:endPar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85" name="Group 60"/>
              <p:cNvGrpSpPr>
                <a:grpSpLocks/>
              </p:cNvGrpSpPr>
              <p:nvPr/>
            </p:nvGrpSpPr>
            <p:grpSpPr bwMode="auto">
              <a:xfrm>
                <a:off x="1248" y="1699"/>
                <a:ext cx="240" cy="240"/>
                <a:chOff x="2078" y="1680"/>
                <a:chExt cx="1615" cy="1615"/>
              </a:xfrm>
            </p:grpSpPr>
            <p:sp>
              <p:nvSpPr>
                <p:cNvPr id="86"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8" name="Oval 63"/>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0" name="Oval 65"/>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7" name="Group 90"/>
            <p:cNvGrpSpPr>
              <a:grpSpLocks/>
            </p:cNvGrpSpPr>
            <p:nvPr/>
          </p:nvGrpSpPr>
          <p:grpSpPr bwMode="auto">
            <a:xfrm>
              <a:off x="1344" y="2179"/>
              <a:ext cx="5419" cy="320"/>
              <a:chOff x="1344" y="2179"/>
              <a:chExt cx="5419" cy="320"/>
            </a:xfrm>
          </p:grpSpPr>
          <p:sp>
            <p:nvSpPr>
              <p:cNvPr id="76" name="AutoShape 50"/>
              <p:cNvSpPr>
                <a:spLocks noChangeArrowheads="1"/>
              </p:cNvSpPr>
              <p:nvPr/>
            </p:nvSpPr>
            <p:spPr bwMode="gray">
              <a:xfrm>
                <a:off x="1536" y="2179"/>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What is software engineering?</a:t>
                </a:r>
              </a:p>
            </p:txBody>
          </p:sp>
          <p:grpSp>
            <p:nvGrpSpPr>
              <p:cNvPr id="77" name="Group 67"/>
              <p:cNvGrpSpPr>
                <a:grpSpLocks/>
              </p:cNvGrpSpPr>
              <p:nvPr/>
            </p:nvGrpSpPr>
            <p:grpSpPr bwMode="auto">
              <a:xfrm>
                <a:off x="1344" y="2227"/>
                <a:ext cx="240" cy="240"/>
                <a:chOff x="2078" y="1680"/>
                <a:chExt cx="1615" cy="1615"/>
              </a:xfrm>
            </p:grpSpPr>
            <p:sp>
              <p:nvSpPr>
                <p:cNvPr id="7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9"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0" name="Oval 70"/>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1"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2" name="Oval 72"/>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3"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8" name="Group 91"/>
            <p:cNvGrpSpPr>
              <a:grpSpLocks/>
            </p:cNvGrpSpPr>
            <p:nvPr/>
          </p:nvGrpSpPr>
          <p:grpSpPr bwMode="auto">
            <a:xfrm>
              <a:off x="1248" y="2691"/>
              <a:ext cx="5439" cy="320"/>
              <a:chOff x="1248" y="2691"/>
              <a:chExt cx="5439" cy="320"/>
            </a:xfrm>
          </p:grpSpPr>
          <p:sp>
            <p:nvSpPr>
              <p:cNvPr id="68" name="AutoShape 49"/>
              <p:cNvSpPr>
                <a:spLocks noChangeArrowheads="1"/>
              </p:cNvSpPr>
              <p:nvPr/>
            </p:nvSpPr>
            <p:spPr bwMode="gray">
              <a:xfrm>
                <a:off x="1460" y="2691"/>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SE Body of Knowledge</a:t>
                </a:r>
              </a:p>
            </p:txBody>
          </p:sp>
          <p:grpSp>
            <p:nvGrpSpPr>
              <p:cNvPr id="69" name="Group 74"/>
              <p:cNvGrpSpPr>
                <a:grpSpLocks/>
              </p:cNvGrpSpPr>
              <p:nvPr/>
            </p:nvGrpSpPr>
            <p:grpSpPr bwMode="auto">
              <a:xfrm>
                <a:off x="1248" y="2755"/>
                <a:ext cx="240" cy="240"/>
                <a:chOff x="2078" y="1680"/>
                <a:chExt cx="1615" cy="1615"/>
              </a:xfrm>
            </p:grpSpPr>
            <p:sp>
              <p:nvSpPr>
                <p:cNvPr id="70"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1"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2" name="Oval 77"/>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3"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4" name="Oval 79"/>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5"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9" name="Group 92"/>
            <p:cNvGrpSpPr>
              <a:grpSpLocks/>
            </p:cNvGrpSpPr>
            <p:nvPr/>
          </p:nvGrpSpPr>
          <p:grpSpPr bwMode="auto">
            <a:xfrm>
              <a:off x="960" y="3212"/>
              <a:ext cx="5415" cy="320"/>
              <a:chOff x="960" y="3212"/>
              <a:chExt cx="5415" cy="320"/>
            </a:xfrm>
          </p:grpSpPr>
          <p:sp>
            <p:nvSpPr>
              <p:cNvPr id="60" name="AutoShape 48"/>
              <p:cNvSpPr>
                <a:spLocks noChangeArrowheads="1"/>
              </p:cNvSpPr>
              <p:nvPr/>
            </p:nvSpPr>
            <p:spPr bwMode="gray">
              <a:xfrm>
                <a:off x="1148" y="321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SE Code of Ethics</a:t>
                </a:r>
              </a:p>
            </p:txBody>
          </p:sp>
          <p:grpSp>
            <p:nvGrpSpPr>
              <p:cNvPr id="61" name="Group 81"/>
              <p:cNvGrpSpPr>
                <a:grpSpLocks/>
              </p:cNvGrpSpPr>
              <p:nvPr/>
            </p:nvGrpSpPr>
            <p:grpSpPr bwMode="auto">
              <a:xfrm>
                <a:off x="960" y="3243"/>
                <a:ext cx="224" cy="240"/>
                <a:chOff x="2078" y="1680"/>
                <a:chExt cx="1615" cy="1615"/>
              </a:xfrm>
            </p:grpSpPr>
            <p:sp>
              <p:nvSpPr>
                <p:cNvPr id="62"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3"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4" name="Oval 84"/>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5"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6" name="Oval 86"/>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7"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spTree>
    <p:extLst>
      <p:ext uri="{BB962C8B-B14F-4D97-AF65-F5344CB8AC3E}">
        <p14:creationId xmlns:p14="http://schemas.microsoft.com/office/powerpoint/2010/main" val="3685838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4915" name="Rectangle 3"/>
          <p:cNvSpPr>
            <a:spLocks noGrp="1" noChangeArrowheads="1"/>
          </p:cNvSpPr>
          <p:nvPr>
            <p:ph idx="1"/>
          </p:nvPr>
        </p:nvSpPr>
        <p:spPr/>
        <p:txBody>
          <a:bodyPr>
            <a:normAutofit/>
          </a:bodyPr>
          <a:lstStyle/>
          <a:p>
            <a:pPr eaLnBrk="1" hangingPunct="1">
              <a:defRPr/>
            </a:pPr>
            <a:r>
              <a:rPr lang="en-US" altLang="zh-CN" sz="2800" dirty="0"/>
              <a:t>Practitioner Myths</a:t>
            </a:r>
          </a:p>
          <a:p>
            <a:pPr eaLnBrk="1" hangingPunct="1">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Myth: </a:t>
            </a:r>
            <a:r>
              <a:rPr lang="en-US" altLang="zh-CN" sz="2800" dirty="0"/>
              <a:t>Until I get the program running, I have no way to assessing its quality. </a:t>
            </a:r>
          </a:p>
          <a:p>
            <a:pPr eaLnBrk="1" hangingPunct="1">
              <a:buFont typeface="Wingdings" pitchFamily="2" charset="2"/>
              <a:buNone/>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One of the most effective software quality assurance mechanisms can be applied from the inception of a project – the formal technical review. Software reviews are a “quality filter” that have been found to be more effective than testing for finding certain classes of software errors.   </a:t>
            </a:r>
            <a:endParaRPr lang="zh-CN" altLang="en-US" dirty="0"/>
          </a:p>
          <a:p>
            <a:pPr eaLnBrk="1" hangingPunct="1">
              <a:defRPr/>
            </a:pPr>
            <a:endParaRPr lang="zh-CN" altLang="en-US" sz="3600" dirty="0" smtClean="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30</a:t>
            </a:fld>
            <a:endParaRPr lang="en-US" altLang="zh-CN"/>
          </a:p>
        </p:txBody>
      </p:sp>
    </p:spTree>
    <p:extLst>
      <p:ext uri="{BB962C8B-B14F-4D97-AF65-F5344CB8AC3E}">
        <p14:creationId xmlns:p14="http://schemas.microsoft.com/office/powerpoint/2010/main" val="323537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5939" name="Rectangle 3"/>
          <p:cNvSpPr>
            <a:spLocks noGrp="1" noChangeArrowheads="1"/>
          </p:cNvSpPr>
          <p:nvPr>
            <p:ph idx="1"/>
          </p:nvPr>
        </p:nvSpPr>
        <p:spPr/>
        <p:txBody>
          <a:bodyPr>
            <a:normAutofit/>
          </a:bodyPr>
          <a:lstStyle/>
          <a:p>
            <a:pPr eaLnBrk="1" hangingPunct="1">
              <a:defRPr/>
            </a:pPr>
            <a:r>
              <a:rPr lang="en-US" altLang="zh-CN" sz="2800" dirty="0"/>
              <a:t>Practitioner Myths</a:t>
            </a:r>
          </a:p>
          <a:p>
            <a:pPr eaLnBrk="1" hangingPunct="1">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Myth: </a:t>
            </a:r>
            <a:r>
              <a:rPr lang="en-US" altLang="zh-CN" sz="2800" dirty="0"/>
              <a:t>The only deliverable work product for a successful project is the working program. </a:t>
            </a:r>
          </a:p>
          <a:p>
            <a:pPr eaLnBrk="1" hangingPunct="1">
              <a:buFont typeface="Wingdings" pitchFamily="2" charset="2"/>
              <a:buNone/>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A working program is only one part of a software configuration that includes many elements. Documentation provides a foundation for successful engineering and, more importantly, guidance for software support. </a:t>
            </a:r>
            <a:endParaRPr lang="zh-CN" altLang="en-US" sz="2800"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31</a:t>
            </a:fld>
            <a:endParaRPr lang="en-US" altLang="zh-CN"/>
          </a:p>
        </p:txBody>
      </p:sp>
    </p:spTree>
    <p:extLst>
      <p:ext uri="{BB962C8B-B14F-4D97-AF65-F5344CB8AC3E}">
        <p14:creationId xmlns:p14="http://schemas.microsoft.com/office/powerpoint/2010/main" val="91176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6963" name="Rectangle 3"/>
          <p:cNvSpPr>
            <a:spLocks noGrp="1" noChangeArrowheads="1"/>
          </p:cNvSpPr>
          <p:nvPr>
            <p:ph idx="1"/>
          </p:nvPr>
        </p:nvSpPr>
        <p:spPr/>
        <p:txBody>
          <a:bodyPr>
            <a:normAutofit/>
          </a:bodyPr>
          <a:lstStyle/>
          <a:p>
            <a:pPr eaLnBrk="1" hangingPunct="1">
              <a:defRPr/>
            </a:pPr>
            <a:r>
              <a:rPr lang="en-US" altLang="zh-CN" sz="2800" dirty="0"/>
              <a:t>Practitioner Myths</a:t>
            </a:r>
          </a:p>
          <a:p>
            <a:pPr eaLnBrk="1" hangingPunct="1">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Myth: </a:t>
            </a:r>
            <a:r>
              <a:rPr lang="en-US" altLang="zh-CN" sz="2800" dirty="0"/>
              <a:t>Software engineering will make us create voluminous and unnecessary documentation and will invariably slow us down.  </a:t>
            </a:r>
          </a:p>
          <a:p>
            <a:pPr eaLnBrk="1" hangingPunct="1">
              <a:buFont typeface="Wingdings" pitchFamily="2" charset="2"/>
              <a:buNone/>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Software engineering is not about crating documents. It is about crating quality. Better quality leads to reduces rework. And reduced rework results in faster delivery times.</a:t>
            </a:r>
            <a:endParaRPr lang="zh-CN" altLang="en-US" sz="3600" dirty="0" smtClean="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32</a:t>
            </a:fld>
            <a:endParaRPr lang="en-US" altLang="zh-CN"/>
          </a:p>
        </p:txBody>
      </p:sp>
    </p:spTree>
    <p:extLst>
      <p:ext uri="{BB962C8B-B14F-4D97-AF65-F5344CB8AC3E}">
        <p14:creationId xmlns:p14="http://schemas.microsoft.com/office/powerpoint/2010/main" val="21086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1843" name="Rectangle 3"/>
          <p:cNvSpPr>
            <a:spLocks noGrp="1" noChangeArrowheads="1"/>
          </p:cNvSpPr>
          <p:nvPr>
            <p:ph idx="1"/>
          </p:nvPr>
        </p:nvSpPr>
        <p:spPr/>
        <p:txBody>
          <a:bodyPr>
            <a:normAutofit/>
          </a:bodyPr>
          <a:lstStyle/>
          <a:p>
            <a:pPr eaLnBrk="1" hangingPunct="1">
              <a:defRPr/>
            </a:pPr>
            <a:r>
              <a:rPr lang="en-US" altLang="zh-CN" sz="2800" dirty="0"/>
              <a:t>Customer Myths</a:t>
            </a:r>
          </a:p>
          <a:p>
            <a:pPr eaLnBrk="1" hangingPunct="1">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Myth:</a:t>
            </a:r>
            <a:r>
              <a:rPr lang="en-US" altLang="zh-CN" sz="2800" dirty="0"/>
              <a:t> A general statement of objectives is sufficient to begin writing programs – we can fill in the details later. </a:t>
            </a:r>
          </a:p>
          <a:p>
            <a:pPr eaLnBrk="1" hangingPunct="1">
              <a:buFont typeface="Wingdings" pitchFamily="2" charset="2"/>
              <a:buNone/>
              <a:defRPr/>
            </a:pPr>
            <a:endParaRPr lang="en-US" altLang="zh-CN" sz="2800" dirty="0"/>
          </a:p>
          <a:p>
            <a:pPr eaLnBrk="1" hangingPunct="1">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Although a comprehensive and stable statement of requirements is not always possible, an ambiguous statement of objectives is a recipe for disaster. Unambiguous requirements (usually derived iteratively) are developed only through effective and continuous communication between customer and developer. </a:t>
            </a:r>
            <a:endParaRPr lang="zh-CN" altLang="en-US"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33</a:t>
            </a:fld>
            <a:endParaRPr lang="en-US" altLang="zh-CN"/>
          </a:p>
        </p:txBody>
      </p:sp>
    </p:spTree>
    <p:extLst>
      <p:ext uri="{BB962C8B-B14F-4D97-AF65-F5344CB8AC3E}">
        <p14:creationId xmlns:p14="http://schemas.microsoft.com/office/powerpoint/2010/main" val="5385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92867" name="Rectangle 3"/>
          <p:cNvSpPr>
            <a:spLocks noGrp="1" noChangeArrowheads="1"/>
          </p:cNvSpPr>
          <p:nvPr>
            <p:ph idx="1"/>
          </p:nvPr>
        </p:nvSpPr>
        <p:spPr/>
        <p:txBody>
          <a:bodyPr>
            <a:normAutofit/>
          </a:bodyPr>
          <a:lstStyle/>
          <a:p>
            <a:pPr eaLnBrk="1" hangingPunct="1">
              <a:lnSpc>
                <a:spcPct val="80000"/>
              </a:lnSpc>
              <a:defRPr/>
            </a:pPr>
            <a:r>
              <a:rPr lang="en-US" altLang="zh-CN" sz="2800" dirty="0"/>
              <a:t>Customer Myths</a:t>
            </a:r>
          </a:p>
          <a:p>
            <a:pPr eaLnBrk="1" hangingPunct="1">
              <a:lnSpc>
                <a:spcPct val="80000"/>
              </a:lnSpc>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Myth:</a:t>
            </a:r>
            <a:r>
              <a:rPr lang="en-US" altLang="zh-CN" sz="2800" dirty="0"/>
              <a:t> Project requirements continually change, but change can be easily accommodated because software is flexible. </a:t>
            </a:r>
          </a:p>
          <a:p>
            <a:pPr eaLnBrk="1" hangingPunct="1">
              <a:lnSpc>
                <a:spcPct val="80000"/>
              </a:lnSpc>
              <a:buFont typeface="Wingdings" pitchFamily="2" charset="2"/>
              <a:buNone/>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It is true that software requirements change, but the impact of change varies with the time at which it is introduces. When requirement changes are requested early (before design or code has been started), cost impact is relatively small. However, as time passes, cost impact grows rapidly – resources have been committed, a design framework has been established, and change can cause upheaval that requires additional resources and major design modification. </a:t>
            </a:r>
            <a:endParaRPr lang="zh-CN" altLang="en-US"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34</a:t>
            </a:fld>
            <a:endParaRPr lang="en-US" altLang="zh-CN"/>
          </a:p>
        </p:txBody>
      </p:sp>
    </p:spTree>
    <p:extLst>
      <p:ext uri="{BB962C8B-B14F-4D97-AF65-F5344CB8AC3E}">
        <p14:creationId xmlns:p14="http://schemas.microsoft.com/office/powerpoint/2010/main" val="122137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r>
              <a:rPr lang="en-US" altLang="zh-CN" smtClean="0"/>
              <a:t>Software Myths</a:t>
            </a:r>
          </a:p>
        </p:txBody>
      </p:sp>
      <p:sp>
        <p:nvSpPr>
          <p:cNvPr id="288771" name="Rectangle 3"/>
          <p:cNvSpPr>
            <a:spLocks noGrp="1" noChangeArrowheads="1"/>
          </p:cNvSpPr>
          <p:nvPr>
            <p:ph idx="1"/>
          </p:nvPr>
        </p:nvSpPr>
        <p:spPr/>
        <p:txBody>
          <a:bodyPr>
            <a:normAutofit lnSpcReduction="10000"/>
          </a:bodyPr>
          <a:lstStyle/>
          <a:p>
            <a:pPr eaLnBrk="1" hangingPunct="1">
              <a:lnSpc>
                <a:spcPct val="90000"/>
              </a:lnSpc>
              <a:defRPr/>
            </a:pPr>
            <a:r>
              <a:rPr lang="en-US" altLang="zh-CN" sz="2800" dirty="0"/>
              <a:t>Management Myths</a:t>
            </a:r>
          </a:p>
          <a:p>
            <a:pPr eaLnBrk="1" hangingPunct="1">
              <a:lnSpc>
                <a:spcPct val="90000"/>
              </a:lnSpc>
              <a:defRPr/>
            </a:pPr>
            <a:endParaRPr lang="en-US" altLang="zh-CN" sz="2800" dirty="0"/>
          </a:p>
          <a:p>
            <a:pPr eaLnBrk="1" hangingPunct="1">
              <a:lnSpc>
                <a:spcPct val="90000"/>
              </a:lnSpc>
              <a:buFont typeface="Wingdings" pitchFamily="2" charset="2"/>
              <a:buNone/>
              <a:defRPr/>
            </a:pPr>
            <a:r>
              <a:rPr lang="en-US" altLang="zh-CN" sz="2800" b="1" dirty="0">
                <a:solidFill>
                  <a:srgbClr val="080808"/>
                </a:solidFill>
                <a:effectLst>
                  <a:outerShdw blurRad="38100" dist="38100" dir="2700000" algn="tl">
                    <a:srgbClr val="FFFFFF"/>
                  </a:outerShdw>
                </a:effectLst>
              </a:rPr>
              <a:t>Myth:</a:t>
            </a:r>
            <a:r>
              <a:rPr lang="en-US" altLang="zh-CN" sz="2800" dirty="0"/>
              <a:t> We already have a book that’s full of standards and procedures for building software. Won’t that provide my people with everything they need to know?</a:t>
            </a:r>
          </a:p>
          <a:p>
            <a:pPr eaLnBrk="1" hangingPunct="1">
              <a:lnSpc>
                <a:spcPct val="90000"/>
              </a:lnSpc>
              <a:buFont typeface="Wingdings" pitchFamily="2" charset="2"/>
              <a:buNone/>
              <a:defRPr/>
            </a:pPr>
            <a:endParaRPr lang="en-US" altLang="zh-CN" sz="2800" dirty="0"/>
          </a:p>
          <a:p>
            <a:pPr eaLnBrk="1" hangingPunct="1">
              <a:lnSpc>
                <a:spcPct val="90000"/>
              </a:lnSpc>
              <a:buFont typeface="Wingdings" pitchFamily="2" charset="2"/>
              <a:buNone/>
              <a:defRPr/>
            </a:pPr>
            <a:r>
              <a:rPr lang="en-US" altLang="zh-CN" sz="2800" b="1" dirty="0">
                <a:solidFill>
                  <a:srgbClr val="080808"/>
                </a:solidFill>
                <a:effectLst>
                  <a:outerShdw blurRad="38100" dist="38100" dir="2700000" algn="tl">
                    <a:srgbClr val="FFFFFF"/>
                  </a:outerShdw>
                </a:effectLst>
              </a:rPr>
              <a:t>Reality:</a:t>
            </a:r>
            <a:r>
              <a:rPr lang="en-US" altLang="zh-CN" sz="2800" dirty="0"/>
              <a:t> The book of standards may very well exist, but is it used? Are software practitioners aware of its existence? Does it reflect modern software engineering practice? Is it complete? Is it adaptable? Is it streamlined to improve time to delivery while still maintaining a focus on quality? In many cases, the answer to all of these questions is no. </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35</a:t>
            </a:fld>
            <a:endParaRPr lang="en-US" altLang="zh-CN"/>
          </a:p>
        </p:txBody>
      </p:sp>
    </p:spTree>
    <p:extLst>
      <p:ext uri="{BB962C8B-B14F-4D97-AF65-F5344CB8AC3E}">
        <p14:creationId xmlns:p14="http://schemas.microsoft.com/office/powerpoint/2010/main" val="36590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altLang="zh-CN" smtClean="0"/>
              <a:t>Software Myths</a:t>
            </a:r>
            <a:endParaRPr lang="zh-CN" altLang="en-US" smtClean="0"/>
          </a:p>
        </p:txBody>
      </p:sp>
      <p:sp>
        <p:nvSpPr>
          <p:cNvPr id="289795" name="Rectangle 3"/>
          <p:cNvSpPr>
            <a:spLocks noGrp="1" noChangeArrowheads="1"/>
          </p:cNvSpPr>
          <p:nvPr>
            <p:ph idx="1"/>
          </p:nvPr>
        </p:nvSpPr>
        <p:spPr/>
        <p:txBody>
          <a:bodyPr>
            <a:normAutofit/>
          </a:bodyPr>
          <a:lstStyle/>
          <a:p>
            <a:pPr eaLnBrk="1" hangingPunct="1">
              <a:lnSpc>
                <a:spcPct val="80000"/>
              </a:lnSpc>
              <a:defRPr/>
            </a:pPr>
            <a:r>
              <a:rPr lang="en-US" altLang="zh-CN" sz="2800" dirty="0"/>
              <a:t>Management Myths</a:t>
            </a:r>
          </a:p>
          <a:p>
            <a:pPr eaLnBrk="1" hangingPunct="1">
              <a:lnSpc>
                <a:spcPct val="80000"/>
              </a:lnSpc>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Myth:</a:t>
            </a:r>
            <a:r>
              <a:rPr lang="en-US" altLang="zh-CN" sz="2800" dirty="0"/>
              <a:t> If we get behind schedule, we can add more programmers and catch up (sometimes called the Mongolian horde concept).</a:t>
            </a:r>
          </a:p>
          <a:p>
            <a:pPr eaLnBrk="1" hangingPunct="1">
              <a:lnSpc>
                <a:spcPct val="80000"/>
              </a:lnSpc>
              <a:buFont typeface="Wingdings" pitchFamily="2" charset="2"/>
              <a:buNone/>
              <a:defRPr/>
            </a:pPr>
            <a:endParaRPr lang="en-US" altLang="zh-CN" sz="2800" dirty="0"/>
          </a:p>
          <a:p>
            <a:pPr eaLnBrk="1" hangingPunct="1">
              <a:lnSpc>
                <a:spcPct val="80000"/>
              </a:lnSpc>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Software development is not a mechanistic process like manufacturing. In the words of Brooks: “Adding people </a:t>
            </a:r>
            <a:r>
              <a:rPr lang="en-US" altLang="zh-CN" sz="2800" dirty="0" err="1"/>
              <a:t>ot</a:t>
            </a:r>
            <a:r>
              <a:rPr lang="en-US" altLang="zh-CN" sz="2800" dirty="0"/>
              <a:t> a late software project makes it later.” As new people are added, people who were working must spend time educating the newcomers, thereby reducing the amount of time spent on productive development effort. People can be added but only in a planned and well-coordinated manner. </a:t>
            </a:r>
            <a:endParaRPr lang="zh-CN" altLang="en-US" sz="2800"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36</a:t>
            </a:fld>
            <a:endParaRPr lang="en-US" altLang="zh-CN"/>
          </a:p>
        </p:txBody>
      </p:sp>
    </p:spTree>
    <p:extLst>
      <p:ext uri="{BB962C8B-B14F-4D97-AF65-F5344CB8AC3E}">
        <p14:creationId xmlns:p14="http://schemas.microsoft.com/office/powerpoint/2010/main" val="110021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defRPr/>
            </a:pPr>
            <a:r>
              <a:rPr lang="en-US" altLang="zh-CN" dirty="0" smtClean="0"/>
              <a:t>Software Myths</a:t>
            </a:r>
            <a:endParaRPr lang="zh-CN" altLang="en-US" dirty="0" smtClean="0"/>
          </a:p>
        </p:txBody>
      </p:sp>
      <p:sp>
        <p:nvSpPr>
          <p:cNvPr id="290819" name="Rectangle 3"/>
          <p:cNvSpPr>
            <a:spLocks noGrp="1" noChangeArrowheads="1"/>
          </p:cNvSpPr>
          <p:nvPr>
            <p:ph idx="1"/>
          </p:nvPr>
        </p:nvSpPr>
        <p:spPr/>
        <p:txBody>
          <a:bodyPr>
            <a:normAutofit/>
          </a:bodyPr>
          <a:lstStyle/>
          <a:p>
            <a:pPr eaLnBrk="1" hangingPunct="1">
              <a:lnSpc>
                <a:spcPct val="90000"/>
              </a:lnSpc>
              <a:defRPr/>
            </a:pPr>
            <a:r>
              <a:rPr lang="en-US" altLang="zh-CN" sz="2800" dirty="0"/>
              <a:t>Management Myths</a:t>
            </a:r>
          </a:p>
          <a:p>
            <a:pPr eaLnBrk="1" hangingPunct="1">
              <a:lnSpc>
                <a:spcPct val="90000"/>
              </a:lnSpc>
              <a:defRPr/>
            </a:pPr>
            <a:endParaRPr lang="en-US" altLang="zh-CN" sz="2800" dirty="0"/>
          </a:p>
          <a:p>
            <a:pPr eaLnBrk="1" hangingPunct="1">
              <a:lnSpc>
                <a:spcPct val="90000"/>
              </a:lnSpc>
              <a:buFont typeface="Wingdings" pitchFamily="2" charset="2"/>
              <a:buNone/>
              <a:defRPr/>
            </a:pPr>
            <a:r>
              <a:rPr lang="en-US" altLang="zh-CN" sz="2800" b="1" dirty="0">
                <a:solidFill>
                  <a:srgbClr val="080808"/>
                </a:solidFill>
                <a:effectLst>
                  <a:outerShdw blurRad="38100" dist="38100" dir="2700000" algn="tl">
                    <a:srgbClr val="FFFFFF"/>
                  </a:outerShdw>
                </a:effectLst>
              </a:rPr>
              <a:t>Myth:</a:t>
            </a:r>
            <a:r>
              <a:rPr lang="en-US" altLang="zh-CN" sz="2800" dirty="0"/>
              <a:t> If we decide to outsource the software project to a third party, I can just relax and let that firm build it. </a:t>
            </a:r>
          </a:p>
          <a:p>
            <a:pPr eaLnBrk="1" hangingPunct="1">
              <a:lnSpc>
                <a:spcPct val="90000"/>
              </a:lnSpc>
              <a:buFont typeface="Wingdings" pitchFamily="2" charset="2"/>
              <a:buNone/>
              <a:defRPr/>
            </a:pPr>
            <a:endParaRPr lang="en-US" altLang="zh-CN" sz="2800" dirty="0"/>
          </a:p>
          <a:p>
            <a:pPr eaLnBrk="1" hangingPunct="1">
              <a:lnSpc>
                <a:spcPct val="90000"/>
              </a:lnSpc>
              <a:buFont typeface="Wingdings" pitchFamily="2" charset="2"/>
              <a:buNone/>
              <a:defRPr/>
            </a:pPr>
            <a:r>
              <a:rPr lang="en-US" altLang="zh-CN" sz="2800" b="1" dirty="0">
                <a:solidFill>
                  <a:srgbClr val="080808"/>
                </a:solidFill>
                <a:effectLst>
                  <a:outerShdw blurRad="38100" dist="38100" dir="2700000" algn="tl">
                    <a:srgbClr val="FFFFFF"/>
                  </a:outerShdw>
                </a:effectLst>
              </a:rPr>
              <a:t>Reality: </a:t>
            </a:r>
            <a:r>
              <a:rPr lang="en-US" altLang="zh-CN" sz="2800" dirty="0"/>
              <a:t>If an organization does not understand how to manage and control software projects internally, it will invariably struggle when it out-sources software projects. </a:t>
            </a:r>
            <a:endParaRPr lang="zh-CN" altLang="en-US" sz="2800"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37</a:t>
            </a:fld>
            <a:endParaRPr lang="en-US" altLang="zh-CN"/>
          </a:p>
        </p:txBody>
      </p:sp>
    </p:spTree>
    <p:extLst>
      <p:ext uri="{BB962C8B-B14F-4D97-AF65-F5344CB8AC3E}">
        <p14:creationId xmlns:p14="http://schemas.microsoft.com/office/powerpoint/2010/main" val="195479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a:bodyPr>
          <a:lstStyle/>
          <a:p>
            <a:pPr eaLnBrk="1" hangingPunct="1">
              <a:defRPr/>
            </a:pPr>
            <a:r>
              <a:rPr lang="en-US" altLang="zh-CN" sz="4000" dirty="0"/>
              <a:t>Professional and Ethical Responsibility</a:t>
            </a:r>
          </a:p>
        </p:txBody>
      </p:sp>
      <p:sp>
        <p:nvSpPr>
          <p:cNvPr id="278531" name="Rectangle 3"/>
          <p:cNvSpPr>
            <a:spLocks noGrp="1" noChangeArrowheads="1"/>
          </p:cNvSpPr>
          <p:nvPr>
            <p:ph idx="1"/>
          </p:nvPr>
        </p:nvSpPr>
        <p:spPr/>
        <p:txBody>
          <a:bodyPr/>
          <a:lstStyle/>
          <a:p>
            <a:pPr eaLnBrk="1" hangingPunct="1">
              <a:defRPr/>
            </a:pPr>
            <a:r>
              <a:rPr lang="en-GB" altLang="zh-CN" smtClean="0"/>
              <a:t>Software engineering involves wider responsibilities than simply the application of technical skills</a:t>
            </a:r>
          </a:p>
          <a:p>
            <a:pPr eaLnBrk="1" hangingPunct="1">
              <a:defRPr/>
            </a:pPr>
            <a:r>
              <a:rPr lang="en-GB" altLang="zh-CN" smtClean="0"/>
              <a:t>Software engineers must behave in an honest and ethically responsible way if they are to be respected as professionals</a:t>
            </a:r>
          </a:p>
          <a:p>
            <a:pPr eaLnBrk="1" hangingPunct="1">
              <a:defRPr/>
            </a:pPr>
            <a:r>
              <a:rPr lang="en-GB" altLang="zh-CN" smtClean="0"/>
              <a:t>Ethical behaviour is more than simply upholding the law.</a:t>
            </a:r>
            <a:endParaRPr lang="zh-CN" altLang="en-US" smtClean="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38</a:t>
            </a:fld>
            <a:endParaRPr lang="en-US" altLang="zh-CN"/>
          </a:p>
        </p:txBody>
      </p:sp>
    </p:spTree>
    <p:extLst>
      <p:ext uri="{BB962C8B-B14F-4D97-AF65-F5344CB8AC3E}">
        <p14:creationId xmlns:p14="http://schemas.microsoft.com/office/powerpoint/2010/main" val="28454413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normAutofit/>
          </a:bodyPr>
          <a:lstStyle/>
          <a:p>
            <a:pPr eaLnBrk="1" hangingPunct="1">
              <a:defRPr/>
            </a:pPr>
            <a:r>
              <a:rPr lang="en-GB" altLang="zh-CN" dirty="0" smtClean="0"/>
              <a:t>Professional Responsibility</a:t>
            </a:r>
          </a:p>
        </p:txBody>
      </p:sp>
      <p:sp>
        <p:nvSpPr>
          <p:cNvPr id="279555" name="Rectangle 3"/>
          <p:cNvSpPr>
            <a:spLocks noGrp="1" noChangeArrowheads="1"/>
          </p:cNvSpPr>
          <p:nvPr>
            <p:ph idx="1"/>
          </p:nvPr>
        </p:nvSpPr>
        <p:spPr/>
        <p:txBody>
          <a:bodyPr/>
          <a:lstStyle/>
          <a:p>
            <a:pPr algn="just" eaLnBrk="1" hangingPunct="1">
              <a:defRPr/>
            </a:pPr>
            <a:r>
              <a:rPr lang="en-GB" altLang="zh-CN" sz="2800" i="1" dirty="0"/>
              <a:t>Confidentiality</a:t>
            </a:r>
            <a:r>
              <a:rPr lang="en-GB" altLang="zh-CN" sz="2800" dirty="0"/>
              <a:t> </a:t>
            </a:r>
          </a:p>
          <a:p>
            <a:pPr lvl="1" algn="just" eaLnBrk="1" hangingPunct="1">
              <a:defRPr/>
            </a:pPr>
            <a:r>
              <a:rPr lang="en-GB" altLang="zh-CN" sz="2400" dirty="0"/>
              <a:t>Engineers should normally respect the confidentiality of their employers or clients irrespective of whether or not a formal confidentiality agreement has been signed.</a:t>
            </a:r>
          </a:p>
          <a:p>
            <a:pPr lvl="1" algn="just" eaLnBrk="1" hangingPunct="1">
              <a:defRPr/>
            </a:pPr>
            <a:endParaRPr lang="en-GB" altLang="zh-CN" sz="2400" dirty="0"/>
          </a:p>
          <a:p>
            <a:pPr algn="just" eaLnBrk="1" hangingPunct="1">
              <a:defRPr/>
            </a:pPr>
            <a:r>
              <a:rPr lang="en-GB" altLang="zh-CN" sz="2800" i="1" dirty="0"/>
              <a:t>Competence</a:t>
            </a:r>
            <a:r>
              <a:rPr lang="en-GB" altLang="zh-CN" sz="2800" dirty="0"/>
              <a:t> </a:t>
            </a:r>
          </a:p>
          <a:p>
            <a:pPr lvl="1" algn="just">
              <a:spcBef>
                <a:spcPts val="600"/>
              </a:spcBef>
              <a:spcAft>
                <a:spcPts val="600"/>
              </a:spcAft>
              <a:defRPr/>
            </a:pPr>
            <a:r>
              <a:rPr lang="en-GB" altLang="zh-CN" sz="2400" dirty="0"/>
              <a:t>Engineers should not misrepresent their level of competence. They should not knowingly accept work which is outwith their competence.</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39</a:t>
            </a:fld>
            <a:endParaRPr lang="en-US" altLang="zh-CN"/>
          </a:p>
        </p:txBody>
      </p:sp>
    </p:spTree>
    <p:extLst>
      <p:ext uri="{BB962C8B-B14F-4D97-AF65-F5344CB8AC3E}">
        <p14:creationId xmlns:p14="http://schemas.microsoft.com/office/powerpoint/2010/main" val="3507465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Software?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4</a:t>
            </a:fld>
            <a:endParaRPr lang="zh-CN" altLang="en-US">
              <a:solidFill>
                <a:prstClr val="black">
                  <a:tint val="95000"/>
                </a:prstClr>
              </a:solidFill>
            </a:endParaRPr>
          </a:p>
        </p:txBody>
      </p:sp>
      <p:grpSp>
        <p:nvGrpSpPr>
          <p:cNvPr id="4" name="组合 3"/>
          <p:cNvGrpSpPr/>
          <p:nvPr/>
        </p:nvGrpSpPr>
        <p:grpSpPr>
          <a:xfrm>
            <a:off x="522403" y="1856864"/>
            <a:ext cx="5503863" cy="4432300"/>
            <a:chOff x="522403" y="1856864"/>
            <a:chExt cx="5503863" cy="4432300"/>
          </a:xfrm>
        </p:grpSpPr>
        <p:sp>
          <p:nvSpPr>
            <p:cNvPr id="34" name="Freeform 3"/>
            <p:cNvSpPr>
              <a:spLocks noEditPoints="1"/>
            </p:cNvSpPr>
            <p:nvPr/>
          </p:nvSpPr>
          <p:spPr bwMode="gray">
            <a:xfrm>
              <a:off x="522403" y="2318827"/>
              <a:ext cx="5503863" cy="397033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rgbClr val="009DD9"/>
                </a:gs>
                <a:gs pos="100000">
                  <a:srgbClr val="0F6FC6"/>
                </a:gs>
              </a:gsLst>
              <a:lin ang="5400000" scaled="1"/>
            </a:gradFill>
            <a:ln w="0">
              <a:noFill/>
              <a:prstDash val="solid"/>
              <a:round/>
              <a:headEnd/>
              <a:tailEnd/>
            </a:ln>
            <a:effectLst>
              <a:outerShdw dist="206741" dir="8249373" algn="ctr" rotWithShape="0">
                <a:srgbClr val="DBF5F9">
                  <a:alpha val="5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3200" b="1" i="0" u="none" strike="noStrike" kern="0" cap="none" spc="0" normalizeH="0" baseline="0" noProof="0">
                <a:ln>
                  <a:noFill/>
                </a:ln>
                <a:solidFill>
                  <a:prstClr val="black"/>
                </a:solidFill>
                <a:effectLst/>
                <a:uLnTx/>
                <a:uFillTx/>
                <a:ea typeface="仿宋_GB2312" pitchFamily="49" charset="-122"/>
              </a:endParaRPr>
            </a:p>
          </p:txBody>
        </p:sp>
        <p:grpSp>
          <p:nvGrpSpPr>
            <p:cNvPr id="35" name="Group 4"/>
            <p:cNvGrpSpPr>
              <a:grpSpLocks/>
            </p:cNvGrpSpPr>
            <p:nvPr/>
          </p:nvGrpSpPr>
          <p:grpSpPr bwMode="auto">
            <a:xfrm>
              <a:off x="2378333" y="4073128"/>
              <a:ext cx="1873250" cy="2039938"/>
              <a:chOff x="1610" y="1344"/>
              <a:chExt cx="2041" cy="2223"/>
            </a:xfrm>
          </p:grpSpPr>
          <p:sp>
            <p:nvSpPr>
              <p:cNvPr id="36" name="Oval 5"/>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37" name="Oval 6"/>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38"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39" name="Oval 8"/>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0" name="Oval 9"/>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grpSp>
        <p:grpSp>
          <p:nvGrpSpPr>
            <p:cNvPr id="41" name="Group 10"/>
            <p:cNvGrpSpPr>
              <a:grpSpLocks/>
            </p:cNvGrpSpPr>
            <p:nvPr/>
          </p:nvGrpSpPr>
          <p:grpSpPr bwMode="auto">
            <a:xfrm>
              <a:off x="812916" y="3512627"/>
              <a:ext cx="1498600" cy="1631950"/>
              <a:chOff x="1610" y="1344"/>
              <a:chExt cx="2041" cy="2223"/>
            </a:xfrm>
          </p:grpSpPr>
          <p:sp>
            <p:nvSpPr>
              <p:cNvPr id="42" name="Oval 11"/>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3" name="Oval 12"/>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4"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5" name="Oval 14"/>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6" name="Oval 15"/>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grpSp>
        <p:grpSp>
          <p:nvGrpSpPr>
            <p:cNvPr id="47" name="Group 16"/>
            <p:cNvGrpSpPr>
              <a:grpSpLocks/>
            </p:cNvGrpSpPr>
            <p:nvPr/>
          </p:nvGrpSpPr>
          <p:grpSpPr bwMode="auto">
            <a:xfrm>
              <a:off x="809741" y="2290252"/>
              <a:ext cx="1125537" cy="1223962"/>
              <a:chOff x="1610" y="1344"/>
              <a:chExt cx="2041" cy="2223"/>
            </a:xfrm>
          </p:grpSpPr>
          <p:sp>
            <p:nvSpPr>
              <p:cNvPr id="48" name="Oval 17"/>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49" name="Oval 18"/>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0"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1" name="Oval 20"/>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2" name="Oval 21"/>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grpSp>
        <p:grpSp>
          <p:nvGrpSpPr>
            <p:cNvPr id="53" name="Group 22"/>
            <p:cNvGrpSpPr>
              <a:grpSpLocks/>
            </p:cNvGrpSpPr>
            <p:nvPr/>
          </p:nvGrpSpPr>
          <p:grpSpPr bwMode="auto">
            <a:xfrm>
              <a:off x="1935278" y="1856864"/>
              <a:ext cx="749300" cy="815975"/>
              <a:chOff x="1610" y="1344"/>
              <a:chExt cx="2041" cy="2223"/>
            </a:xfrm>
          </p:grpSpPr>
          <p:sp>
            <p:nvSpPr>
              <p:cNvPr id="54" name="Oval 23"/>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5" name="Oval 24"/>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6"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7" name="Oval 26"/>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sp>
            <p:nvSpPr>
              <p:cNvPr id="58" name="Oval 27"/>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algn="ctr" eaLnBrk="0" fontAlgn="base" hangingPunct="0">
                  <a:spcBef>
                    <a:spcPct val="0"/>
                  </a:spcBef>
                  <a:spcAft>
                    <a:spcPct val="0"/>
                  </a:spcAft>
                </a:pPr>
                <a:endParaRPr kumimoji="1" lang="zh-CN" altLang="en-US" sz="3200" b="1">
                  <a:solidFill>
                    <a:prstClr val="black"/>
                  </a:solidFill>
                  <a:ea typeface="仿宋_GB2312" pitchFamily="49" charset="-122"/>
                </a:endParaRPr>
              </a:p>
            </p:txBody>
          </p:sp>
        </p:grpSp>
        <p:sp>
          <p:nvSpPr>
            <p:cNvPr id="59" name="Text Box 28"/>
            <p:cNvSpPr txBox="1">
              <a:spLocks noChangeArrowheads="1"/>
            </p:cNvSpPr>
            <p:nvPr/>
          </p:nvSpPr>
          <p:spPr bwMode="auto">
            <a:xfrm>
              <a:off x="1994758" y="1942624"/>
              <a:ext cx="635109" cy="523220"/>
            </a:xfrm>
            <a:prstGeom prst="rect">
              <a:avLst/>
            </a:prstGeom>
            <a:noFill/>
            <a:ln w="9525" algn="ctr">
              <a:noFill/>
              <a:miter lim="800000"/>
              <a:headEnd/>
              <a:tailEnd/>
            </a:ln>
            <a:effectLst/>
          </p:spPr>
          <p:txBody>
            <a:bodyPr wrap="none">
              <a:spAutoFit/>
            </a:bodyPr>
            <a:lstStyle/>
            <a:p>
              <a:pPr algn="ctr" eaLnBrk="0" fontAlgn="base" hangingPunct="0">
                <a:spcBef>
                  <a:spcPct val="0"/>
                </a:spcBef>
                <a:spcAft>
                  <a:spcPct val="0"/>
                </a:spcAft>
              </a:pPr>
              <a:r>
                <a:rPr kumimoji="1" lang="en-US" altLang="zh-CN" sz="1400" b="1" dirty="0">
                  <a:solidFill>
                    <a:srgbClr val="000000"/>
                  </a:solidFill>
                  <a:latin typeface="Calibri"/>
                  <a:ea typeface="黑体" pitchFamily="49" charset="-122"/>
                </a:rPr>
                <a:t>In-the</a:t>
              </a:r>
            </a:p>
            <a:p>
              <a:pPr algn="ctr" eaLnBrk="0" fontAlgn="base" hangingPunct="0">
                <a:spcBef>
                  <a:spcPct val="0"/>
                </a:spcBef>
                <a:spcAft>
                  <a:spcPct val="0"/>
                </a:spcAft>
              </a:pPr>
              <a:r>
                <a:rPr kumimoji="1" lang="en-US" altLang="zh-CN" sz="1400" b="1" dirty="0">
                  <a:solidFill>
                    <a:srgbClr val="000000"/>
                  </a:solidFill>
                  <a:latin typeface="Calibri"/>
                  <a:ea typeface="黑体" pitchFamily="49" charset="-122"/>
                </a:rPr>
                <a:t>-small</a:t>
              </a:r>
            </a:p>
          </p:txBody>
        </p:sp>
        <p:sp>
          <p:nvSpPr>
            <p:cNvPr id="60" name="Text Box 29"/>
            <p:cNvSpPr txBox="1">
              <a:spLocks noChangeArrowheads="1"/>
            </p:cNvSpPr>
            <p:nvPr/>
          </p:nvSpPr>
          <p:spPr bwMode="auto">
            <a:xfrm>
              <a:off x="958416" y="2406030"/>
              <a:ext cx="836126" cy="707886"/>
            </a:xfrm>
            <a:prstGeom prst="rect">
              <a:avLst/>
            </a:prstGeom>
            <a:noFill/>
            <a:ln w="9525" algn="ctr">
              <a:noFill/>
              <a:miter lim="800000"/>
              <a:headEnd/>
              <a:tailEnd/>
            </a:ln>
            <a:effectLst/>
          </p:spPr>
          <p:txBody>
            <a:bodyPr wrap="none">
              <a:spAutoFit/>
            </a:bodyPr>
            <a:lstStyle/>
            <a:p>
              <a:pPr algn="ctr" eaLnBrk="0" fontAlgn="base" hangingPunct="0">
                <a:spcBef>
                  <a:spcPct val="0"/>
                </a:spcBef>
                <a:spcAft>
                  <a:spcPct val="0"/>
                </a:spcAft>
              </a:pPr>
              <a:r>
                <a:rPr kumimoji="1" lang="en-US" altLang="zh-CN" sz="2000" b="1" dirty="0">
                  <a:solidFill>
                    <a:srgbClr val="000000"/>
                  </a:solidFill>
                  <a:latin typeface="Calibri"/>
                  <a:ea typeface="宋体" charset="-122"/>
                </a:rPr>
                <a:t>In-the</a:t>
              </a:r>
            </a:p>
            <a:p>
              <a:pPr algn="ctr" eaLnBrk="0" fontAlgn="base" hangingPunct="0">
                <a:spcBef>
                  <a:spcPct val="0"/>
                </a:spcBef>
                <a:spcAft>
                  <a:spcPct val="0"/>
                </a:spcAft>
              </a:pPr>
              <a:r>
                <a:rPr kumimoji="1" lang="en-US" altLang="zh-CN" sz="2000" b="1" dirty="0">
                  <a:solidFill>
                    <a:srgbClr val="000000"/>
                  </a:solidFill>
                  <a:latin typeface="Calibri"/>
                  <a:ea typeface="宋体" charset="-122"/>
                </a:rPr>
                <a:t>-Large</a:t>
              </a:r>
            </a:p>
          </p:txBody>
        </p:sp>
        <p:sp>
          <p:nvSpPr>
            <p:cNvPr id="61" name="Text Box 30"/>
            <p:cNvSpPr txBox="1">
              <a:spLocks noChangeArrowheads="1"/>
            </p:cNvSpPr>
            <p:nvPr/>
          </p:nvSpPr>
          <p:spPr bwMode="auto">
            <a:xfrm>
              <a:off x="1019972" y="3795087"/>
              <a:ext cx="1060675" cy="830997"/>
            </a:xfrm>
            <a:prstGeom prst="rect">
              <a:avLst/>
            </a:prstGeom>
            <a:noFill/>
            <a:ln w="9525" algn="ctr">
              <a:noFill/>
              <a:miter lim="800000"/>
              <a:headEnd/>
              <a:tailEnd/>
            </a:ln>
            <a:effectLst/>
          </p:spPr>
          <p:txBody>
            <a:bodyPr wrap="none">
              <a:spAutoFit/>
            </a:bodyPr>
            <a:lstStyle/>
            <a:p>
              <a:pPr algn="ctr" eaLnBrk="0" fontAlgn="base" hangingPunct="0">
                <a:spcBef>
                  <a:spcPct val="0"/>
                </a:spcBef>
                <a:spcAft>
                  <a:spcPct val="0"/>
                </a:spcAft>
              </a:pPr>
              <a:r>
                <a:rPr kumimoji="1" lang="en-US" altLang="zh-CN" sz="2400" b="1" dirty="0">
                  <a:solidFill>
                    <a:srgbClr val="000000"/>
                  </a:solidFill>
                  <a:latin typeface="Calibri"/>
                  <a:ea typeface="宋体" charset="-122"/>
                </a:rPr>
                <a:t>In-the</a:t>
              </a:r>
            </a:p>
            <a:p>
              <a:pPr algn="ctr" eaLnBrk="0" fontAlgn="base" hangingPunct="0">
                <a:spcBef>
                  <a:spcPct val="0"/>
                </a:spcBef>
                <a:spcAft>
                  <a:spcPct val="0"/>
                </a:spcAft>
              </a:pPr>
              <a:r>
                <a:rPr kumimoji="1" lang="en-US" altLang="zh-CN" sz="2400" b="1" dirty="0">
                  <a:solidFill>
                    <a:srgbClr val="000000"/>
                  </a:solidFill>
                  <a:latin typeface="Calibri"/>
                  <a:ea typeface="宋体" charset="-122"/>
                </a:rPr>
                <a:t>-World</a:t>
              </a:r>
            </a:p>
          </p:txBody>
        </p:sp>
        <p:sp>
          <p:nvSpPr>
            <p:cNvPr id="62" name="Text Box 31"/>
            <p:cNvSpPr txBox="1">
              <a:spLocks noChangeArrowheads="1"/>
            </p:cNvSpPr>
            <p:nvPr/>
          </p:nvSpPr>
          <p:spPr bwMode="auto">
            <a:xfrm>
              <a:off x="2744898" y="4289851"/>
              <a:ext cx="1117614" cy="1200329"/>
            </a:xfrm>
            <a:prstGeom prst="rect">
              <a:avLst/>
            </a:prstGeom>
            <a:noFill/>
            <a:ln w="9525" algn="ctr">
              <a:noFill/>
              <a:miter lim="800000"/>
              <a:headEnd/>
              <a:tailEnd/>
            </a:ln>
            <a:effectLst/>
          </p:spPr>
          <p:txBody>
            <a:bodyPr wrap="none">
              <a:spAutoFit/>
            </a:bodyPr>
            <a:lstStyle/>
            <a:p>
              <a:pPr algn="ctr" eaLnBrk="0" fontAlgn="base" hangingPunct="0">
                <a:spcBef>
                  <a:spcPct val="0"/>
                </a:spcBef>
                <a:spcAft>
                  <a:spcPct val="0"/>
                </a:spcAft>
              </a:pPr>
              <a:r>
                <a:rPr kumimoji="1" lang="en-US" altLang="zh-CN" sz="2400" b="1" dirty="0">
                  <a:solidFill>
                    <a:srgbClr val="000000"/>
                  </a:solidFill>
                  <a:latin typeface="Calibri"/>
                  <a:ea typeface="宋体" charset="-122"/>
                </a:rPr>
                <a:t>In-</a:t>
              </a:r>
            </a:p>
            <a:p>
              <a:pPr algn="ctr" eaLnBrk="0" fontAlgn="base" hangingPunct="0">
                <a:spcBef>
                  <a:spcPct val="0"/>
                </a:spcBef>
                <a:spcAft>
                  <a:spcPct val="0"/>
                </a:spcAft>
              </a:pPr>
              <a:r>
                <a:rPr kumimoji="1" lang="en-US" altLang="zh-CN" sz="2400" b="1" dirty="0">
                  <a:solidFill>
                    <a:srgbClr val="000000"/>
                  </a:solidFill>
                  <a:latin typeface="Calibri"/>
                  <a:ea typeface="宋体" charset="-122"/>
                </a:rPr>
                <a:t>Every</a:t>
              </a:r>
            </a:p>
            <a:p>
              <a:pPr algn="ctr" eaLnBrk="0" fontAlgn="base" hangingPunct="0">
                <a:spcBef>
                  <a:spcPct val="0"/>
                </a:spcBef>
                <a:spcAft>
                  <a:spcPct val="0"/>
                </a:spcAft>
              </a:pPr>
              <a:r>
                <a:rPr kumimoji="1" lang="en-US" altLang="zh-CN" sz="2400" b="1" dirty="0">
                  <a:solidFill>
                    <a:srgbClr val="000000"/>
                  </a:solidFill>
                  <a:latin typeface="Calibri"/>
                  <a:ea typeface="宋体" charset="-122"/>
                </a:rPr>
                <a:t>-where</a:t>
              </a:r>
            </a:p>
          </p:txBody>
        </p:sp>
      </p:grpSp>
      <p:sp>
        <p:nvSpPr>
          <p:cNvPr id="64" name="矩形 63"/>
          <p:cNvSpPr/>
          <p:nvPr/>
        </p:nvSpPr>
        <p:spPr>
          <a:xfrm>
            <a:off x="6018209" y="2465844"/>
            <a:ext cx="5899473" cy="2923877"/>
          </a:xfrm>
          <a:prstGeom prst="rect">
            <a:avLst/>
          </a:prstGeom>
        </p:spPr>
        <p:txBody>
          <a:bodyPr wrap="square">
            <a:spAutoFit/>
          </a:bodyPr>
          <a:lstStyle/>
          <a:p>
            <a:pPr>
              <a:defRPr/>
            </a:pPr>
            <a:r>
              <a:rPr lang="en-US" altLang="zh-CN" sz="3200" b="1" dirty="0"/>
              <a:t>“In the coming decade, it will evolve into an integral extension not only of our senses and bodies but our minds.” 	</a:t>
            </a:r>
            <a:endParaRPr lang="en-US" altLang="zh-CN" sz="3200" b="1" dirty="0" smtClean="0"/>
          </a:p>
          <a:p>
            <a:pPr>
              <a:defRPr/>
            </a:pPr>
            <a:r>
              <a:rPr lang="en-US" altLang="zh-CN" sz="3200" b="1" dirty="0"/>
              <a:t>		</a:t>
            </a:r>
          </a:p>
          <a:p>
            <a:pPr algn="r">
              <a:defRPr/>
            </a:pPr>
            <a:r>
              <a:rPr lang="en-US" altLang="zh-CN" sz="2000" b="1" dirty="0"/>
              <a:t>	</a:t>
            </a:r>
            <a:r>
              <a:rPr lang="en-US" altLang="zh-CN" sz="2400" b="1" dirty="0" smtClean="0"/>
              <a:t>-- Kevin </a:t>
            </a:r>
            <a:r>
              <a:rPr lang="en-US" altLang="zh-CN" sz="2400" b="1" dirty="0"/>
              <a:t>Kelly, Wired, Aug. 2005</a:t>
            </a:r>
            <a:endParaRPr lang="zh-CN" altLang="en-US" sz="2800" b="1" dirty="0"/>
          </a:p>
        </p:txBody>
      </p:sp>
    </p:spTree>
    <p:extLst>
      <p:ext uri="{BB962C8B-B14F-4D97-AF65-F5344CB8AC3E}">
        <p14:creationId xmlns:p14="http://schemas.microsoft.com/office/powerpoint/2010/main" val="140920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normAutofit/>
          </a:bodyPr>
          <a:lstStyle/>
          <a:p>
            <a:pPr>
              <a:defRPr/>
            </a:pPr>
            <a:r>
              <a:rPr lang="en-GB" altLang="zh-CN" dirty="0" smtClean="0"/>
              <a:t>Professional Responsibility</a:t>
            </a:r>
          </a:p>
        </p:txBody>
      </p:sp>
      <p:sp>
        <p:nvSpPr>
          <p:cNvPr id="280579" name="Rectangle 3"/>
          <p:cNvSpPr>
            <a:spLocks noGrp="1" noChangeArrowheads="1"/>
          </p:cNvSpPr>
          <p:nvPr>
            <p:ph idx="1"/>
          </p:nvPr>
        </p:nvSpPr>
        <p:spPr/>
        <p:txBody>
          <a:bodyPr>
            <a:normAutofit/>
          </a:bodyPr>
          <a:lstStyle/>
          <a:p>
            <a:pPr algn="just">
              <a:spcAft>
                <a:spcPts val="600"/>
              </a:spcAft>
              <a:defRPr/>
            </a:pPr>
            <a:r>
              <a:rPr lang="en-GB" altLang="zh-CN" sz="2800" i="1" dirty="0"/>
              <a:t>Intellectual property rights</a:t>
            </a:r>
            <a:r>
              <a:rPr lang="en-GB" altLang="zh-CN" sz="2800" dirty="0"/>
              <a:t> </a:t>
            </a:r>
          </a:p>
          <a:p>
            <a:pPr lvl="1" algn="just">
              <a:spcAft>
                <a:spcPts val="600"/>
              </a:spcAft>
              <a:defRPr/>
            </a:pPr>
            <a:r>
              <a:rPr lang="en-GB" altLang="zh-CN" sz="2400" dirty="0"/>
              <a:t>Engineers should be aware of local laws governing the use of intellectual property such as patents, copyright, etc. They should be careful to ensure that the intellectual property of employers and clients is protected.</a:t>
            </a:r>
          </a:p>
          <a:p>
            <a:pPr lvl="1" algn="just">
              <a:spcAft>
                <a:spcPts val="600"/>
              </a:spcAft>
              <a:defRPr/>
            </a:pPr>
            <a:endParaRPr lang="en-GB" altLang="zh-CN" sz="2400" dirty="0"/>
          </a:p>
          <a:p>
            <a:pPr algn="just" eaLnBrk="1" hangingPunct="1">
              <a:defRPr/>
            </a:pPr>
            <a:r>
              <a:rPr lang="en-GB" altLang="zh-CN" sz="2800" i="1" dirty="0"/>
              <a:t>Computer misuse</a:t>
            </a:r>
            <a:r>
              <a:rPr lang="en-GB" altLang="zh-CN" sz="2800" dirty="0"/>
              <a:t> </a:t>
            </a:r>
          </a:p>
          <a:p>
            <a:pPr lvl="1" algn="just" eaLnBrk="1" hangingPunct="1">
              <a:defRPr/>
            </a:pPr>
            <a:r>
              <a:rPr lang="en-GB" altLang="zh-CN" sz="2400" dirty="0"/>
              <a:t>Software engineers should not use their technical skills to misuse other people</a:t>
            </a:r>
            <a:r>
              <a:rPr lang="en-GB" altLang="zh-CN" sz="2400" dirty="0">
                <a:latin typeface="Times"/>
              </a:rPr>
              <a:t>’</a:t>
            </a:r>
            <a:r>
              <a:rPr lang="en-GB" altLang="zh-CN" sz="2400" dirty="0"/>
              <a:t>s computers. Computer misuse ranges from relatively trivial (game playing on an employer</a:t>
            </a:r>
            <a:r>
              <a:rPr lang="en-GB" altLang="zh-CN" sz="2400" dirty="0">
                <a:latin typeface="Times"/>
              </a:rPr>
              <a:t>’</a:t>
            </a:r>
            <a:r>
              <a:rPr lang="en-GB" altLang="zh-CN" sz="2400" dirty="0"/>
              <a:t>s machine, say) to extremely serious (dissemination of viruses). </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40</a:t>
            </a:fld>
            <a:endParaRPr lang="en-US" altLang="zh-CN"/>
          </a:p>
        </p:txBody>
      </p:sp>
    </p:spTree>
    <p:extLst>
      <p:ext uri="{BB962C8B-B14F-4D97-AF65-F5344CB8AC3E}">
        <p14:creationId xmlns:p14="http://schemas.microsoft.com/office/powerpoint/2010/main" val="8056782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a:bodyPr>
          <a:lstStyle/>
          <a:p>
            <a:pPr eaLnBrk="1" hangingPunct="1">
              <a:defRPr/>
            </a:pPr>
            <a:r>
              <a:rPr lang="en-US" altLang="zh-CN" dirty="0" smtClean="0"/>
              <a:t>Code of Ethics</a:t>
            </a:r>
          </a:p>
        </p:txBody>
      </p:sp>
      <p:sp>
        <p:nvSpPr>
          <p:cNvPr id="281603" name="Rectangle 3"/>
          <p:cNvSpPr>
            <a:spLocks noGrp="1" noChangeArrowheads="1"/>
          </p:cNvSpPr>
          <p:nvPr>
            <p:ph idx="1"/>
          </p:nvPr>
        </p:nvSpPr>
        <p:spPr/>
        <p:txBody>
          <a:bodyPr/>
          <a:lstStyle/>
          <a:p>
            <a:pPr eaLnBrk="1" hangingPunct="1">
              <a:defRPr/>
            </a:pPr>
            <a:r>
              <a:rPr lang="en-US" altLang="zh-CN" sz="2800" dirty="0"/>
              <a:t>Preamble</a:t>
            </a:r>
          </a:p>
          <a:p>
            <a:pPr lvl="1" eaLnBrk="1" hangingPunct="1">
              <a:defRPr/>
            </a:pPr>
            <a:r>
              <a:rPr lang="en-US" altLang="zh-CN" sz="24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41</a:t>
            </a:fld>
            <a:endParaRPr lang="en-US" altLang="zh-CN"/>
          </a:p>
        </p:txBody>
      </p:sp>
    </p:spTree>
    <p:extLst>
      <p:ext uri="{BB962C8B-B14F-4D97-AF65-F5344CB8AC3E}">
        <p14:creationId xmlns:p14="http://schemas.microsoft.com/office/powerpoint/2010/main" val="741391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normAutofit/>
          </a:bodyPr>
          <a:lstStyle/>
          <a:p>
            <a:pPr eaLnBrk="1" hangingPunct="1">
              <a:defRPr/>
            </a:pPr>
            <a:r>
              <a:rPr lang="en-US" altLang="zh-CN" dirty="0" smtClean="0"/>
              <a:t>Code of Ethics</a:t>
            </a:r>
            <a:endParaRPr lang="zh-CN" altLang="en-US" dirty="0" smtClean="0"/>
          </a:p>
        </p:txBody>
      </p:sp>
      <p:sp>
        <p:nvSpPr>
          <p:cNvPr id="282627" name="Rectangle 3"/>
          <p:cNvSpPr>
            <a:spLocks noGrp="1" noChangeArrowheads="1"/>
          </p:cNvSpPr>
          <p:nvPr>
            <p:ph idx="1"/>
          </p:nvPr>
        </p:nvSpPr>
        <p:spPr/>
        <p:txBody>
          <a:bodyPr>
            <a:normAutofit/>
          </a:bodyPr>
          <a:lstStyle/>
          <a:p>
            <a:pPr eaLnBrk="1" hangingPunct="1">
              <a:lnSpc>
                <a:spcPct val="90000"/>
              </a:lnSpc>
              <a:defRPr/>
            </a:pPr>
            <a:r>
              <a:rPr lang="en-US" altLang="zh-CN" sz="2800" dirty="0"/>
              <a:t>PUBLIC</a:t>
            </a:r>
          </a:p>
          <a:p>
            <a:pPr lvl="1" eaLnBrk="1" hangingPunct="1">
              <a:lnSpc>
                <a:spcPct val="90000"/>
              </a:lnSpc>
              <a:defRPr/>
            </a:pPr>
            <a:r>
              <a:rPr lang="en-US" altLang="zh-CN" sz="2400" dirty="0"/>
              <a:t>Software engineers shall act consistently with the public interest.</a:t>
            </a:r>
          </a:p>
          <a:p>
            <a:pPr eaLnBrk="1" hangingPunct="1">
              <a:lnSpc>
                <a:spcPct val="90000"/>
              </a:lnSpc>
              <a:defRPr/>
            </a:pPr>
            <a:r>
              <a:rPr lang="en-US" altLang="zh-CN" sz="2800" dirty="0"/>
              <a:t>CLIEMT AND EMPLOYER</a:t>
            </a:r>
          </a:p>
          <a:p>
            <a:pPr lvl="1" eaLnBrk="1" hangingPunct="1">
              <a:lnSpc>
                <a:spcPct val="90000"/>
              </a:lnSpc>
              <a:defRPr/>
            </a:pPr>
            <a:r>
              <a:rPr lang="en-US" altLang="zh-CN" sz="2400" dirty="0"/>
              <a:t>Software engineers shall act in a manner that is in the best interests of their client and employer consistent with the public interest.</a:t>
            </a:r>
          </a:p>
          <a:p>
            <a:pPr eaLnBrk="1" hangingPunct="1">
              <a:lnSpc>
                <a:spcPct val="90000"/>
              </a:lnSpc>
              <a:defRPr/>
            </a:pPr>
            <a:r>
              <a:rPr lang="en-US" altLang="zh-CN" sz="2800" dirty="0"/>
              <a:t>PRODUCT</a:t>
            </a:r>
          </a:p>
          <a:p>
            <a:pPr lvl="1" eaLnBrk="1" hangingPunct="1">
              <a:lnSpc>
                <a:spcPct val="90000"/>
              </a:lnSpc>
              <a:defRPr/>
            </a:pPr>
            <a:r>
              <a:rPr lang="en-US" altLang="zh-CN" sz="2400" dirty="0"/>
              <a:t>Software engineers shall ensure that their products and related modifications meet the highest professional standards possible.</a:t>
            </a:r>
          </a:p>
          <a:p>
            <a:pPr eaLnBrk="1" hangingPunct="1">
              <a:lnSpc>
                <a:spcPct val="90000"/>
              </a:lnSpc>
              <a:defRPr/>
            </a:pPr>
            <a:r>
              <a:rPr lang="en-US" altLang="zh-CN" sz="2800" dirty="0"/>
              <a:t>JUDGMENT</a:t>
            </a:r>
          </a:p>
          <a:p>
            <a:pPr lvl="1" eaLnBrk="1" hangingPunct="1">
              <a:lnSpc>
                <a:spcPct val="90000"/>
              </a:lnSpc>
              <a:defRPr/>
            </a:pPr>
            <a:r>
              <a:rPr lang="en-US" altLang="zh-CN" sz="2400" dirty="0"/>
              <a:t>Software engineers shall maintain integrity and independence in their professional </a:t>
            </a:r>
            <a:r>
              <a:rPr lang="en-US" altLang="zh-CN" sz="2400" dirty="0" smtClean="0"/>
              <a:t>judgment</a:t>
            </a:r>
            <a:endParaRPr lang="en-US" altLang="zh-CN" sz="2400" dirty="0"/>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42</a:t>
            </a:fld>
            <a:endParaRPr lang="en-US" altLang="zh-CN"/>
          </a:p>
        </p:txBody>
      </p:sp>
    </p:spTree>
    <p:extLst>
      <p:ext uri="{BB962C8B-B14F-4D97-AF65-F5344CB8AC3E}">
        <p14:creationId xmlns:p14="http://schemas.microsoft.com/office/powerpoint/2010/main" val="3469001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normAutofit/>
          </a:bodyPr>
          <a:lstStyle/>
          <a:p>
            <a:pPr eaLnBrk="1" hangingPunct="1">
              <a:defRPr/>
            </a:pPr>
            <a:r>
              <a:rPr lang="en-US" altLang="zh-CN" dirty="0" smtClean="0"/>
              <a:t>Code of Ethics</a:t>
            </a:r>
            <a:endParaRPr lang="zh-CN" altLang="en-US" dirty="0" smtClean="0"/>
          </a:p>
        </p:txBody>
      </p:sp>
      <p:sp>
        <p:nvSpPr>
          <p:cNvPr id="283651" name="Rectangle 3"/>
          <p:cNvSpPr>
            <a:spLocks noGrp="1" noChangeArrowheads="1"/>
          </p:cNvSpPr>
          <p:nvPr>
            <p:ph idx="1"/>
          </p:nvPr>
        </p:nvSpPr>
        <p:spPr/>
        <p:txBody>
          <a:bodyPr>
            <a:normAutofit lnSpcReduction="10000"/>
          </a:bodyPr>
          <a:lstStyle/>
          <a:p>
            <a:pPr eaLnBrk="1" hangingPunct="1">
              <a:lnSpc>
                <a:spcPct val="90000"/>
              </a:lnSpc>
              <a:defRPr/>
            </a:pPr>
            <a:r>
              <a:rPr lang="en-US" altLang="zh-CN" sz="2800" dirty="0"/>
              <a:t>MANAGEMENT</a:t>
            </a:r>
          </a:p>
          <a:p>
            <a:pPr lvl="1" eaLnBrk="1" hangingPunct="1">
              <a:lnSpc>
                <a:spcPct val="90000"/>
              </a:lnSpc>
              <a:defRPr/>
            </a:pPr>
            <a:r>
              <a:rPr lang="en-US" altLang="zh-CN" sz="2400" dirty="0"/>
              <a:t>Software engineering managers and leaders shall subscribe to and promote an ethical approach to the management of software development of maintenance.</a:t>
            </a:r>
          </a:p>
          <a:p>
            <a:pPr eaLnBrk="1" hangingPunct="1">
              <a:lnSpc>
                <a:spcPct val="90000"/>
              </a:lnSpc>
              <a:defRPr/>
            </a:pPr>
            <a:r>
              <a:rPr lang="en-US" altLang="zh-CN" sz="2800" dirty="0"/>
              <a:t>PROFESSION</a:t>
            </a:r>
          </a:p>
          <a:p>
            <a:pPr lvl="1" eaLnBrk="1" hangingPunct="1">
              <a:lnSpc>
                <a:spcPct val="90000"/>
              </a:lnSpc>
              <a:defRPr/>
            </a:pPr>
            <a:r>
              <a:rPr lang="en-US" altLang="zh-CN" sz="2400" dirty="0"/>
              <a:t>Software engineers shall advance the integrity and reputation of the profession consistent with the public interest. </a:t>
            </a:r>
          </a:p>
          <a:p>
            <a:pPr eaLnBrk="1" hangingPunct="1">
              <a:lnSpc>
                <a:spcPct val="90000"/>
              </a:lnSpc>
              <a:defRPr/>
            </a:pPr>
            <a:r>
              <a:rPr lang="en-US" altLang="zh-CN" sz="2800" dirty="0"/>
              <a:t>COLLEAGUES</a:t>
            </a:r>
          </a:p>
          <a:p>
            <a:pPr lvl="1" eaLnBrk="1" hangingPunct="1">
              <a:lnSpc>
                <a:spcPct val="90000"/>
              </a:lnSpc>
              <a:defRPr/>
            </a:pPr>
            <a:r>
              <a:rPr lang="en-US" altLang="zh-CN" sz="2400" dirty="0"/>
              <a:t>Software engineers shall be fair to the supportive of their colleagues. </a:t>
            </a:r>
          </a:p>
          <a:p>
            <a:pPr eaLnBrk="1" hangingPunct="1">
              <a:lnSpc>
                <a:spcPct val="90000"/>
              </a:lnSpc>
              <a:defRPr/>
            </a:pPr>
            <a:r>
              <a:rPr lang="en-US" altLang="zh-CN" sz="2800" dirty="0"/>
              <a:t>SELF</a:t>
            </a:r>
          </a:p>
          <a:p>
            <a:pPr lvl="1" eaLnBrk="1" hangingPunct="1">
              <a:lnSpc>
                <a:spcPct val="90000"/>
              </a:lnSpc>
              <a:defRPr/>
            </a:pPr>
            <a:r>
              <a:rPr lang="en-US" altLang="zh-CN" sz="2400" dirty="0"/>
              <a:t>Software engineers shall participate in lifelong learning regarding the practice of their profession and shall promote an ethical approach to the practice of the profession. </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43</a:t>
            </a:fld>
            <a:endParaRPr lang="en-US" altLang="zh-CN"/>
          </a:p>
        </p:txBody>
      </p:sp>
    </p:spTree>
    <p:extLst>
      <p:ext uri="{BB962C8B-B14F-4D97-AF65-F5344CB8AC3E}">
        <p14:creationId xmlns:p14="http://schemas.microsoft.com/office/powerpoint/2010/main" val="2722558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altLang="zh-CN" smtClean="0"/>
              <a:t>Summary</a:t>
            </a:r>
          </a:p>
        </p:txBody>
      </p:sp>
      <p:sp>
        <p:nvSpPr>
          <p:cNvPr id="310275" name="Rectangle 3"/>
          <p:cNvSpPr>
            <a:spLocks noGrp="1" noChangeArrowheads="1"/>
          </p:cNvSpPr>
          <p:nvPr>
            <p:ph idx="1"/>
          </p:nvPr>
        </p:nvSpPr>
        <p:spPr>
          <a:xfrm>
            <a:off x="609601" y="1775194"/>
            <a:ext cx="11308081" cy="4625609"/>
          </a:xfrm>
        </p:spPr>
        <p:txBody>
          <a:bodyPr>
            <a:noAutofit/>
          </a:bodyPr>
          <a:lstStyle/>
          <a:p>
            <a:pPr marL="360000" eaLnBrk="1" hangingPunct="1">
              <a:defRPr/>
            </a:pPr>
            <a:r>
              <a:rPr lang="en-US" altLang="zh-CN" sz="2800" dirty="0">
                <a:latin typeface="Times New Roman" pitchFamily="18" charset="0"/>
                <a:cs typeface="Times New Roman" pitchFamily="18" charset="0"/>
              </a:rPr>
              <a:t>“Computer software continues to be the single most important technology on the world stage” [Pressman 09]</a:t>
            </a:r>
            <a:endParaRPr lang="en-GB" altLang="zh-CN" sz="2800" dirty="0">
              <a:latin typeface="Times New Roman" pitchFamily="18" charset="0"/>
              <a:cs typeface="Times New Roman" pitchFamily="18" charset="0"/>
            </a:endParaRPr>
          </a:p>
          <a:p>
            <a:pPr marL="360000" eaLnBrk="1" hangingPunct="1">
              <a:defRPr/>
            </a:pPr>
            <a:r>
              <a:rPr lang="en-GB" altLang="zh-CN" sz="2800" dirty="0">
                <a:latin typeface="Times New Roman" pitchFamily="18" charset="0"/>
                <a:cs typeface="Times New Roman" pitchFamily="18" charset="0"/>
              </a:rPr>
              <a:t>Software and the way we build software change a lot throughout these </a:t>
            </a:r>
            <a:r>
              <a:rPr lang="en-GB" altLang="zh-CN" sz="2800" dirty="0" smtClean="0">
                <a:latin typeface="Times New Roman" pitchFamily="18" charset="0"/>
                <a:cs typeface="Times New Roman" pitchFamily="18" charset="0"/>
              </a:rPr>
              <a:t>years.</a:t>
            </a:r>
            <a:endParaRPr lang="en-GB" altLang="zh-CN" sz="2800" dirty="0">
              <a:latin typeface="Times New Roman" pitchFamily="18" charset="0"/>
              <a:cs typeface="Times New Roman" pitchFamily="18" charset="0"/>
            </a:endParaRPr>
          </a:p>
          <a:p>
            <a:pPr marL="360000" eaLnBrk="1" hangingPunct="1">
              <a:defRPr/>
            </a:pPr>
            <a:r>
              <a:rPr lang="en-GB" altLang="zh-CN" sz="2800" dirty="0">
                <a:latin typeface="Times New Roman" pitchFamily="18" charset="0"/>
                <a:cs typeface="Times New Roman" pitchFamily="18" charset="0"/>
              </a:rPr>
              <a:t>Software engineering is an engineering discipline which is concerned with all aspects of software production.</a:t>
            </a:r>
          </a:p>
          <a:p>
            <a:pPr marL="360000" algn="just">
              <a:spcAft>
                <a:spcPts val="600"/>
              </a:spcAft>
              <a:defRPr/>
            </a:pPr>
            <a:r>
              <a:rPr lang="en-GB" altLang="zh-CN" sz="2800" dirty="0">
                <a:latin typeface="Times New Roman" pitchFamily="18" charset="0"/>
                <a:cs typeface="Times New Roman" pitchFamily="18" charset="0"/>
              </a:rPr>
              <a:t>Software engineering is a layered architecture and the body of knowledge defines 10 areas of engineering activities for developing software.</a:t>
            </a:r>
          </a:p>
          <a:p>
            <a:pPr marL="360000" algn="just">
              <a:spcAft>
                <a:spcPts val="600"/>
              </a:spcAft>
              <a:defRPr/>
            </a:pPr>
            <a:r>
              <a:rPr lang="en-GB" altLang="zh-CN" sz="2800" dirty="0">
                <a:latin typeface="Times New Roman" pitchFamily="18" charset="0"/>
                <a:cs typeface="Times New Roman" pitchFamily="18" charset="0"/>
              </a:rPr>
              <a:t>Software engineers have responsibilities to the engineering profession and society. They should not simply be concerned with technical issues.</a:t>
            </a:r>
            <a:endParaRPr lang="zh-CN" altLang="en-US" sz="2800" dirty="0">
              <a:latin typeface="Times New Roman" pitchFamily="18" charset="0"/>
              <a:cs typeface="Times New Roman" pitchFamily="18" charset="0"/>
            </a:endParaRP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44</a:t>
            </a:fld>
            <a:endParaRPr lang="en-US" altLang="zh-CN"/>
          </a:p>
        </p:txBody>
      </p:sp>
    </p:spTree>
    <p:extLst>
      <p:ext uri="{BB962C8B-B14F-4D97-AF65-F5344CB8AC3E}">
        <p14:creationId xmlns:p14="http://schemas.microsoft.com/office/powerpoint/2010/main" val="1819076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altLang="zh-CN" smtClean="0"/>
              <a:t>Reading </a:t>
            </a:r>
          </a:p>
        </p:txBody>
      </p:sp>
      <p:sp>
        <p:nvSpPr>
          <p:cNvPr id="177155" name="Rectangle 3"/>
          <p:cNvSpPr>
            <a:spLocks noGrp="1" noChangeArrowheads="1"/>
          </p:cNvSpPr>
          <p:nvPr>
            <p:ph idx="1"/>
          </p:nvPr>
        </p:nvSpPr>
        <p:spPr/>
        <p:txBody>
          <a:bodyPr>
            <a:normAutofit/>
          </a:bodyPr>
          <a:lstStyle/>
          <a:p>
            <a:pPr eaLnBrk="1" hangingPunct="1">
              <a:lnSpc>
                <a:spcPct val="80000"/>
              </a:lnSpc>
              <a:defRPr/>
            </a:pPr>
            <a:r>
              <a:rPr lang="zh-CN" altLang="en-US" sz="2000" dirty="0"/>
              <a:t>“</a:t>
            </a:r>
            <a:r>
              <a:rPr lang="en-US" altLang="zh-CN" sz="2000" dirty="0"/>
              <a:t>The Mythical Man-Month: Essays on Software Engineering”, </a:t>
            </a:r>
            <a:endParaRPr lang="zh-CN" altLang="en-US" sz="2000" dirty="0"/>
          </a:p>
          <a:p>
            <a:pPr eaLnBrk="1" hangingPunct="1">
              <a:lnSpc>
                <a:spcPct val="80000"/>
              </a:lnSpc>
              <a:buFont typeface="Wingdings" pitchFamily="2" charset="2"/>
              <a:buNone/>
              <a:defRPr/>
            </a:pPr>
            <a:r>
              <a:rPr lang="en-US" altLang="zh-CN" sz="2000" dirty="0"/>
              <a:t>	(2</a:t>
            </a:r>
            <a:r>
              <a:rPr lang="en-US" altLang="zh-CN" sz="2000" baseline="30000" dirty="0"/>
              <a:t>nd</a:t>
            </a:r>
            <a:r>
              <a:rPr lang="en-US" altLang="zh-CN" sz="2000" dirty="0"/>
              <a:t> Edition),</a:t>
            </a:r>
            <a:r>
              <a:rPr lang="en-US" altLang="zh-CN" sz="1800" dirty="0"/>
              <a:t> </a:t>
            </a:r>
            <a:r>
              <a:rPr lang="en-US" altLang="zh-CN" sz="2000" dirty="0"/>
              <a:t>Frederick P. Brooks, 1995</a:t>
            </a:r>
          </a:p>
          <a:p>
            <a:pPr eaLnBrk="1" hangingPunct="1">
              <a:lnSpc>
                <a:spcPct val="80000"/>
              </a:lnSpc>
              <a:buFont typeface="Wingdings" pitchFamily="2" charset="2"/>
              <a:buNone/>
              <a:defRPr/>
            </a:pPr>
            <a:r>
              <a:rPr lang="en-US" altLang="zh-CN" sz="2000" dirty="0"/>
              <a:t>	Addison Wesley Longman, </a:t>
            </a:r>
          </a:p>
          <a:p>
            <a:pPr eaLnBrk="1" hangingPunct="1">
              <a:lnSpc>
                <a:spcPct val="80000"/>
              </a:lnSpc>
              <a:buFont typeface="Wingdings" pitchFamily="2" charset="2"/>
              <a:buNone/>
              <a:defRPr/>
            </a:pPr>
            <a:r>
              <a:rPr lang="zh-CN" altLang="en-US" sz="2000" dirty="0"/>
              <a:t>    影印版，中国电力出版社，</a:t>
            </a:r>
            <a:r>
              <a:rPr lang="en-US" altLang="zh-CN" sz="2000" dirty="0"/>
              <a:t>2003</a:t>
            </a:r>
            <a:r>
              <a:rPr lang="zh-CN" altLang="en-US" sz="2000" dirty="0"/>
              <a:t>，</a:t>
            </a:r>
            <a:r>
              <a:rPr lang="en-US" altLang="zh-CN" sz="2000" dirty="0"/>
              <a:t>ISBN 7-5083-1303-8</a:t>
            </a:r>
          </a:p>
          <a:p>
            <a:pPr eaLnBrk="1" hangingPunct="1">
              <a:lnSpc>
                <a:spcPct val="80000"/>
              </a:lnSpc>
              <a:buFont typeface="Wingdings" pitchFamily="2" charset="2"/>
              <a:buNone/>
              <a:defRPr/>
            </a:pPr>
            <a:endParaRPr lang="zh-CN" altLang="en-US" sz="2000" dirty="0"/>
          </a:p>
          <a:p>
            <a:pPr eaLnBrk="1" hangingPunct="1">
              <a:lnSpc>
                <a:spcPct val="80000"/>
              </a:lnSpc>
              <a:defRPr/>
            </a:pPr>
            <a:r>
              <a:rPr lang="zh-CN" altLang="en-US" sz="2000" dirty="0"/>
              <a:t>“</a:t>
            </a:r>
            <a:r>
              <a:rPr lang="en-US" altLang="zh-CN" sz="2000" dirty="0"/>
              <a:t>Software Engineering Body of Knowledge (</a:t>
            </a:r>
            <a:r>
              <a:rPr lang="en-US" altLang="zh-CN" sz="2000"/>
              <a:t>SWBOK</a:t>
            </a:r>
            <a:r>
              <a:rPr lang="en-US" altLang="zh-CN" sz="2000" smtClean="0"/>
              <a:t>) v3.0”, 2014 IEEE. </a:t>
            </a:r>
            <a:endParaRPr lang="en-US" altLang="zh-CN" sz="2000" dirty="0"/>
          </a:p>
          <a:p>
            <a:pPr eaLnBrk="1" hangingPunct="1">
              <a:lnSpc>
                <a:spcPct val="80000"/>
              </a:lnSpc>
              <a:buFont typeface="Wingdings" pitchFamily="2" charset="2"/>
              <a:buNone/>
              <a:defRPr/>
            </a:pPr>
            <a:endParaRPr lang="en-US" altLang="zh-CN" sz="2000" dirty="0"/>
          </a:p>
          <a:p>
            <a:pPr eaLnBrk="1" hangingPunct="1">
              <a:lnSpc>
                <a:spcPct val="80000"/>
              </a:lnSpc>
              <a:defRPr/>
            </a:pPr>
            <a:r>
              <a:rPr lang="en-US" altLang="zh-CN" sz="2000" dirty="0"/>
              <a:t>D. </a:t>
            </a:r>
            <a:r>
              <a:rPr lang="en-US" altLang="zh-CN" sz="2000" dirty="0" err="1"/>
              <a:t>Gotterbarn</a:t>
            </a:r>
            <a:r>
              <a:rPr lang="en-US" altLang="zh-CN" sz="2000" dirty="0"/>
              <a:t>, K. Miller, and S. </a:t>
            </a:r>
            <a:r>
              <a:rPr lang="en-US" altLang="zh-CN" sz="2000" dirty="0" err="1"/>
              <a:t>Rogenon</a:t>
            </a:r>
            <a:r>
              <a:rPr lang="en-US" altLang="zh-CN" sz="2000" dirty="0"/>
              <a:t>, </a:t>
            </a:r>
            <a:r>
              <a:rPr lang="zh-CN" altLang="en-US" sz="2000" dirty="0"/>
              <a:t>“</a:t>
            </a:r>
            <a:r>
              <a:rPr lang="en-US" altLang="zh-CN" sz="2000" dirty="0"/>
              <a:t>Software Engineering Code of Ethics, Version 3.0”, </a:t>
            </a:r>
            <a:r>
              <a:rPr lang="en-US" altLang="zh-CN" sz="2000" i="1" dirty="0"/>
              <a:t>IEEE Computer</a:t>
            </a:r>
            <a:r>
              <a:rPr lang="en-US" altLang="zh-CN" sz="2000" dirty="0"/>
              <a:t>, Vol. 30, No. 10, Oct. 1997, pp. 88-92. </a:t>
            </a:r>
          </a:p>
          <a:p>
            <a:pPr eaLnBrk="1" hangingPunct="1">
              <a:lnSpc>
                <a:spcPct val="80000"/>
              </a:lnSpc>
              <a:defRPr/>
            </a:pPr>
            <a:endParaRPr lang="en-US" altLang="zh-CN" sz="2000" dirty="0"/>
          </a:p>
          <a:p>
            <a:pPr eaLnBrk="1" hangingPunct="1">
              <a:lnSpc>
                <a:spcPct val="80000"/>
              </a:lnSpc>
              <a:defRPr/>
            </a:pPr>
            <a:r>
              <a:rPr lang="en-US" altLang="zh-CN" sz="2000" dirty="0"/>
              <a:t>F. P. Brooks, “No Silver Bullet: Essence and </a:t>
            </a:r>
            <a:r>
              <a:rPr lang="en-US" altLang="zh-CN" sz="2000" dirty="0" smtClean="0"/>
              <a:t>Accidents </a:t>
            </a:r>
            <a:r>
              <a:rPr lang="en-US" altLang="zh-CN" sz="2000" dirty="0"/>
              <a:t>of </a:t>
            </a:r>
            <a:r>
              <a:rPr lang="en-US" altLang="zh-CN" sz="2000" dirty="0" smtClean="0"/>
              <a:t>Software </a:t>
            </a:r>
            <a:r>
              <a:rPr lang="en-US" altLang="zh-CN" sz="2000" dirty="0"/>
              <a:t>E</a:t>
            </a:r>
            <a:r>
              <a:rPr lang="en-US" altLang="zh-CN" sz="2000" dirty="0" smtClean="0"/>
              <a:t>ngineering</a:t>
            </a:r>
            <a:r>
              <a:rPr lang="en-US" altLang="zh-CN" sz="2000" dirty="0"/>
              <a:t>”, </a:t>
            </a:r>
            <a:r>
              <a:rPr lang="en-US" altLang="zh-CN" sz="2000" i="1" dirty="0"/>
              <a:t>IEEE Computer</a:t>
            </a:r>
            <a:r>
              <a:rPr lang="en-US" altLang="zh-CN" sz="2000" dirty="0"/>
              <a:t>, Vol. 20, No. 4, Apr. 1987, pp. 10-19. </a:t>
            </a:r>
          </a:p>
          <a:p>
            <a:pPr eaLnBrk="1" hangingPunct="1">
              <a:lnSpc>
                <a:spcPct val="80000"/>
              </a:lnSpc>
              <a:buFont typeface="Wingdings" pitchFamily="2" charset="2"/>
              <a:buNone/>
              <a:defRPr/>
            </a:pPr>
            <a:r>
              <a:rPr lang="en-US" altLang="zh-CN" sz="2000" dirty="0"/>
              <a:t>     </a:t>
            </a:r>
          </a:p>
        </p:txBody>
      </p:sp>
      <p:sp>
        <p:nvSpPr>
          <p:cNvPr id="5" name="灯片编号占位符 4"/>
          <p:cNvSpPr>
            <a:spLocks noGrp="1"/>
          </p:cNvSpPr>
          <p:nvPr>
            <p:ph type="sldNum" sz="quarter" idx="12"/>
          </p:nvPr>
        </p:nvSpPr>
        <p:spPr/>
        <p:txBody>
          <a:bodyPr/>
          <a:lstStyle/>
          <a:p>
            <a:pPr>
              <a:defRPr/>
            </a:pPr>
            <a:fld id="{9234B4D6-697D-441B-A410-2AC219FE72A8}" type="slidenum">
              <a:rPr lang="zh-CN" altLang="en-US" smtClean="0"/>
              <a:pPr>
                <a:defRPr/>
              </a:pPr>
              <a:t>45</a:t>
            </a:fld>
            <a:endParaRPr lang="en-US" altLang="zh-CN"/>
          </a:p>
        </p:txBody>
      </p:sp>
    </p:spTree>
    <p:extLst>
      <p:ext uri="{BB962C8B-B14F-4D97-AF65-F5344CB8AC3E}">
        <p14:creationId xmlns:p14="http://schemas.microsoft.com/office/powerpoint/2010/main" val="2645392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ctrTitle"/>
          </p:nvPr>
        </p:nvSpPr>
        <p:spPr>
          <a:xfrm>
            <a:off x="1881158" y="1428736"/>
            <a:ext cx="5357850" cy="1543048"/>
          </a:xfrm>
        </p:spPr>
        <p:txBody>
          <a:bodyPr>
            <a:normAutofit/>
          </a:bodyPr>
          <a:lstStyle/>
          <a:p>
            <a:pPr algn="l"/>
            <a:r>
              <a:rPr lang="en-US" altLang="zh-CN" sz="7200" dirty="0"/>
              <a:t>Thank you!</a:t>
            </a:r>
          </a:p>
        </p:txBody>
      </p:sp>
      <p:sp>
        <p:nvSpPr>
          <p:cNvPr id="48133" name="Rectangle 5"/>
          <p:cNvSpPr>
            <a:spLocks noGrp="1" noChangeArrowheads="1"/>
          </p:cNvSpPr>
          <p:nvPr>
            <p:ph type="subTitle" idx="1"/>
          </p:nvPr>
        </p:nvSpPr>
        <p:spPr>
          <a:xfrm>
            <a:off x="1881158" y="3110844"/>
            <a:ext cx="5357850" cy="1942423"/>
          </a:xfrm>
        </p:spPr>
        <p:txBody>
          <a:bodyPr>
            <a:noAutofit/>
          </a:bodyPr>
          <a:lstStyle/>
          <a:p>
            <a:pPr algn="l">
              <a:lnSpc>
                <a:spcPct val="80000"/>
              </a:lnSpc>
            </a:pPr>
            <a:r>
              <a:rPr lang="en-US" altLang="zh-CN" sz="2400" b="1" dirty="0">
                <a:solidFill>
                  <a:schemeClr val="tx1"/>
                </a:solidFill>
              </a:rPr>
              <a:t>Xiaoying Bai</a:t>
            </a:r>
          </a:p>
          <a:p>
            <a:pPr algn="l">
              <a:lnSpc>
                <a:spcPct val="80000"/>
              </a:lnSpc>
            </a:pPr>
            <a:endParaRPr lang="en-US" altLang="zh-CN" sz="1600" b="1" dirty="0">
              <a:solidFill>
                <a:schemeClr val="tx1"/>
              </a:solidFill>
            </a:endParaRPr>
          </a:p>
          <a:p>
            <a:pPr algn="l">
              <a:lnSpc>
                <a:spcPct val="80000"/>
              </a:lnSpc>
            </a:pPr>
            <a:r>
              <a:rPr lang="en-US" altLang="zh-CN" sz="1800" dirty="0" err="1">
                <a:solidFill>
                  <a:schemeClr val="tx1"/>
                </a:solidFill>
              </a:rPr>
              <a:t>Ph.D</a:t>
            </a:r>
            <a:r>
              <a:rPr lang="en-US" altLang="zh-CN" sz="1800" dirty="0">
                <a:solidFill>
                  <a:schemeClr val="tx1"/>
                </a:solidFill>
              </a:rPr>
              <a:t>, Associate Professor</a:t>
            </a:r>
          </a:p>
          <a:p>
            <a:pPr algn="l">
              <a:lnSpc>
                <a:spcPct val="80000"/>
              </a:lnSpc>
            </a:pPr>
            <a:r>
              <a:rPr lang="en-US" altLang="zh-CN" sz="1800" dirty="0">
                <a:solidFill>
                  <a:schemeClr val="tx1"/>
                </a:solidFill>
              </a:rPr>
              <a:t>Dept. DS&amp;T, INLIST</a:t>
            </a:r>
          </a:p>
          <a:p>
            <a:pPr algn="l">
              <a:lnSpc>
                <a:spcPct val="80000"/>
              </a:lnSpc>
            </a:pPr>
            <a:r>
              <a:rPr lang="en-US" altLang="zh-CN" sz="1800" dirty="0" err="1">
                <a:solidFill>
                  <a:schemeClr val="tx1"/>
                </a:solidFill>
              </a:rPr>
              <a:t>Tsinghua</a:t>
            </a:r>
            <a:r>
              <a:rPr lang="en-US" altLang="zh-CN" sz="1800" dirty="0">
                <a:solidFill>
                  <a:schemeClr val="tx1"/>
                </a:solidFill>
              </a:rPr>
              <a:t> University</a:t>
            </a:r>
          </a:p>
          <a:p>
            <a:pPr algn="l">
              <a:lnSpc>
                <a:spcPct val="80000"/>
              </a:lnSpc>
            </a:pPr>
            <a:r>
              <a:rPr lang="en-US" altLang="zh-CN" sz="1800" dirty="0">
                <a:solidFill>
                  <a:schemeClr val="tx1"/>
                </a:solidFill>
              </a:rPr>
              <a:t>Beijing, China, 100084</a:t>
            </a:r>
          </a:p>
          <a:p>
            <a:pPr algn="l">
              <a:lnSpc>
                <a:spcPct val="80000"/>
              </a:lnSpc>
            </a:pPr>
            <a:r>
              <a:rPr lang="en-US" altLang="zh-CN" sz="1800" dirty="0">
                <a:solidFill>
                  <a:schemeClr val="tx1"/>
                </a:solidFill>
              </a:rPr>
              <a:t>Phone: 86-10-62794935</a:t>
            </a:r>
          </a:p>
          <a:p>
            <a:pPr algn="l">
              <a:lnSpc>
                <a:spcPct val="80000"/>
              </a:lnSpc>
            </a:pPr>
            <a:r>
              <a:rPr lang="en-US" altLang="zh-CN" sz="1800" dirty="0">
                <a:solidFill>
                  <a:schemeClr val="tx1"/>
                </a:solidFill>
              </a:rPr>
              <a:t>Email: baixy@tsinghua.edu.cn  </a:t>
            </a:r>
          </a:p>
        </p:txBody>
      </p:sp>
      <p:pic>
        <p:nvPicPr>
          <p:cNvPr id="48134" name="Picture 2"/>
          <p:cNvPicPr>
            <a:picLocks noChangeAspect="1" noChangeArrowheads="1"/>
          </p:cNvPicPr>
          <p:nvPr/>
        </p:nvPicPr>
        <p:blipFill>
          <a:blip r:embed="rId2" cstate="print"/>
          <a:srcRect/>
          <a:stretch>
            <a:fillRect/>
          </a:stretch>
        </p:blipFill>
        <p:spPr bwMode="auto">
          <a:xfrm>
            <a:off x="7866628" y="1428737"/>
            <a:ext cx="2267286" cy="3669568"/>
          </a:xfrm>
          <a:prstGeom prst="rect">
            <a:avLst/>
          </a:prstGeom>
          <a:noFill/>
          <a:ln w="9525">
            <a:noFill/>
            <a:miter lim="800000"/>
            <a:headEnd/>
            <a:tailEnd/>
          </a:ln>
        </p:spPr>
      </p:pic>
    </p:spTree>
    <p:extLst>
      <p:ext uri="{BB962C8B-B14F-4D97-AF65-F5344CB8AC3E}">
        <p14:creationId xmlns:p14="http://schemas.microsoft.com/office/powerpoint/2010/main" val="202739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develop Software?</a:t>
            </a:r>
            <a:endParaRPr lang="zh-CN" altLang="en-US" dirty="0"/>
          </a:p>
        </p:txBody>
      </p:sp>
      <p:sp>
        <p:nvSpPr>
          <p:cNvPr id="6" name="灯片编号占位符 5"/>
          <p:cNvSpPr>
            <a:spLocks noGrp="1"/>
          </p:cNvSpPr>
          <p:nvPr>
            <p:ph type="sldNum" sz="quarter" idx="12"/>
          </p:nvPr>
        </p:nvSpPr>
        <p:spPr/>
        <p:txBody>
          <a:bodyPr/>
          <a:lstStyle/>
          <a:p>
            <a:pPr>
              <a:defRPr/>
            </a:pPr>
            <a:fld id="{136968EF-D10E-4880-BC17-F15AA05210F2}" type="slidenum">
              <a:rPr lang="zh-CN" altLang="en-US" smtClean="0"/>
              <a:pPr>
                <a:defRPr/>
              </a:pPr>
              <a:t>5</a:t>
            </a:fld>
            <a:endParaRPr lang="en-US" altLang="zh-CN"/>
          </a:p>
        </p:txBody>
      </p:sp>
      <p:grpSp>
        <p:nvGrpSpPr>
          <p:cNvPr id="3" name="组合 2"/>
          <p:cNvGrpSpPr/>
          <p:nvPr/>
        </p:nvGrpSpPr>
        <p:grpSpPr>
          <a:xfrm>
            <a:off x="-282480" y="1639358"/>
            <a:ext cx="6561359" cy="4974801"/>
            <a:chOff x="449040" y="1502198"/>
            <a:chExt cx="7092404" cy="5249121"/>
          </a:xfrm>
        </p:grpSpPr>
        <p:pic>
          <p:nvPicPr>
            <p:cNvPr id="9" name="图片 8" descr="logo_notetoself.png"/>
            <p:cNvPicPr>
              <a:picLocks noChangeAspect="1"/>
            </p:cNvPicPr>
            <p:nvPr/>
          </p:nvPicPr>
          <p:blipFill>
            <a:blip r:embed="rId2" cstate="print"/>
            <a:stretch>
              <a:fillRect/>
            </a:stretch>
          </p:blipFill>
          <p:spPr>
            <a:xfrm>
              <a:off x="1500893" y="5886890"/>
              <a:ext cx="4988698" cy="864429"/>
            </a:xfrm>
            <a:prstGeom prst="rect">
              <a:avLst/>
            </a:prstGeom>
          </p:spPr>
        </p:pic>
        <p:pic>
          <p:nvPicPr>
            <p:cNvPr id="10" name="图片 9" descr="Chandler.png"/>
            <p:cNvPicPr>
              <a:picLocks noChangeAspect="1"/>
            </p:cNvPicPr>
            <p:nvPr/>
          </p:nvPicPr>
          <p:blipFill>
            <a:blip r:embed="rId3" cstate="print"/>
            <a:stretch>
              <a:fillRect/>
            </a:stretch>
          </p:blipFill>
          <p:spPr>
            <a:xfrm>
              <a:off x="449040" y="1502198"/>
              <a:ext cx="7092404" cy="4473218"/>
            </a:xfrm>
            <a:prstGeom prst="rect">
              <a:avLst/>
            </a:prstGeom>
          </p:spPr>
        </p:pic>
      </p:gr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032" y="2069562"/>
            <a:ext cx="5927650" cy="3155039"/>
          </a:xfrm>
          <a:prstGeom prst="rect">
            <a:avLst/>
          </a:prstGeom>
          <a:ln>
            <a:noFill/>
          </a:ln>
          <a:effectLst>
            <a:outerShdw blurRad="190500" algn="tl" rotWithShape="0">
              <a:srgbClr val="000000">
                <a:alpha val="70000"/>
              </a:srgbClr>
            </a:outerShdw>
          </a:effec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757" y="4526526"/>
            <a:ext cx="2362200" cy="1933575"/>
          </a:xfrm>
          <a:prstGeom prst="rect">
            <a:avLst/>
          </a:prstGeom>
        </p:spPr>
      </p:pic>
    </p:spTree>
    <p:extLst>
      <p:ext uri="{BB962C8B-B14F-4D97-AF65-F5344CB8AC3E}">
        <p14:creationId xmlns:p14="http://schemas.microsoft.com/office/powerpoint/2010/main" val="23022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A5D3CB5-4D7B-48BB-ABF1-868869BDC358}" type="slidenum">
              <a:rPr lang="zh-CN" altLang="en-US" smtClean="0"/>
              <a:pPr/>
              <a:t>6</a:t>
            </a:fld>
            <a:endParaRPr lang="en-US" altLang="zh-CN"/>
          </a:p>
        </p:txBody>
      </p:sp>
      <p:pic>
        <p:nvPicPr>
          <p:cNvPr id="5" name="图片 4" descr="Dreaming in Code.jpg"/>
          <p:cNvPicPr>
            <a:picLocks noChangeAspect="1"/>
          </p:cNvPicPr>
          <p:nvPr/>
        </p:nvPicPr>
        <p:blipFill>
          <a:blip r:embed="rId3" cstate="print"/>
          <a:stretch>
            <a:fillRect/>
          </a:stretch>
        </p:blipFill>
        <p:spPr>
          <a:xfrm>
            <a:off x="885327" y="379617"/>
            <a:ext cx="2455979" cy="3340131"/>
          </a:xfrm>
          <a:prstGeom prst="rect">
            <a:avLst/>
          </a:prstGeom>
        </p:spPr>
      </p:pic>
      <p:sp>
        <p:nvSpPr>
          <p:cNvPr id="6" name="矩形 5"/>
          <p:cNvSpPr/>
          <p:nvPr/>
        </p:nvSpPr>
        <p:spPr>
          <a:xfrm>
            <a:off x="3280344" y="926297"/>
            <a:ext cx="3407837" cy="2246769"/>
          </a:xfrm>
          <a:prstGeom prst="rect">
            <a:avLst/>
          </a:prstGeom>
        </p:spPr>
        <p:txBody>
          <a:bodyPr wrap="square">
            <a:spAutoFit/>
          </a:bodyPr>
          <a:lstStyle/>
          <a:p>
            <a:pPr algn="l"/>
            <a:r>
              <a:rPr lang="en-US" altLang="zh-CN" sz="2400" b="1" i="1" dirty="0">
                <a:latin typeface="Times New Roman" pitchFamily="18" charset="0"/>
                <a:cs typeface="Times New Roman" pitchFamily="18" charset="0"/>
              </a:rPr>
              <a:t>Dreaming in Code: </a:t>
            </a:r>
          </a:p>
          <a:p>
            <a:pPr algn="l"/>
            <a:r>
              <a:rPr lang="en-US" altLang="zh-CN" sz="2400" b="1" i="1" dirty="0">
                <a:latin typeface="Times New Roman" pitchFamily="18" charset="0"/>
                <a:cs typeface="Times New Roman" pitchFamily="18" charset="0"/>
              </a:rPr>
              <a:t>Two Dozen Programmers, Three Years, 4,732 Bugs, and One Quest for Transcendent Software  </a:t>
            </a:r>
          </a:p>
          <a:p>
            <a:pPr algn="l"/>
            <a:r>
              <a:rPr lang="en-US" altLang="zh-CN" sz="2000" b="1" i="1" dirty="0">
                <a:latin typeface="Times New Roman" pitchFamily="18" charset="0"/>
                <a:cs typeface="Times New Roman" pitchFamily="18" charset="0"/>
              </a:rPr>
              <a:t>(</a:t>
            </a:r>
            <a:r>
              <a:rPr lang="en-US" altLang="zh-CN" sz="2000" b="1" dirty="0"/>
              <a:t>January 16, 2007</a:t>
            </a:r>
            <a:r>
              <a:rPr lang="en-US" altLang="zh-CN" sz="2000" b="1" i="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sp>
        <p:nvSpPr>
          <p:cNvPr id="12" name="矩形 11"/>
          <p:cNvSpPr/>
          <p:nvPr/>
        </p:nvSpPr>
        <p:spPr>
          <a:xfrm>
            <a:off x="1508022" y="3571305"/>
            <a:ext cx="1210588" cy="400110"/>
          </a:xfrm>
          <a:prstGeom prst="rect">
            <a:avLst/>
          </a:prstGeom>
        </p:spPr>
        <p:txBody>
          <a:bodyPr wrap="none">
            <a:spAutoFit/>
          </a:bodyPr>
          <a:lstStyle/>
          <a:p>
            <a:r>
              <a:rPr lang="zh-CN" altLang="en-US" sz="2000" b="1" dirty="0">
                <a:latin typeface="黑体" pitchFamily="49" charset="-122"/>
                <a:ea typeface="黑体" pitchFamily="49" charset="-122"/>
              </a:rPr>
              <a:t>梦萦代码</a:t>
            </a:r>
          </a:p>
        </p:txBody>
      </p:sp>
      <p:grpSp>
        <p:nvGrpSpPr>
          <p:cNvPr id="7" name="组合 6"/>
          <p:cNvGrpSpPr/>
          <p:nvPr/>
        </p:nvGrpSpPr>
        <p:grpSpPr>
          <a:xfrm>
            <a:off x="624070" y="4285205"/>
            <a:ext cx="10397970" cy="2308324"/>
            <a:chOff x="624070" y="4285205"/>
            <a:chExt cx="10397970" cy="2308324"/>
          </a:xfrm>
        </p:grpSpPr>
        <p:sp>
          <p:nvSpPr>
            <p:cNvPr id="13" name="矩形 12"/>
            <p:cNvSpPr/>
            <p:nvPr/>
          </p:nvSpPr>
          <p:spPr>
            <a:xfrm>
              <a:off x="624070" y="4285205"/>
              <a:ext cx="8180296" cy="1938992"/>
            </a:xfrm>
            <a:prstGeom prst="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l"/>
              <a:r>
                <a:rPr lang="zh-CN" altLang="en-US" sz="2400" b="1" dirty="0">
                  <a:solidFill>
                    <a:schemeClr val="bg1"/>
                  </a:solidFill>
                  <a:latin typeface="华文楷体" pitchFamily="2" charset="-122"/>
                  <a:ea typeface="华文楷体" pitchFamily="2" charset="-122"/>
                </a:rPr>
                <a:t>“这里躺着一个野心勃勃的开源项目。它曾立志超越</a:t>
              </a:r>
              <a:r>
                <a:rPr lang="en-US" altLang="zh-CN" sz="2400" b="1" dirty="0">
                  <a:solidFill>
                    <a:schemeClr val="bg1"/>
                  </a:solidFill>
                  <a:latin typeface="华文楷体" pitchFamily="2" charset="-122"/>
                  <a:ea typeface="华文楷体" pitchFamily="2" charset="-122"/>
                </a:rPr>
                <a:t>Outlook</a:t>
              </a:r>
              <a:r>
                <a:rPr lang="zh-CN" altLang="en-US" sz="2400" b="1" dirty="0">
                  <a:solidFill>
                    <a:schemeClr val="bg1"/>
                  </a:solidFill>
                  <a:latin typeface="华文楷体" pitchFamily="2" charset="-122"/>
                  <a:ea typeface="华文楷体" pitchFamily="2" charset="-122"/>
                </a:rPr>
                <a:t>，最后却无疾而终。慷慨的</a:t>
              </a:r>
              <a:r>
                <a:rPr lang="en-US" altLang="zh-CN" sz="2400" b="1" dirty="0">
                  <a:solidFill>
                    <a:schemeClr val="bg1"/>
                  </a:solidFill>
                  <a:latin typeface="华文楷体" pitchFamily="2" charset="-122"/>
                  <a:ea typeface="华文楷体" pitchFamily="2" charset="-122"/>
                </a:rPr>
                <a:t>Mitch </a:t>
              </a:r>
              <a:r>
                <a:rPr lang="en-US" altLang="zh-CN" sz="2400" b="1" dirty="0" err="1">
                  <a:solidFill>
                    <a:schemeClr val="bg1"/>
                  </a:solidFill>
                  <a:latin typeface="华文楷体" pitchFamily="2" charset="-122"/>
                  <a:ea typeface="华文楷体" pitchFamily="2" charset="-122"/>
                </a:rPr>
                <a:t>Kapor</a:t>
              </a:r>
              <a:r>
                <a:rPr lang="zh-CN" altLang="en-US" sz="2400" b="1" dirty="0">
                  <a:solidFill>
                    <a:schemeClr val="bg1"/>
                  </a:solidFill>
                  <a:latin typeface="华文楷体" pitchFamily="2" charset="-122"/>
                  <a:ea typeface="华文楷体" pitchFamily="2" charset="-122"/>
                </a:rPr>
                <a:t>带给它生命，又把命脉从它身上取走。许多程序员以心血养育它，惜乎全不见成效。它是温室中的花儿，有过绚烂的梦想，还未绽放即已枯萎。那软件的花园中，还有多少会渐次凋零呢？” </a:t>
              </a:r>
            </a:p>
          </p:txBody>
        </p:sp>
        <p:pic>
          <p:nvPicPr>
            <p:cNvPr id="11" name="图片 10" descr="Scott Rosenberg.jpg"/>
            <p:cNvPicPr>
              <a:picLocks noChangeAspect="1"/>
            </p:cNvPicPr>
            <p:nvPr/>
          </p:nvPicPr>
          <p:blipFill>
            <a:blip r:embed="rId4" cstate="print"/>
            <a:stretch>
              <a:fillRect/>
            </a:stretch>
          </p:blipFill>
          <p:spPr>
            <a:xfrm>
              <a:off x="9484975" y="4285205"/>
              <a:ext cx="1279735" cy="1938992"/>
            </a:xfrm>
            <a:prstGeom prst="rect">
              <a:avLst/>
            </a:prstGeom>
          </p:spPr>
        </p:pic>
        <p:sp>
          <p:nvSpPr>
            <p:cNvPr id="14" name="矩形 13"/>
            <p:cNvSpPr/>
            <p:nvPr/>
          </p:nvSpPr>
          <p:spPr>
            <a:xfrm>
              <a:off x="9227959" y="6224197"/>
              <a:ext cx="1794081" cy="369332"/>
            </a:xfrm>
            <a:prstGeom prst="rect">
              <a:avLst/>
            </a:prstGeom>
          </p:spPr>
          <p:txBody>
            <a:bodyPr wrap="none">
              <a:spAutoFit/>
            </a:bodyPr>
            <a:lstStyle/>
            <a:p>
              <a:r>
                <a:rPr lang="en-US" altLang="zh-CN" sz="1800" b="1" dirty="0" smtClean="0">
                  <a:latin typeface="Times New Roman" pitchFamily="18" charset="0"/>
                  <a:cs typeface="Times New Roman" pitchFamily="18" charset="0"/>
                </a:rPr>
                <a:t>Scott Rosenberg</a:t>
              </a:r>
              <a:endParaRPr lang="zh-CN" altLang="en-US" sz="1800" b="1" dirty="0">
                <a:latin typeface="Times New Roman" pitchFamily="18" charset="0"/>
                <a:cs typeface="Times New Roman" pitchFamily="18" charset="0"/>
              </a:endParaRPr>
            </a:p>
          </p:txBody>
        </p:sp>
      </p:grpSp>
      <p:sp>
        <p:nvSpPr>
          <p:cNvPr id="15" name="矩形 14"/>
          <p:cNvSpPr/>
          <p:nvPr/>
        </p:nvSpPr>
        <p:spPr>
          <a:xfrm>
            <a:off x="7112310" y="1080185"/>
            <a:ext cx="3384112" cy="19389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400" dirty="0">
                <a:latin typeface="黑体" pitchFamily="49" charset="-122"/>
                <a:ea typeface="黑体" pitchFamily="49" charset="-122"/>
              </a:rPr>
              <a:t>“标靶移来移去，目的忽上忽下，计划不切实际，期限一拖再拖，预算膨胀超值，绝望不已，混乱不堪。”</a:t>
            </a:r>
          </a:p>
        </p:txBody>
      </p:sp>
    </p:spTree>
    <p:extLst>
      <p:ext uri="{BB962C8B-B14F-4D97-AF65-F5344CB8AC3E}">
        <p14:creationId xmlns:p14="http://schemas.microsoft.com/office/powerpoint/2010/main" val="104230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A5D3CB5-4D7B-48BB-ABF1-868869BDC358}" type="slidenum">
              <a:rPr lang="zh-CN" altLang="en-US" smtClean="0"/>
              <a:pPr/>
              <a:t>7</a:t>
            </a:fld>
            <a:endParaRPr lang="en-US" altLang="zh-CN"/>
          </a:p>
        </p:txBody>
      </p:sp>
      <p:sp>
        <p:nvSpPr>
          <p:cNvPr id="6" name="标题 5"/>
          <p:cNvSpPr>
            <a:spLocks noGrp="1"/>
          </p:cNvSpPr>
          <p:nvPr>
            <p:ph type="title"/>
          </p:nvPr>
        </p:nvSpPr>
        <p:spPr/>
        <p:txBody>
          <a:bodyPr/>
          <a:lstStyle/>
          <a:p>
            <a:r>
              <a:rPr lang="en-US" altLang="zh-CN" dirty="0" smtClean="0"/>
              <a:t>Grand Challenges</a:t>
            </a:r>
            <a:endParaRPr lang="zh-CN" altLang="en-US" dirty="0"/>
          </a:p>
        </p:txBody>
      </p:sp>
      <p:pic>
        <p:nvPicPr>
          <p:cNvPr id="3" name="图片 2" descr="Mythical_man-month_(book_cover).jpg"/>
          <p:cNvPicPr>
            <a:picLocks noChangeAspect="1"/>
          </p:cNvPicPr>
          <p:nvPr/>
        </p:nvPicPr>
        <p:blipFill>
          <a:blip r:embed="rId2" cstate="print"/>
          <a:stretch>
            <a:fillRect/>
          </a:stretch>
        </p:blipFill>
        <p:spPr>
          <a:xfrm>
            <a:off x="449346" y="2149966"/>
            <a:ext cx="2160240" cy="3289706"/>
          </a:xfrm>
          <a:prstGeom prst="rect">
            <a:avLst/>
          </a:prstGeom>
        </p:spPr>
      </p:pic>
      <p:pic>
        <p:nvPicPr>
          <p:cNvPr id="4" name="图片 3" descr="Brookspic2.jpg"/>
          <p:cNvPicPr>
            <a:picLocks noChangeAspect="1"/>
          </p:cNvPicPr>
          <p:nvPr/>
        </p:nvPicPr>
        <p:blipFill>
          <a:blip r:embed="rId3" cstate="print"/>
          <a:stretch>
            <a:fillRect/>
          </a:stretch>
        </p:blipFill>
        <p:spPr>
          <a:xfrm>
            <a:off x="9875864" y="2089844"/>
            <a:ext cx="1552575" cy="1704975"/>
          </a:xfrm>
          <a:prstGeom prst="rect">
            <a:avLst/>
          </a:prstGeom>
        </p:spPr>
      </p:pic>
      <p:sp>
        <p:nvSpPr>
          <p:cNvPr id="5" name="矩形 4"/>
          <p:cNvSpPr/>
          <p:nvPr/>
        </p:nvSpPr>
        <p:spPr>
          <a:xfrm>
            <a:off x="2983279" y="1597401"/>
            <a:ext cx="6518891" cy="5016758"/>
          </a:xfrm>
          <a:prstGeom prst="rect">
            <a:avLst/>
          </a:prstGeom>
        </p:spPr>
        <p:txBody>
          <a:bodyPr wrap="square">
            <a:spAutoFit/>
          </a:bodyPr>
          <a:lstStyle/>
          <a:p>
            <a:pPr algn="l"/>
            <a:r>
              <a:rPr lang="en-US" altLang="zh-CN" sz="2000" b="1" dirty="0">
                <a:latin typeface="Times New Roman" pitchFamily="18" charset="0"/>
                <a:cs typeface="Times New Roman" pitchFamily="18" charset="0"/>
              </a:rPr>
              <a:t>F. P. Brooks, The Mythical Man-Month</a:t>
            </a:r>
          </a:p>
          <a:p>
            <a:pPr algn="l"/>
            <a:endParaRPr lang="en-US" altLang="zh-CN" sz="2000" b="1" dirty="0">
              <a:latin typeface="Times New Roman" pitchFamily="18" charset="0"/>
              <a:cs typeface="Times New Roman" pitchFamily="18" charset="0"/>
            </a:endParaRPr>
          </a:p>
          <a:p>
            <a:pPr algn="l"/>
            <a:r>
              <a:rPr lang="en-US" altLang="zh-CN" sz="2000" b="1" dirty="0">
                <a:latin typeface="Times New Roman" pitchFamily="18" charset="0"/>
                <a:cs typeface="Times New Roman" pitchFamily="18" charset="0"/>
              </a:rPr>
              <a:t>Published 1975, Republished 1995 </a:t>
            </a:r>
          </a:p>
          <a:p>
            <a:pPr algn="l"/>
            <a:r>
              <a:rPr lang="en-US" altLang="zh-CN" sz="2000" b="1" dirty="0">
                <a:latin typeface="Times New Roman" pitchFamily="18" charset="0"/>
                <a:cs typeface="Times New Roman" pitchFamily="18" charset="0"/>
              </a:rPr>
              <a:t>Experience managing the development of OS/360</a:t>
            </a:r>
          </a:p>
          <a:p>
            <a:pPr algn="l"/>
            <a:endParaRPr lang="en-US" altLang="zh-CN" sz="2000" b="1" dirty="0">
              <a:latin typeface="Times New Roman" pitchFamily="18" charset="0"/>
              <a:cs typeface="Times New Roman" pitchFamily="18" charset="0"/>
            </a:endParaRPr>
          </a:p>
          <a:p>
            <a:pPr algn="l"/>
            <a:r>
              <a:rPr lang="en-US" altLang="zh-CN" sz="2000" b="1" dirty="0">
                <a:latin typeface="Times New Roman" pitchFamily="18" charset="0"/>
                <a:cs typeface="Times New Roman" pitchFamily="18" charset="0"/>
              </a:rPr>
              <a:t>Issues in software development, US Government Accounting 1979</a:t>
            </a:r>
          </a:p>
          <a:p>
            <a:pPr marL="800100" lvl="1" indent="-342900">
              <a:buFont typeface="Arial" pitchFamily="34" charset="0"/>
              <a:buChar char="•"/>
            </a:pPr>
            <a:r>
              <a:rPr lang="en-US" altLang="zh-CN" sz="2000" b="1" dirty="0">
                <a:latin typeface="Times New Roman" pitchFamily="18" charset="0"/>
                <a:cs typeface="Times New Roman" pitchFamily="18" charset="0"/>
              </a:rPr>
              <a:t>28.8% Software never delivered </a:t>
            </a:r>
          </a:p>
          <a:p>
            <a:pPr marL="800100" lvl="1" indent="-342900">
              <a:buFont typeface="Arial" pitchFamily="34" charset="0"/>
              <a:buChar char="•"/>
            </a:pPr>
            <a:r>
              <a:rPr lang="en-US" altLang="zh-CN" sz="2000" b="1" dirty="0">
                <a:latin typeface="Times New Roman" pitchFamily="18" charset="0"/>
                <a:cs typeface="Times New Roman" pitchFamily="18" charset="0"/>
              </a:rPr>
              <a:t>47.3% Delivered but never used </a:t>
            </a:r>
          </a:p>
          <a:p>
            <a:pPr marL="800100" lvl="1" indent="-342900">
              <a:buFont typeface="Arial" pitchFamily="34" charset="0"/>
              <a:buChar char="•"/>
            </a:pPr>
            <a:r>
              <a:rPr lang="en-US" altLang="zh-CN" sz="2000" b="1" dirty="0">
                <a:latin typeface="Times New Roman" pitchFamily="18" charset="0"/>
                <a:cs typeface="Times New Roman" pitchFamily="18" charset="0"/>
              </a:rPr>
              <a:t>19.2% Major modification, re-work or abandon </a:t>
            </a:r>
          </a:p>
          <a:p>
            <a:pPr marL="800100" lvl="1" indent="-342900">
              <a:buFont typeface="Arial" pitchFamily="34" charset="0"/>
              <a:buChar char="•"/>
            </a:pPr>
            <a:r>
              <a:rPr lang="en-US" altLang="zh-CN" sz="2000" b="1" dirty="0">
                <a:solidFill>
                  <a:srgbClr val="C00000"/>
                </a:solidFill>
                <a:latin typeface="Times New Roman" pitchFamily="18" charset="0"/>
                <a:cs typeface="Times New Roman" pitchFamily="18" charset="0"/>
              </a:rPr>
              <a:t>3% Minor modification </a:t>
            </a:r>
          </a:p>
          <a:p>
            <a:pPr marL="800100" lvl="1" indent="-342900">
              <a:buFont typeface="Arial" pitchFamily="34" charset="0"/>
              <a:buChar char="•"/>
            </a:pPr>
            <a:r>
              <a:rPr lang="en-US" altLang="zh-CN" sz="2000" b="1" dirty="0">
                <a:solidFill>
                  <a:srgbClr val="C00000"/>
                </a:solidFill>
                <a:latin typeface="Times New Roman" pitchFamily="18" charset="0"/>
                <a:cs typeface="Times New Roman" pitchFamily="18" charset="0"/>
              </a:rPr>
              <a:t>2% Used as delivered </a:t>
            </a:r>
          </a:p>
          <a:p>
            <a:pPr algn="l"/>
            <a:endParaRPr lang="en-US" altLang="zh-CN" sz="2000" b="1" dirty="0">
              <a:latin typeface="Times New Roman" pitchFamily="18" charset="0"/>
              <a:cs typeface="Times New Roman" pitchFamily="18" charset="0"/>
            </a:endParaRPr>
          </a:p>
          <a:p>
            <a:pPr algn="l"/>
            <a:r>
              <a:rPr lang="en-US" altLang="zh-CN" sz="2000" b="1" dirty="0">
                <a:latin typeface="Times New Roman" pitchFamily="18" charset="0"/>
                <a:cs typeface="Times New Roman" pitchFamily="18" charset="0"/>
              </a:rPr>
              <a:t>Brooks' project, OS/360: </a:t>
            </a:r>
          </a:p>
          <a:p>
            <a:pPr marL="800100" lvl="1" indent="-342900">
              <a:buFont typeface="Arial" pitchFamily="34" charset="0"/>
              <a:buChar char="•"/>
            </a:pPr>
            <a:r>
              <a:rPr lang="en-US" altLang="zh-CN" sz="2000" b="1" dirty="0">
                <a:latin typeface="Times New Roman" pitchFamily="18" charset="0"/>
                <a:cs typeface="Times New Roman" pitchFamily="18" charset="0"/>
              </a:rPr>
              <a:t>was late  (over 5000 person year, 61-64)</a:t>
            </a:r>
          </a:p>
          <a:p>
            <a:pPr marL="800100" lvl="1" indent="-342900">
              <a:buFont typeface="Arial" pitchFamily="34" charset="0"/>
              <a:buChar char="•"/>
            </a:pPr>
            <a:r>
              <a:rPr lang="en-US" altLang="zh-CN" sz="2000" b="1" dirty="0">
                <a:latin typeface="Times New Roman" pitchFamily="18" charset="0"/>
                <a:cs typeface="Times New Roman" pitchFamily="18" charset="0"/>
              </a:rPr>
              <a:t>cost many times more than estimate (over $500M)</a:t>
            </a:r>
          </a:p>
        </p:txBody>
      </p:sp>
    </p:spTree>
    <p:extLst>
      <p:ext uri="{BB962C8B-B14F-4D97-AF65-F5344CB8AC3E}">
        <p14:creationId xmlns:p14="http://schemas.microsoft.com/office/powerpoint/2010/main" val="878141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hangingPunct="1">
              <a:defRPr/>
            </a:pPr>
            <a:r>
              <a:rPr lang="en-US" altLang="zh-CN" dirty="0" smtClean="0"/>
              <a:t>Essential Difficulties</a:t>
            </a:r>
          </a:p>
        </p:txBody>
      </p:sp>
      <p:sp>
        <p:nvSpPr>
          <p:cNvPr id="374787" name="Rectangle 3"/>
          <p:cNvSpPr>
            <a:spLocks noGrp="1" noChangeArrowheads="1"/>
          </p:cNvSpPr>
          <p:nvPr>
            <p:ph idx="1"/>
          </p:nvPr>
        </p:nvSpPr>
        <p:spPr/>
        <p:txBody>
          <a:bodyPr/>
          <a:lstStyle/>
          <a:p>
            <a:pPr eaLnBrk="1" hangingPunct="1">
              <a:lnSpc>
                <a:spcPct val="80000"/>
              </a:lnSpc>
              <a:defRPr/>
            </a:pPr>
            <a:r>
              <a:rPr lang="en-US" altLang="zh-CN" b="1" dirty="0" smtClean="0"/>
              <a:t>Complexity</a:t>
            </a:r>
          </a:p>
          <a:p>
            <a:pPr eaLnBrk="1" hangingPunct="1">
              <a:lnSpc>
                <a:spcPct val="80000"/>
              </a:lnSpc>
              <a:defRPr/>
            </a:pPr>
            <a:endParaRPr lang="en-US" altLang="zh-CN" sz="1400" b="1" dirty="0"/>
          </a:p>
          <a:p>
            <a:pPr eaLnBrk="1" hangingPunct="1">
              <a:lnSpc>
                <a:spcPct val="80000"/>
              </a:lnSpc>
              <a:defRPr/>
            </a:pPr>
            <a:r>
              <a:rPr lang="en-US" altLang="zh-CN" b="1" dirty="0" smtClean="0"/>
              <a:t>Conformity</a:t>
            </a:r>
          </a:p>
          <a:p>
            <a:pPr eaLnBrk="1" hangingPunct="1">
              <a:lnSpc>
                <a:spcPct val="80000"/>
              </a:lnSpc>
              <a:defRPr/>
            </a:pPr>
            <a:endParaRPr lang="en-US" altLang="zh-CN" sz="1400" b="1" dirty="0"/>
          </a:p>
          <a:p>
            <a:pPr eaLnBrk="1" hangingPunct="1">
              <a:lnSpc>
                <a:spcPct val="80000"/>
              </a:lnSpc>
              <a:defRPr/>
            </a:pPr>
            <a:r>
              <a:rPr lang="en-US" altLang="zh-CN" b="1" dirty="0" smtClean="0"/>
              <a:t>Changeability</a:t>
            </a:r>
          </a:p>
          <a:p>
            <a:pPr eaLnBrk="1" hangingPunct="1">
              <a:lnSpc>
                <a:spcPct val="80000"/>
              </a:lnSpc>
              <a:defRPr/>
            </a:pPr>
            <a:endParaRPr lang="en-US" altLang="zh-CN" sz="1400" b="1" dirty="0"/>
          </a:p>
          <a:p>
            <a:pPr eaLnBrk="1" hangingPunct="1">
              <a:lnSpc>
                <a:spcPct val="80000"/>
              </a:lnSpc>
              <a:defRPr/>
            </a:pPr>
            <a:r>
              <a:rPr lang="en-US" altLang="zh-CN" b="1" dirty="0" smtClean="0"/>
              <a:t>Invisibility</a:t>
            </a:r>
          </a:p>
          <a:p>
            <a:pPr eaLnBrk="1" hangingPunct="1">
              <a:lnSpc>
                <a:spcPct val="80000"/>
              </a:lnSpc>
              <a:defRPr/>
            </a:pPr>
            <a:endParaRPr lang="en-US" altLang="zh-CN" b="1" dirty="0" smtClean="0"/>
          </a:p>
          <a:p>
            <a:pPr eaLnBrk="1" hangingPunct="1">
              <a:lnSpc>
                <a:spcPct val="80000"/>
              </a:lnSpc>
              <a:defRPr/>
            </a:pPr>
            <a:endParaRPr lang="en-US" altLang="zh-CN" b="1" dirty="0" smtClean="0"/>
          </a:p>
          <a:p>
            <a:pPr eaLnBrk="1" hangingPunct="1">
              <a:lnSpc>
                <a:spcPct val="80000"/>
              </a:lnSpc>
              <a:defRPr/>
            </a:pPr>
            <a:endParaRPr lang="en-US" altLang="zh-CN" b="1" dirty="0" smtClean="0"/>
          </a:p>
          <a:p>
            <a:pPr eaLnBrk="1" hangingPunct="1">
              <a:lnSpc>
                <a:spcPct val="80000"/>
              </a:lnSpc>
              <a:defRPr/>
            </a:pPr>
            <a:endParaRPr lang="en-US" altLang="zh-CN" b="1" dirty="0" smtClean="0"/>
          </a:p>
          <a:p>
            <a:pPr algn="r" eaLnBrk="1" hangingPunct="1">
              <a:lnSpc>
                <a:spcPct val="80000"/>
              </a:lnSpc>
              <a:buFont typeface="Wingdings" pitchFamily="2" charset="2"/>
              <a:buNone/>
              <a:defRPr/>
            </a:pPr>
            <a:endParaRPr lang="en-US" altLang="zh-CN" sz="2000" b="1" dirty="0" smtClean="0"/>
          </a:p>
          <a:p>
            <a:pPr algn="r" eaLnBrk="1" hangingPunct="1">
              <a:lnSpc>
                <a:spcPct val="80000"/>
              </a:lnSpc>
              <a:buFont typeface="Wingdings" pitchFamily="2" charset="2"/>
              <a:buNone/>
              <a:defRPr/>
            </a:pPr>
            <a:r>
              <a:rPr lang="en-US" altLang="zh-CN" sz="2000" b="1" dirty="0" smtClean="0"/>
              <a:t>“</a:t>
            </a:r>
            <a:r>
              <a:rPr lang="en-US" altLang="zh-CN" sz="2000" b="1" dirty="0"/>
              <a:t>No Silver Bullet – Essence and Accident in Software Engineering”, </a:t>
            </a:r>
          </a:p>
          <a:p>
            <a:pPr algn="r" eaLnBrk="1" hangingPunct="1">
              <a:lnSpc>
                <a:spcPct val="80000"/>
              </a:lnSpc>
              <a:buFont typeface="Wingdings" pitchFamily="2" charset="2"/>
              <a:buNone/>
              <a:defRPr/>
            </a:pPr>
            <a:r>
              <a:rPr lang="en-US" altLang="zh-CN" sz="2000" b="1" dirty="0"/>
              <a:t>F. P. Brooks, 1986</a:t>
            </a:r>
          </a:p>
        </p:txBody>
      </p:sp>
      <p:sp>
        <p:nvSpPr>
          <p:cNvPr id="8" name="灯片编号占位符 7"/>
          <p:cNvSpPr>
            <a:spLocks noGrp="1"/>
          </p:cNvSpPr>
          <p:nvPr>
            <p:ph type="sldNum" sz="quarter" idx="12"/>
          </p:nvPr>
        </p:nvSpPr>
        <p:spPr/>
        <p:txBody>
          <a:bodyPr/>
          <a:lstStyle/>
          <a:p>
            <a:pPr>
              <a:defRPr/>
            </a:pPr>
            <a:fld id="{4518AEE0-9005-4ED8-8CD1-A8676FD6DDF3}" type="slidenum">
              <a:rPr lang="zh-CN" altLang="en-US" smtClean="0"/>
              <a:pPr>
                <a:defRPr/>
              </a:pPr>
              <a:t>8</a:t>
            </a:fld>
            <a:endParaRPr lang="en-US" altLang="zh-CN"/>
          </a:p>
        </p:txBody>
      </p:sp>
      <p:sp>
        <p:nvSpPr>
          <p:cNvPr id="24580" name="Text Box 7"/>
          <p:cNvSpPr txBox="1">
            <a:spLocks noChangeArrowheads="1"/>
          </p:cNvSpPr>
          <p:nvPr/>
        </p:nvSpPr>
        <p:spPr bwMode="auto">
          <a:xfrm>
            <a:off x="9891714" y="803275"/>
            <a:ext cx="186013" cy="369974"/>
          </a:xfrm>
          <a:prstGeom prst="rect">
            <a:avLst/>
          </a:prstGeom>
          <a:noFill/>
          <a:ln w="9525" algn="ctr">
            <a:noFill/>
            <a:miter lim="800000"/>
            <a:headEnd/>
            <a:tailEnd/>
          </a:ln>
        </p:spPr>
        <p:txBody>
          <a:bodyPr wrap="none" lIns="92075" tIns="46038" rIns="92075" bIns="46038">
            <a:spAutoFit/>
          </a:bodyPr>
          <a:lstStyle/>
          <a:p>
            <a:pPr algn="l"/>
            <a:endParaRPr lang="zh-CN" altLang="en-US"/>
          </a:p>
        </p:txBody>
      </p:sp>
      <p:pic>
        <p:nvPicPr>
          <p:cNvPr id="24581" name="Picture 8"/>
          <p:cNvPicPr>
            <a:picLocks noChangeAspect="1" noChangeArrowheads="1"/>
          </p:cNvPicPr>
          <p:nvPr/>
        </p:nvPicPr>
        <p:blipFill>
          <a:blip r:embed="rId3" cstate="print"/>
          <a:srcRect/>
          <a:stretch>
            <a:fillRect/>
          </a:stretch>
        </p:blipFill>
        <p:spPr bwMode="auto">
          <a:xfrm>
            <a:off x="5970247" y="1775194"/>
            <a:ext cx="4968949" cy="3343262"/>
          </a:xfrm>
          <a:prstGeom prst="rect">
            <a:avLst/>
          </a:prstGeom>
          <a:noFill/>
          <a:ln w="9525">
            <a:noFill/>
            <a:miter lim="800000"/>
            <a:headEnd/>
            <a:tailEnd/>
          </a:ln>
        </p:spPr>
      </p:pic>
    </p:spTree>
    <p:extLst>
      <p:ext uri="{BB962C8B-B14F-4D97-AF65-F5344CB8AC3E}">
        <p14:creationId xmlns:p14="http://schemas.microsoft.com/office/powerpoint/2010/main" val="867884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p:cNvPicPr>
            <a:picLocks noChangeAspect="1" noChangeArrowheads="1"/>
          </p:cNvPicPr>
          <p:nvPr/>
        </p:nvPicPr>
        <p:blipFill>
          <a:blip r:embed="rId3" cstate="print"/>
          <a:srcRect/>
          <a:stretch>
            <a:fillRect/>
          </a:stretch>
        </p:blipFill>
        <p:spPr bwMode="auto">
          <a:xfrm>
            <a:off x="222723" y="679780"/>
            <a:ext cx="5371442" cy="4156173"/>
          </a:xfrm>
          <a:prstGeom prst="rect">
            <a:avLst/>
          </a:prstGeom>
          <a:noFill/>
          <a:ln w="9525">
            <a:solidFill>
              <a:schemeClr val="tx1"/>
            </a:solidFill>
            <a:miter lim="800000"/>
            <a:headEnd/>
            <a:tailEnd/>
          </a:ln>
        </p:spPr>
      </p:pic>
      <p:pic>
        <p:nvPicPr>
          <p:cNvPr id="25603" name="Picture 6"/>
          <p:cNvPicPr>
            <a:picLocks noChangeAspect="1" noChangeArrowheads="1"/>
          </p:cNvPicPr>
          <p:nvPr/>
        </p:nvPicPr>
        <p:blipFill>
          <a:blip r:embed="rId4" cstate="print"/>
          <a:srcRect/>
          <a:stretch>
            <a:fillRect/>
          </a:stretch>
        </p:blipFill>
        <p:spPr bwMode="auto">
          <a:xfrm>
            <a:off x="5786877" y="679779"/>
            <a:ext cx="6186227" cy="4156173"/>
          </a:xfrm>
          <a:prstGeom prst="rect">
            <a:avLst/>
          </a:prstGeom>
          <a:noFill/>
          <a:ln w="9525">
            <a:solidFill>
              <a:schemeClr val="tx1"/>
            </a:solidFill>
            <a:miter lim="800000"/>
            <a:headEnd/>
            <a:tailEnd/>
          </a:ln>
        </p:spPr>
      </p:pic>
      <p:sp>
        <p:nvSpPr>
          <p:cNvPr id="25604" name="Rectangle 7"/>
          <p:cNvSpPr>
            <a:spLocks noChangeArrowheads="1"/>
          </p:cNvSpPr>
          <p:nvPr/>
        </p:nvSpPr>
        <p:spPr bwMode="auto">
          <a:xfrm>
            <a:off x="6628915" y="5220407"/>
            <a:ext cx="4502150" cy="915987"/>
          </a:xfrm>
          <a:prstGeom prst="rect">
            <a:avLst/>
          </a:prstGeom>
          <a:noFill/>
          <a:ln w="76200" algn="ctr">
            <a:noFill/>
            <a:miter lim="800000"/>
            <a:headEnd/>
            <a:tailEnd/>
          </a:ln>
        </p:spPr>
        <p:txBody>
          <a:bodyPr anchor="ctr">
            <a:spAutoFit/>
          </a:bodyPr>
          <a:lstStyle/>
          <a:p>
            <a:pPr algn="l" eaLnBrk="1" hangingPunct="1"/>
            <a:r>
              <a:rPr lang="zh-CN" altLang="en-US" b="1" dirty="0">
                <a:latin typeface="Arial" charset="0"/>
                <a:ea typeface="黑体" pitchFamily="49" charset="-122"/>
              </a:rPr>
              <a:t>应用服务器支撑软件</a:t>
            </a:r>
            <a:r>
              <a:rPr lang="en-US" altLang="zh-CN" b="1" dirty="0">
                <a:latin typeface="Arial" charset="0"/>
                <a:ea typeface="黑体" pitchFamily="49" charset="-122"/>
              </a:rPr>
              <a:t>Tomcat</a:t>
            </a:r>
            <a:r>
              <a:rPr lang="zh-CN" altLang="en-US" b="1" dirty="0">
                <a:latin typeface="Arial" charset="0"/>
                <a:ea typeface="黑体" pitchFamily="49" charset="-122"/>
              </a:rPr>
              <a:t>，含</a:t>
            </a:r>
            <a:r>
              <a:rPr lang="en-US" altLang="zh-CN" b="1" dirty="0">
                <a:latin typeface="Arial" charset="0"/>
                <a:ea typeface="黑体" pitchFamily="49" charset="-122"/>
              </a:rPr>
              <a:t>1019</a:t>
            </a:r>
            <a:r>
              <a:rPr lang="zh-CN" altLang="en-US" b="1" dirty="0">
                <a:latin typeface="Arial" charset="0"/>
                <a:ea typeface="黑体" pitchFamily="49" charset="-122"/>
              </a:rPr>
              <a:t>个类，类与类之间有</a:t>
            </a:r>
            <a:r>
              <a:rPr lang="en-US" altLang="zh-CN" b="1" dirty="0">
                <a:latin typeface="Arial" charset="0"/>
                <a:ea typeface="黑体" pitchFamily="49" charset="-122"/>
              </a:rPr>
              <a:t>2109</a:t>
            </a:r>
            <a:r>
              <a:rPr lang="zh-CN" altLang="en-US" b="1" dirty="0">
                <a:latin typeface="Arial" charset="0"/>
                <a:ea typeface="黑体" pitchFamily="49" charset="-122"/>
              </a:rPr>
              <a:t>个继承或聚合关系。图中将类表示为节点，关系表示为边</a:t>
            </a:r>
          </a:p>
        </p:txBody>
      </p:sp>
      <p:sp>
        <p:nvSpPr>
          <p:cNvPr id="25605" name="Rectangle 8"/>
          <p:cNvSpPr>
            <a:spLocks noChangeArrowheads="1"/>
          </p:cNvSpPr>
          <p:nvPr/>
        </p:nvSpPr>
        <p:spPr bwMode="auto">
          <a:xfrm>
            <a:off x="928038" y="5220407"/>
            <a:ext cx="3960812" cy="915987"/>
          </a:xfrm>
          <a:prstGeom prst="rect">
            <a:avLst/>
          </a:prstGeom>
          <a:noFill/>
          <a:ln w="76200" algn="ctr">
            <a:noFill/>
            <a:miter lim="800000"/>
            <a:headEnd/>
            <a:tailEnd/>
          </a:ln>
        </p:spPr>
        <p:txBody>
          <a:bodyPr anchor="ctr">
            <a:spAutoFit/>
          </a:bodyPr>
          <a:lstStyle/>
          <a:p>
            <a:pPr algn="l" eaLnBrk="1" hangingPunct="1"/>
            <a:r>
              <a:rPr lang="en-US" altLang="zh-CN" b="1" dirty="0">
                <a:latin typeface="Arial" charset="0"/>
                <a:ea typeface="黑体" pitchFamily="49" charset="-122"/>
              </a:rPr>
              <a:t>Linux</a:t>
            </a:r>
            <a:r>
              <a:rPr lang="zh-CN" altLang="en-US" b="1" dirty="0">
                <a:latin typeface="Arial" charset="0"/>
                <a:ea typeface="黑体" pitchFamily="49" charset="-122"/>
              </a:rPr>
              <a:t>内核有</a:t>
            </a:r>
            <a:r>
              <a:rPr lang="en-US" altLang="zh-CN" b="1" dirty="0">
                <a:latin typeface="Arial" charset="0"/>
                <a:ea typeface="黑体" pitchFamily="49" charset="-122"/>
              </a:rPr>
              <a:t>630</a:t>
            </a:r>
            <a:r>
              <a:rPr lang="zh-CN" altLang="en-US" b="1" dirty="0">
                <a:latin typeface="Arial" charset="0"/>
                <a:ea typeface="黑体" pitchFamily="49" charset="-122"/>
              </a:rPr>
              <a:t>个函数，存在</a:t>
            </a:r>
            <a:r>
              <a:rPr lang="en-US" altLang="zh-CN" b="1" dirty="0">
                <a:latin typeface="Arial" charset="0"/>
                <a:ea typeface="黑体" pitchFamily="49" charset="-122"/>
              </a:rPr>
              <a:t>1841</a:t>
            </a:r>
            <a:r>
              <a:rPr lang="zh-CN" altLang="en-US" b="1" dirty="0">
                <a:latin typeface="Arial" charset="0"/>
                <a:ea typeface="黑体" pitchFamily="49" charset="-122"/>
              </a:rPr>
              <a:t>个函数调用。图中将函数表示为节点，调用关系表示为边</a:t>
            </a:r>
          </a:p>
        </p:txBody>
      </p:sp>
      <p:sp>
        <p:nvSpPr>
          <p:cNvPr id="8" name="灯片编号占位符 7"/>
          <p:cNvSpPr>
            <a:spLocks noGrp="1"/>
          </p:cNvSpPr>
          <p:nvPr>
            <p:ph type="sldNum" sz="quarter" idx="12"/>
          </p:nvPr>
        </p:nvSpPr>
        <p:spPr/>
        <p:txBody>
          <a:bodyPr/>
          <a:lstStyle/>
          <a:p>
            <a:pPr>
              <a:defRPr/>
            </a:pPr>
            <a:fld id="{5B7C74BC-60E4-4FC9-A0E8-7278A8BBF422}" type="slidenum">
              <a:rPr lang="zh-CN" altLang="en-US" smtClean="0"/>
              <a:pPr>
                <a:defRPr/>
              </a:pPr>
              <a:t>9</a:t>
            </a:fld>
            <a:endParaRPr lang="en-US" altLang="zh-CN"/>
          </a:p>
        </p:txBody>
      </p:sp>
    </p:spTree>
    <p:extLst>
      <p:ext uri="{BB962C8B-B14F-4D97-AF65-F5344CB8AC3E}">
        <p14:creationId xmlns:p14="http://schemas.microsoft.com/office/powerpoint/2010/main" val="40558130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682</TotalTime>
  <Words>2672</Words>
  <Application>Microsoft Office PowerPoint</Application>
  <PresentationFormat>宽屏</PresentationFormat>
  <Paragraphs>377</Paragraphs>
  <Slides>46</Slides>
  <Notes>38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仿宋_GB2312</vt:lpstr>
      <vt:lpstr>黑体</vt:lpstr>
      <vt:lpstr>华文楷体</vt:lpstr>
      <vt:lpstr>宋体</vt:lpstr>
      <vt:lpstr>Arial</vt:lpstr>
      <vt:lpstr>Calibri</vt:lpstr>
      <vt:lpstr>Corbel</vt:lpstr>
      <vt:lpstr>Times</vt:lpstr>
      <vt:lpstr>Times New Roman</vt:lpstr>
      <vt:lpstr>Wingdings</vt:lpstr>
      <vt:lpstr>Wingdings 2</vt:lpstr>
      <vt:lpstr>Wingdings 3</vt:lpstr>
      <vt:lpstr>1_模块</vt:lpstr>
      <vt:lpstr>Introduction to Software Engineering</vt:lpstr>
      <vt:lpstr>Outline</vt:lpstr>
      <vt:lpstr>Outline</vt:lpstr>
      <vt:lpstr>What is Software?</vt:lpstr>
      <vt:lpstr>How to develop Software?</vt:lpstr>
      <vt:lpstr>PowerPoint 演示文稿</vt:lpstr>
      <vt:lpstr>Grand Challenges</vt:lpstr>
      <vt:lpstr>Essential Difficulties</vt:lpstr>
      <vt:lpstr>PowerPoint 演示文稿</vt:lpstr>
      <vt:lpstr>PowerPoint 演示文稿</vt:lpstr>
      <vt:lpstr>PowerPoint 演示文稿</vt:lpstr>
      <vt:lpstr>PowerPoint 演示文稿</vt:lpstr>
      <vt:lpstr>Expensive Bugs</vt:lpstr>
      <vt:lpstr>Software Engineering</vt:lpstr>
      <vt:lpstr>Software Engineering</vt:lpstr>
      <vt:lpstr>A Layered Technology</vt:lpstr>
      <vt:lpstr>Order and Chaos</vt:lpstr>
      <vt:lpstr>PowerPoint 演示文稿</vt:lpstr>
      <vt:lpstr>Outline</vt:lpstr>
      <vt:lpstr>SE Boy of Knowledge</vt:lpstr>
      <vt:lpstr>Software Requirements</vt:lpstr>
      <vt:lpstr>Software Design</vt:lpstr>
      <vt:lpstr>Software Construction</vt:lpstr>
      <vt:lpstr>Software Testing</vt:lpstr>
      <vt:lpstr>Software Maintenance</vt:lpstr>
      <vt:lpstr>Configuration Management</vt:lpstr>
      <vt:lpstr>Management</vt:lpstr>
      <vt:lpstr>Software Engineering Process</vt:lpstr>
      <vt:lpstr>Software Myths</vt:lpstr>
      <vt:lpstr>Software Myths</vt:lpstr>
      <vt:lpstr>Software Myths</vt:lpstr>
      <vt:lpstr>Software Myths</vt:lpstr>
      <vt:lpstr>Software Myths</vt:lpstr>
      <vt:lpstr>Software Myths</vt:lpstr>
      <vt:lpstr>Software Myths</vt:lpstr>
      <vt:lpstr>Software Myths</vt:lpstr>
      <vt:lpstr>Software Myths</vt:lpstr>
      <vt:lpstr>Professional and Ethical Responsibility</vt:lpstr>
      <vt:lpstr>Professional Responsibility</vt:lpstr>
      <vt:lpstr>Professional Responsibility</vt:lpstr>
      <vt:lpstr>Code of Ethics</vt:lpstr>
      <vt:lpstr>Code of Ethics</vt:lpstr>
      <vt:lpstr>Code of Ethics</vt:lpstr>
      <vt:lpstr>Summary</vt:lpstr>
      <vt:lpstr>Reading </vt:lpstr>
      <vt:lpstr>Thank you!</vt:lpstr>
    </vt:vector>
  </TitlesOfParts>
  <Company>SkyUN.Org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Baixy</dc:creator>
  <cp:lastModifiedBy>Administrator</cp:lastModifiedBy>
  <cp:revision>66</cp:revision>
  <dcterms:created xsi:type="dcterms:W3CDTF">2014-08-06T06:06:04Z</dcterms:created>
  <dcterms:modified xsi:type="dcterms:W3CDTF">2016-08-29T06:59:03Z</dcterms:modified>
</cp:coreProperties>
</file>