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60" r:id="rId7"/>
    <p:sldId id="257" r:id="rId8"/>
    <p:sldId id="261" r:id="rId9"/>
    <p:sldId id="258" r:id="rId10"/>
    <p:sldId id="262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94660"/>
  </p:normalViewPr>
  <p:slideViewPr>
    <p:cSldViewPr>
      <p:cViewPr>
        <p:scale>
          <a:sx n="75" d="100"/>
          <a:sy n="75" d="100"/>
        </p:scale>
        <p:origin x="-111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9813-2360-47C1-B4F2-6A2DA4E690E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9210-BBBD-48FF-8C2E-5E083ED2C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9813-2360-47C1-B4F2-6A2DA4E690E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9210-BBBD-48FF-8C2E-5E083ED2C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7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9813-2360-47C1-B4F2-6A2DA4E690E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9210-BBBD-48FF-8C2E-5E083ED2C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0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9813-2360-47C1-B4F2-6A2DA4E690E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9210-BBBD-48FF-8C2E-5E083ED2C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9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9813-2360-47C1-B4F2-6A2DA4E690E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9210-BBBD-48FF-8C2E-5E083ED2C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5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9813-2360-47C1-B4F2-6A2DA4E690E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9210-BBBD-48FF-8C2E-5E083ED2C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8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9813-2360-47C1-B4F2-6A2DA4E690E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9210-BBBD-48FF-8C2E-5E083ED2C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9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9813-2360-47C1-B4F2-6A2DA4E690E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9210-BBBD-48FF-8C2E-5E083ED2C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2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9813-2360-47C1-B4F2-6A2DA4E690E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9210-BBBD-48FF-8C2E-5E083ED2C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3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9813-2360-47C1-B4F2-6A2DA4E690E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9210-BBBD-48FF-8C2E-5E083ED2C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5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9813-2360-47C1-B4F2-6A2DA4E690E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9210-BBBD-48FF-8C2E-5E083ED2C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6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59813-2360-47C1-B4F2-6A2DA4E690E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69210-BBBD-48FF-8C2E-5E083ED2C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5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5496" y="794006"/>
            <a:ext cx="9087389" cy="4651218"/>
            <a:chOff x="56611" y="-70090"/>
            <a:chExt cx="10511157" cy="4867242"/>
          </a:xfrm>
        </p:grpSpPr>
        <p:sp>
          <p:nvSpPr>
            <p:cNvPr id="7" name="Rectangle 6"/>
            <p:cNvSpPr/>
            <p:nvPr/>
          </p:nvSpPr>
          <p:spPr>
            <a:xfrm>
              <a:off x="56611" y="1772816"/>
              <a:ext cx="10511157" cy="3024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utoShape 2" descr="https://wallie.aha.io/publish/export_bookmarks/6518410701861079162.png?nocache=aa2cac64a18901d18f1081a00ae8c513"/>
            <p:cNvSpPr>
              <a:spLocks noChangeAspect="1" noChangeArrowheads="1"/>
            </p:cNvSpPr>
            <p:nvPr/>
          </p:nvSpPr>
          <p:spPr bwMode="auto">
            <a:xfrm>
              <a:off x="155575" y="-70090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11" y="1847189"/>
              <a:ext cx="10511157" cy="2146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179512" y="3719397"/>
              <a:ext cx="1944216" cy="6480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Release 1 includes Version 1 for iOS application and Version 1 for Merchant System</a:t>
              </a:r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67744" y="3719397"/>
              <a:ext cx="1944216" cy="6480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Release 2 includes Version 2 for iOS application and Version 1 for Android Application and Version 2 for Merchant System</a:t>
              </a:r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355976" y="3719397"/>
              <a:ext cx="1944216" cy="6480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Release 3 includes Version 3 for iOS application and Version 2 for Android Application</a:t>
              </a:r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0" y="142068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Roadmap for </a:t>
            </a:r>
            <a:r>
              <a:rPr lang="en-IN" sz="2800" b="1" dirty="0" err="1" smtClean="0"/>
              <a:t>Wallie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059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257722"/>
            <a:ext cx="86409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We plan to have the following major releases in the next 21 months as explained below</a:t>
            </a:r>
            <a:r>
              <a:rPr lang="en-IN" sz="1600" dirty="0" smtClean="0"/>
              <a:t>.</a:t>
            </a:r>
          </a:p>
          <a:p>
            <a:endParaRPr lang="en-IN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600" dirty="0" smtClean="0"/>
              <a:t>R1 </a:t>
            </a:r>
            <a:r>
              <a:rPr lang="en-IN" sz="1600" dirty="0"/>
              <a:t>- V1 for iOS  - This is the first major release for Apple iOS. Target release date : Oct 2018 </a:t>
            </a:r>
            <a:endParaRPr lang="en-IN" sz="1600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600" dirty="0" smtClean="0"/>
              <a:t>R1 - V1 for Merchant System - This is the first major release for web application for merchants. Target release date : Oct 2018</a:t>
            </a:r>
            <a:endParaRPr lang="en-IN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600" dirty="0"/>
              <a:t>R2 - V1 for Android - This is the first major release for Android. Target release date : May 2019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600" dirty="0"/>
              <a:t>R2 - V2 for iOS - This the second major release for iOS with feature enhancements. Target release date: May </a:t>
            </a:r>
            <a:r>
              <a:rPr lang="en-IN" sz="1600" dirty="0" smtClean="0"/>
              <a:t>2019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600" dirty="0"/>
              <a:t>R2 - V2 for </a:t>
            </a:r>
            <a:r>
              <a:rPr lang="en-IN" sz="1600" dirty="0" smtClean="0"/>
              <a:t>Merchant System </a:t>
            </a:r>
            <a:r>
              <a:rPr lang="en-IN" sz="1600" dirty="0"/>
              <a:t>- This the second major release for </a:t>
            </a:r>
            <a:r>
              <a:rPr lang="en-IN" sz="1600" dirty="0" smtClean="0"/>
              <a:t>Merchant Web Interface with </a:t>
            </a:r>
            <a:r>
              <a:rPr lang="en-IN" sz="1600" dirty="0"/>
              <a:t>feature enhancements. Target release date: May </a:t>
            </a:r>
            <a:r>
              <a:rPr lang="en-IN" sz="1600" dirty="0" smtClean="0"/>
              <a:t>2019</a:t>
            </a:r>
            <a:endParaRPr lang="en-IN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600" dirty="0"/>
              <a:t>R3 - V3 for iOS - This the third major release for iOS with feature enhancements. Target release date: Sep 2019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600" dirty="0"/>
              <a:t>R3 - V2 for Android - This is the second major release for Android with feature enhancements. Target release date: Sep 2019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024" y="5157192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In Between the major releases, our engineering team will continue to work on intermediate releases to fix bugs, improve performance and scalability. These will be released as updates.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Release Plan Explanation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9453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2128873459"/>
              </p:ext>
            </p:extLst>
          </p:nvPr>
        </p:nvGraphicFramePr>
        <p:xfrm>
          <a:off x="179512" y="1052736"/>
          <a:ext cx="8816693" cy="5499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024"/>
                <a:gridCol w="717873"/>
                <a:gridCol w="1469449"/>
                <a:gridCol w="1469449"/>
                <a:gridCol w="1469449"/>
                <a:gridCol w="1469449"/>
              </a:tblGrid>
              <a:tr h="457348">
                <a:tc rowSpan="2"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Feature</a:t>
                      </a:r>
                      <a:endParaRPr 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Version</a:t>
                      </a:r>
                      <a:endParaRPr 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Estimations</a:t>
                      </a:r>
                      <a:r>
                        <a:rPr lang="en-IN" sz="1200" baseline="0" dirty="0" smtClean="0"/>
                        <a:t> for Implementation (Number of Days)</a:t>
                      </a:r>
                      <a:endParaRPr lang="en-US" sz="12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Number of Engineers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3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iOS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Full</a:t>
                      </a:r>
                      <a:r>
                        <a:rPr lang="en-IN" sz="1200" baseline="0" dirty="0" smtClean="0"/>
                        <a:t> Stack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Android</a:t>
                      </a:r>
                      <a:endParaRPr lang="en-US" sz="1200" dirty="0"/>
                    </a:p>
                  </a:txBody>
                  <a:tcPr anchor="ctr"/>
                </a:tc>
              </a:tr>
              <a:tr h="457348">
                <a:tc>
                  <a:txBody>
                    <a:bodyPr/>
                    <a:lstStyle/>
                    <a:p>
                      <a:pPr algn="l"/>
                      <a:r>
                        <a:rPr lang="en-IN" sz="1200" dirty="0" smtClean="0"/>
                        <a:t>Account</a:t>
                      </a:r>
                      <a:r>
                        <a:rPr lang="en-IN" sz="1200" baseline="0" dirty="0" smtClean="0"/>
                        <a:t> Management iOS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R1-V1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35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</a:tr>
              <a:tr h="457348">
                <a:tc>
                  <a:txBody>
                    <a:bodyPr/>
                    <a:lstStyle/>
                    <a:p>
                      <a:pPr algn="l"/>
                      <a:r>
                        <a:rPr lang="en-IN" sz="1200" dirty="0" smtClean="0"/>
                        <a:t>Card Management iOS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R1-V1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7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</a:tr>
              <a:tr h="457348">
                <a:tc>
                  <a:txBody>
                    <a:bodyPr/>
                    <a:lstStyle/>
                    <a:p>
                      <a:pPr algn="l"/>
                      <a:r>
                        <a:rPr lang="en-IN" sz="1200" dirty="0" smtClean="0"/>
                        <a:t>Map View iOS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R1-V1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25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</a:tr>
              <a:tr h="457348">
                <a:tc>
                  <a:txBody>
                    <a:bodyPr/>
                    <a:lstStyle/>
                    <a:p>
                      <a:pPr algn="l"/>
                      <a:r>
                        <a:rPr lang="en-IN" sz="1200" dirty="0" smtClean="0"/>
                        <a:t>Deals Details iOS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R1-V1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10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</a:tr>
              <a:tr h="457348">
                <a:tc>
                  <a:txBody>
                    <a:bodyPr/>
                    <a:lstStyle/>
                    <a:p>
                      <a:pPr algn="l"/>
                      <a:r>
                        <a:rPr lang="en-IN" sz="1200" dirty="0" smtClean="0"/>
                        <a:t>Search</a:t>
                      </a:r>
                      <a:r>
                        <a:rPr lang="en-IN" sz="1200" baseline="0" dirty="0" smtClean="0"/>
                        <a:t> Deals iOS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R1-V1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10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</a:tr>
              <a:tr h="457348">
                <a:tc>
                  <a:txBody>
                    <a:bodyPr/>
                    <a:lstStyle/>
                    <a:p>
                      <a:pPr algn="l"/>
                      <a:r>
                        <a:rPr lang="en-IN" sz="1200" dirty="0" smtClean="0"/>
                        <a:t>Push</a:t>
                      </a:r>
                      <a:r>
                        <a:rPr lang="en-IN" sz="1200" baseline="0" dirty="0" smtClean="0"/>
                        <a:t> Notification iOS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R1-V1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20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</a:tr>
              <a:tr h="457348">
                <a:tc>
                  <a:txBody>
                    <a:bodyPr/>
                    <a:lstStyle/>
                    <a:p>
                      <a:pPr algn="l"/>
                      <a:r>
                        <a:rPr lang="en-IN" sz="1200" dirty="0" smtClean="0"/>
                        <a:t>Deals Recommendation iOS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R1-V1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45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</a:tr>
              <a:tr h="457348">
                <a:tc>
                  <a:txBody>
                    <a:bodyPr/>
                    <a:lstStyle/>
                    <a:p>
                      <a:pPr algn="l"/>
                      <a:r>
                        <a:rPr lang="en-IN" sz="1200" dirty="0" smtClean="0"/>
                        <a:t>Website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R1-V1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</a:tr>
              <a:tr h="468540">
                <a:tc>
                  <a:txBody>
                    <a:bodyPr/>
                    <a:lstStyle/>
                    <a:p>
                      <a:pPr algn="l"/>
                      <a:r>
                        <a:rPr lang="en-IN" sz="1200" dirty="0" smtClean="0"/>
                        <a:t>Merchant</a:t>
                      </a:r>
                      <a:r>
                        <a:rPr lang="en-IN" sz="1200" baseline="0" dirty="0" smtClean="0"/>
                        <a:t> Account Management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R1-V1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30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</a:tr>
              <a:tr h="457348">
                <a:tc>
                  <a:txBody>
                    <a:bodyPr/>
                    <a:lstStyle/>
                    <a:p>
                      <a:pPr algn="l"/>
                      <a:r>
                        <a:rPr lang="en-IN" sz="1200" dirty="0" smtClean="0"/>
                        <a:t>Merchant Offers Management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R1-V1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30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26064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Release 1 Features Estimate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8156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62000" y="47625"/>
            <a:ext cx="7872028" cy="6762750"/>
            <a:chOff x="762000" y="47625"/>
            <a:chExt cx="7872028" cy="67627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47625"/>
              <a:ext cx="7620000" cy="6762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ounded Rectangle 1"/>
            <p:cNvSpPr/>
            <p:nvPr/>
          </p:nvSpPr>
          <p:spPr>
            <a:xfrm>
              <a:off x="4283968" y="1412776"/>
              <a:ext cx="648072" cy="496855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sz="1600" dirty="0" smtClean="0">
                  <a:solidFill>
                    <a:schemeClr val="tx1"/>
                  </a:solidFill>
                </a:rPr>
                <a:t>Integration Testing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699472" y="1417360"/>
              <a:ext cx="1464816" cy="496855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IN" sz="1600" dirty="0" smtClean="0">
                  <a:solidFill>
                    <a:schemeClr val="tx1"/>
                  </a:solidFill>
                </a:rPr>
                <a:t>Bug Fixes, Testing and Buffer for any overflow</a:t>
              </a:r>
              <a:br>
                <a:rPr lang="en-IN" sz="1600" dirty="0" smtClean="0">
                  <a:solidFill>
                    <a:schemeClr val="tx1"/>
                  </a:solidFill>
                </a:rPr>
              </a:br>
              <a:r>
                <a:rPr lang="en-IN" sz="1600" dirty="0" smtClean="0">
                  <a:solidFill>
                    <a:schemeClr val="tx1"/>
                  </a:solidFill>
                </a:rPr>
                <a:t/>
              </a:r>
              <a:br>
                <a:rPr lang="en-IN" sz="1600" dirty="0" smtClean="0">
                  <a:solidFill>
                    <a:schemeClr val="tx1"/>
                  </a:solidFill>
                </a:rPr>
              </a:br>
              <a:r>
                <a:rPr lang="en-IN" sz="1600" dirty="0" smtClean="0">
                  <a:solidFill>
                    <a:schemeClr val="tx1"/>
                  </a:solidFill>
                </a:rPr>
                <a:t>Compatibility with new version of iOS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129972" y="774646"/>
              <a:ext cx="504056" cy="18466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IN" sz="600" dirty="0" smtClean="0">
                  <a:solidFill>
                    <a:srgbClr val="848484"/>
                  </a:solidFill>
                  <a:latin typeface="AvantGarde" pitchFamily="34" charset="0"/>
                </a:rPr>
                <a:t> iOS</a:t>
              </a:r>
              <a:endParaRPr lang="en-US" sz="600" dirty="0">
                <a:solidFill>
                  <a:srgbClr val="848484"/>
                </a:solidFill>
                <a:latin typeface="AvantGarde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0" y="116632"/>
            <a:ext cx="9144000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Release 1 Product Roadmap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3469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597950923"/>
              </p:ext>
            </p:extLst>
          </p:nvPr>
        </p:nvGraphicFramePr>
        <p:xfrm>
          <a:off x="251522" y="961116"/>
          <a:ext cx="8496942" cy="5688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78"/>
                <a:gridCol w="1008112"/>
                <a:gridCol w="1512168"/>
                <a:gridCol w="1080120"/>
                <a:gridCol w="1224136"/>
                <a:gridCol w="1152128"/>
              </a:tblGrid>
              <a:tr h="437587">
                <a:tc rowSpan="2"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Feature</a:t>
                      </a:r>
                      <a:endParaRPr 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Version</a:t>
                      </a:r>
                      <a:endParaRPr 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Estimations</a:t>
                      </a:r>
                      <a:r>
                        <a:rPr lang="en-IN" sz="1200" baseline="0" dirty="0" smtClean="0"/>
                        <a:t> for Implementation (Number of Days)</a:t>
                      </a:r>
                      <a:endParaRPr lang="en-US" sz="12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Number of Engineers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75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iOS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Full</a:t>
                      </a:r>
                      <a:r>
                        <a:rPr lang="en-IN" sz="1200" baseline="0" dirty="0" smtClean="0"/>
                        <a:t> Stack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Android</a:t>
                      </a:r>
                      <a:endParaRPr lang="en-US" sz="1200" dirty="0"/>
                    </a:p>
                  </a:txBody>
                  <a:tcPr anchor="ctr"/>
                </a:tc>
              </a:tr>
              <a:tr h="437587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Account</a:t>
                      </a:r>
                      <a:r>
                        <a:rPr lang="en-IN" sz="1200" baseline="0" dirty="0" smtClean="0"/>
                        <a:t> Management Android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R2-V1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25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</a:tr>
              <a:tr h="437587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Card Management Android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R2-V1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</a:tr>
              <a:tr h="437587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Referral</a:t>
                      </a:r>
                      <a:r>
                        <a:rPr lang="en-IN" sz="1200" baseline="0" dirty="0" smtClean="0"/>
                        <a:t> System iOS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R2-V2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12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</a:tr>
              <a:tr h="437587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Map View</a:t>
                      </a:r>
                      <a:r>
                        <a:rPr lang="en-IN" sz="1200" baseline="0" dirty="0" smtClean="0"/>
                        <a:t> Android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R2-V1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15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</a:tr>
              <a:tr h="437587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Deals Details Android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R2-V1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10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</a:tr>
              <a:tr h="437587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Search</a:t>
                      </a:r>
                      <a:r>
                        <a:rPr lang="en-IN" sz="1200" baseline="0" dirty="0" smtClean="0"/>
                        <a:t> Deals Android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R2-V1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10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</a:tr>
              <a:tr h="437587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Push</a:t>
                      </a:r>
                      <a:r>
                        <a:rPr lang="en-IN" sz="1200" baseline="0" dirty="0" smtClean="0"/>
                        <a:t> Notification Android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R2-V1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20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2</a:t>
                      </a:r>
                      <a:endParaRPr lang="en-US" sz="1200" dirty="0"/>
                    </a:p>
                  </a:txBody>
                  <a:tcPr anchor="ctr"/>
                </a:tc>
              </a:tr>
              <a:tr h="437587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Deals Recommendation Android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R2-V1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30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2</a:t>
                      </a:r>
                      <a:endParaRPr lang="en-US" sz="1200" dirty="0"/>
                    </a:p>
                  </a:txBody>
                  <a:tcPr anchor="ctr"/>
                </a:tc>
              </a:tr>
              <a:tr h="437587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Credit Cards Recommendation iOS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R2-V2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22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</a:tr>
              <a:tr h="437587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Merchant</a:t>
                      </a:r>
                      <a:r>
                        <a:rPr lang="en-IN" sz="1200" baseline="0" dirty="0" smtClean="0"/>
                        <a:t> Ads Platform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R2-V2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40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</a:tr>
              <a:tr h="437587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Referral System Android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R2-V1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26064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Release 2 Features Estimate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5743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3175"/>
            <a:ext cx="9144000" cy="6851650"/>
            <a:chOff x="0" y="3175"/>
            <a:chExt cx="9144000" cy="6851650"/>
          </a:xfrm>
        </p:grpSpPr>
        <p:sp>
          <p:nvSpPr>
            <p:cNvPr id="3" name="Rounded Rectangle 2"/>
            <p:cNvSpPr/>
            <p:nvPr/>
          </p:nvSpPr>
          <p:spPr>
            <a:xfrm>
              <a:off x="4932040" y="1412776"/>
              <a:ext cx="432048" cy="496855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sz="1600" dirty="0" smtClean="0">
                  <a:solidFill>
                    <a:schemeClr val="tx1"/>
                  </a:solidFill>
                </a:rPr>
                <a:t>Bug Fixes, Integration Testing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436096" y="1417360"/>
              <a:ext cx="1728192" cy="496855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sz="1600" dirty="0" smtClean="0">
                  <a:solidFill>
                    <a:schemeClr val="tx1"/>
                  </a:solidFill>
                </a:rPr>
                <a:t>Considering User Feedback</a:t>
              </a:r>
              <a:br>
                <a:rPr lang="en-IN" sz="1600" dirty="0" smtClean="0">
                  <a:solidFill>
                    <a:schemeClr val="tx1"/>
                  </a:solidFill>
                </a:rPr>
              </a:br>
              <a:r>
                <a:rPr lang="en-IN" sz="1600" dirty="0" smtClean="0">
                  <a:solidFill>
                    <a:schemeClr val="tx1"/>
                  </a:solidFill>
                </a:rPr>
                <a:t/>
              </a:r>
              <a:br>
                <a:rPr lang="en-IN" sz="1600" dirty="0" smtClean="0">
                  <a:solidFill>
                    <a:schemeClr val="tx1"/>
                  </a:solidFill>
                </a:rPr>
              </a:br>
              <a:r>
                <a:rPr lang="en-IN" sz="1600" dirty="0" smtClean="0">
                  <a:solidFill>
                    <a:schemeClr val="tx1"/>
                  </a:solidFill>
                </a:rPr>
                <a:t>Improving Performance, Scalability and Security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0" y="97468"/>
              <a:ext cx="9144000" cy="5232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/>
                <a:t>Release 2 Product Roadmap</a:t>
              </a:r>
              <a:endParaRPr lang="en-US" sz="2800" b="1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762000" y="3175"/>
              <a:ext cx="7872028" cy="6851650"/>
              <a:chOff x="762000" y="3175"/>
              <a:chExt cx="7872028" cy="6851650"/>
            </a:xfrm>
          </p:grpSpPr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00" y="3175"/>
                <a:ext cx="7620000" cy="6851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8129972" y="724054"/>
                <a:ext cx="504056" cy="18466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IN" sz="600" dirty="0" smtClean="0">
                    <a:solidFill>
                      <a:srgbClr val="848484"/>
                    </a:solidFill>
                    <a:latin typeface="AvantGarde" pitchFamily="34" charset="0"/>
                  </a:rPr>
                  <a:t> Android</a:t>
                </a:r>
                <a:endParaRPr lang="en-US" sz="600" dirty="0">
                  <a:solidFill>
                    <a:srgbClr val="848484"/>
                  </a:solidFill>
                  <a:latin typeface="AvantGarde" pitchFamily="34" charset="0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4932040" y="1340768"/>
              <a:ext cx="432048" cy="496855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sz="1600" dirty="0" smtClean="0">
                  <a:solidFill>
                    <a:schemeClr val="tx1"/>
                  </a:solidFill>
                </a:rPr>
                <a:t>Bug Fixes, Integration Testing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36096" y="1345352"/>
              <a:ext cx="1728192" cy="496855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IN" sz="1600" dirty="0" smtClean="0">
                  <a:solidFill>
                    <a:schemeClr val="tx1"/>
                  </a:solidFill>
                </a:rPr>
                <a:t>Considering User Feedback and Competitive Features</a:t>
              </a:r>
              <a:br>
                <a:rPr lang="en-IN" sz="1600" dirty="0" smtClean="0">
                  <a:solidFill>
                    <a:schemeClr val="tx1"/>
                  </a:solidFill>
                </a:rPr>
              </a:br>
              <a:r>
                <a:rPr lang="en-IN" sz="1600" dirty="0" smtClean="0">
                  <a:solidFill>
                    <a:schemeClr val="tx1"/>
                  </a:solidFill>
                </a:rPr>
                <a:t/>
              </a:r>
              <a:br>
                <a:rPr lang="en-IN" sz="1600" dirty="0" smtClean="0">
                  <a:solidFill>
                    <a:schemeClr val="tx1"/>
                  </a:solidFill>
                </a:rPr>
              </a:br>
              <a:r>
                <a:rPr lang="en-IN" sz="1600" dirty="0" smtClean="0">
                  <a:solidFill>
                    <a:schemeClr val="tx1"/>
                  </a:solidFill>
                </a:rPr>
                <a:t>Improving Performance, Scalability and Security</a:t>
              </a:r>
            </a:p>
            <a:p>
              <a:pPr algn="ctr"/>
              <a:endParaRPr lang="en-IN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IN" sz="1600" dirty="0" smtClean="0">
                  <a:solidFill>
                    <a:schemeClr val="tx1"/>
                  </a:solidFill>
                </a:rPr>
                <a:t>Backward Compatibility with iOS and Android versions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endParaRPr lang="en-IN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IN" sz="1600" dirty="0" smtClean="0">
                  <a:solidFill>
                    <a:schemeClr val="tx1"/>
                  </a:solidFill>
                </a:rPr>
                <a:t>Compatibility with latest versions of iOS and Android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784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2215908330"/>
              </p:ext>
            </p:extLst>
          </p:nvPr>
        </p:nvGraphicFramePr>
        <p:xfrm>
          <a:off x="287520" y="1268760"/>
          <a:ext cx="8568960" cy="5250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1224136"/>
                <a:gridCol w="1728192"/>
                <a:gridCol w="1152128"/>
                <a:gridCol w="1296144"/>
                <a:gridCol w="1224144"/>
              </a:tblGrid>
              <a:tr h="583363">
                <a:tc rowSpan="2"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Feature</a:t>
                      </a:r>
                      <a:endParaRPr 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Version</a:t>
                      </a:r>
                      <a:endParaRPr 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Estimations</a:t>
                      </a:r>
                      <a:r>
                        <a:rPr lang="en-IN" sz="1200" baseline="0" dirty="0" smtClean="0"/>
                        <a:t> for Implementation (Number of Days)</a:t>
                      </a:r>
                      <a:endParaRPr lang="en-US" sz="12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Number of Engineers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33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iOS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Full</a:t>
                      </a:r>
                      <a:r>
                        <a:rPr lang="en-IN" sz="1200" baseline="0" dirty="0" smtClean="0"/>
                        <a:t> Stack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Android</a:t>
                      </a:r>
                      <a:endParaRPr lang="en-US" sz="1200" dirty="0"/>
                    </a:p>
                  </a:txBody>
                  <a:tcPr anchor="ctr"/>
                </a:tc>
              </a:tr>
              <a:tr h="583363">
                <a:tc>
                  <a:txBody>
                    <a:bodyPr/>
                    <a:lstStyle/>
                    <a:p>
                      <a:pPr algn="l"/>
                      <a:r>
                        <a:rPr lang="en-IN" sz="1200" dirty="0" smtClean="0"/>
                        <a:t>Credit Cards Recommendation Android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R3-V2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20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</a:tr>
              <a:tr h="583363">
                <a:tc>
                  <a:txBody>
                    <a:bodyPr/>
                    <a:lstStyle/>
                    <a:p>
                      <a:pPr algn="l"/>
                      <a:r>
                        <a:rPr lang="en-IN" sz="1200" dirty="0" smtClean="0"/>
                        <a:t>Navigation Android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R3-V2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</a:tr>
              <a:tr h="583363">
                <a:tc>
                  <a:txBody>
                    <a:bodyPr/>
                    <a:lstStyle/>
                    <a:p>
                      <a:pPr algn="l"/>
                      <a:r>
                        <a:rPr lang="en-IN" sz="1200" dirty="0" smtClean="0"/>
                        <a:t>Navigation iOS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R3-V3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</a:tr>
              <a:tr h="583363">
                <a:tc>
                  <a:txBody>
                    <a:bodyPr/>
                    <a:lstStyle/>
                    <a:p>
                      <a:pPr algn="l"/>
                      <a:r>
                        <a:rPr lang="en-IN" sz="1200" dirty="0" smtClean="0"/>
                        <a:t>Online</a:t>
                      </a:r>
                      <a:r>
                        <a:rPr lang="en-IN" sz="1200" baseline="0" dirty="0" smtClean="0"/>
                        <a:t> Offers Chrome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R3-V1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25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</a:tr>
              <a:tr h="583363">
                <a:tc>
                  <a:txBody>
                    <a:bodyPr/>
                    <a:lstStyle/>
                    <a:p>
                      <a:pPr algn="l"/>
                      <a:r>
                        <a:rPr lang="en-IN" sz="1200" dirty="0" smtClean="0"/>
                        <a:t>Online</a:t>
                      </a:r>
                      <a:r>
                        <a:rPr lang="en-IN" sz="1200" baseline="0" dirty="0" smtClean="0"/>
                        <a:t> Offers Safari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R3-V1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20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</a:tr>
              <a:tr h="5833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Online</a:t>
                      </a:r>
                      <a:r>
                        <a:rPr lang="en-IN" sz="1200" baseline="0" dirty="0" smtClean="0"/>
                        <a:t> Offers Firefox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R3-V1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20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</a:tr>
              <a:tr h="583363">
                <a:tc>
                  <a:txBody>
                    <a:bodyPr/>
                    <a:lstStyle/>
                    <a:p>
                      <a:pPr algn="l"/>
                      <a:r>
                        <a:rPr lang="en-IN" sz="1200" dirty="0" smtClean="0"/>
                        <a:t>Email Notifications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R3-V2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25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26064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Release 3 Features Estimate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2569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5813"/>
            <a:ext cx="8496944" cy="6606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839570" y="1538121"/>
            <a:ext cx="6744780" cy="2847649"/>
          </a:xfrm>
          <a:prstGeom prst="roundRect">
            <a:avLst/>
          </a:prstGeom>
          <a:solidFill>
            <a:schemeClr val="accent6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Bug Fixes</a:t>
            </a:r>
            <a:br>
              <a:rPr lang="en-IN" sz="1600" dirty="0" smtClean="0">
                <a:solidFill>
                  <a:schemeClr val="tx1"/>
                </a:solidFill>
              </a:rPr>
            </a:br>
            <a:r>
              <a:rPr lang="en-IN" sz="1600" dirty="0" smtClean="0">
                <a:solidFill>
                  <a:schemeClr val="tx1"/>
                </a:solidFill>
              </a:rPr>
              <a:t/>
            </a:r>
            <a:br>
              <a:rPr lang="en-IN" sz="1600" dirty="0" smtClean="0">
                <a:solidFill>
                  <a:schemeClr val="tx1"/>
                </a:solidFill>
              </a:rPr>
            </a:br>
            <a:r>
              <a:rPr lang="en-IN" sz="1600" dirty="0" smtClean="0">
                <a:solidFill>
                  <a:schemeClr val="tx1"/>
                </a:solidFill>
              </a:rPr>
              <a:t>Considering User Feedback</a:t>
            </a:r>
            <a:br>
              <a:rPr lang="en-IN" sz="1600" dirty="0" smtClean="0">
                <a:solidFill>
                  <a:schemeClr val="tx1"/>
                </a:solidFill>
              </a:rPr>
            </a:br>
            <a:r>
              <a:rPr lang="en-IN" sz="1600" dirty="0" smtClean="0">
                <a:solidFill>
                  <a:schemeClr val="tx1"/>
                </a:solidFill>
              </a:rPr>
              <a:t/>
            </a:r>
            <a:br>
              <a:rPr lang="en-IN" sz="1600" dirty="0" smtClean="0">
                <a:solidFill>
                  <a:schemeClr val="tx1"/>
                </a:solidFill>
              </a:rPr>
            </a:br>
            <a:r>
              <a:rPr lang="en-IN" sz="1600" dirty="0" smtClean="0">
                <a:solidFill>
                  <a:schemeClr val="tx1"/>
                </a:solidFill>
              </a:rPr>
              <a:t>Improving Performance, Scalability and Security</a:t>
            </a:r>
          </a:p>
          <a:p>
            <a:pPr algn="ctr"/>
            <a:endParaRPr lang="en-IN" sz="1600" dirty="0">
              <a:solidFill>
                <a:schemeClr val="tx1"/>
              </a:solidFill>
            </a:endParaRPr>
          </a:p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Backward Compatibility with iOS and Android versions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IN" sz="1600" dirty="0" smtClean="0">
              <a:solidFill>
                <a:schemeClr val="tx1"/>
              </a:solidFill>
            </a:endParaRPr>
          </a:p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Compatibility with latest versions of iOS and Android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12" y="260648"/>
            <a:ext cx="9144000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Release 3 Product Roadmap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3231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f56a030e-7c19-447f-b11a-ba744f7d9990" Revision="1" Stencil="System.MyShapes" StencilVersion="1.0"/>
</Control>
</file>

<file path=customXml/item2.xml><?xml version="1.0" encoding="utf-8"?>
<Control xmlns="http://schemas.microsoft.com/VisualStudio/2011/storyboarding/control">
  <Id Name="f56a030e-7c19-447f-b11a-ba744f7d9990" Revision="1" Stencil="System.MyShapes" StencilVersion="1.0"/>
</Control>
</file>

<file path=customXml/item3.xml><?xml version="1.0" encoding="utf-8"?>
<Control xmlns="http://schemas.microsoft.com/VisualStudio/2011/storyboarding/control">
  <Id Name="f56a030e-7c19-447f-b11a-ba744f7d9990" Revision="1" Stencil="System.MyShapes" StencilVersion="1.0"/>
</Control>
</file>

<file path=customXml/itemProps1.xml><?xml version="1.0" encoding="utf-8"?>
<ds:datastoreItem xmlns:ds="http://schemas.openxmlformats.org/officeDocument/2006/customXml" ds:itemID="{A792F49D-BF3F-4490-9547-908C02FDCC1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2DC6FA1-C8E6-4C10-AB73-A8A85D73F4D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261B3D1-D1BF-4DCD-A55F-56A3DA795DA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394</Words>
  <Application>Microsoft Office PowerPoint</Application>
  <PresentationFormat>On-screen Show (4:3)</PresentationFormat>
  <Paragraphs>181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Priyanshi Mittal</dc:creator>
  <cp:lastModifiedBy>Priyanshi Mittal</cp:lastModifiedBy>
  <cp:revision>26</cp:revision>
  <dcterms:created xsi:type="dcterms:W3CDTF">2018-02-05T00:22:58Z</dcterms:created>
  <dcterms:modified xsi:type="dcterms:W3CDTF">2018-02-06T00:21:18Z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