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400" r:id="rId2"/>
    <p:sldId id="257" r:id="rId3"/>
    <p:sldId id="435" r:id="rId4"/>
    <p:sldId id="324" r:id="rId5"/>
    <p:sldId id="467" r:id="rId6"/>
    <p:sldId id="430" r:id="rId7"/>
    <p:sldId id="325" r:id="rId8"/>
    <p:sldId id="284" r:id="rId9"/>
    <p:sldId id="354" r:id="rId10"/>
    <p:sldId id="355" r:id="rId11"/>
    <p:sldId id="300" r:id="rId12"/>
    <p:sldId id="331" r:id="rId13"/>
    <p:sldId id="302" r:id="rId14"/>
    <p:sldId id="332" r:id="rId15"/>
    <p:sldId id="303" r:id="rId16"/>
    <p:sldId id="307" r:id="rId17"/>
    <p:sldId id="308" r:id="rId18"/>
    <p:sldId id="313" r:id="rId19"/>
    <p:sldId id="466" r:id="rId20"/>
    <p:sldId id="314" r:id="rId21"/>
    <p:sldId id="356" r:id="rId22"/>
    <p:sldId id="363" r:id="rId23"/>
    <p:sldId id="334" r:id="rId24"/>
    <p:sldId id="315" r:id="rId25"/>
    <p:sldId id="335" r:id="rId26"/>
    <p:sldId id="316" r:id="rId27"/>
    <p:sldId id="320" r:id="rId28"/>
    <p:sldId id="366" r:id="rId29"/>
    <p:sldId id="401" r:id="rId30"/>
    <p:sldId id="431" r:id="rId31"/>
    <p:sldId id="402" r:id="rId32"/>
    <p:sldId id="423" r:id="rId33"/>
    <p:sldId id="403" r:id="rId34"/>
    <p:sldId id="404" r:id="rId35"/>
    <p:sldId id="405" r:id="rId36"/>
    <p:sldId id="439" r:id="rId37"/>
    <p:sldId id="420" r:id="rId38"/>
    <p:sldId id="421" r:id="rId39"/>
    <p:sldId id="422" r:id="rId40"/>
    <p:sldId id="433" r:id="rId41"/>
    <p:sldId id="406" r:id="rId42"/>
    <p:sldId id="407" r:id="rId43"/>
    <p:sldId id="408" r:id="rId44"/>
    <p:sldId id="409" r:id="rId45"/>
    <p:sldId id="414" r:id="rId46"/>
    <p:sldId id="415" r:id="rId47"/>
    <p:sldId id="434" r:id="rId48"/>
    <p:sldId id="416" r:id="rId49"/>
    <p:sldId id="417" r:id="rId50"/>
    <p:sldId id="418" r:id="rId51"/>
    <p:sldId id="367" r:id="rId52"/>
    <p:sldId id="432" r:id="rId53"/>
    <p:sldId id="436" r:id="rId54"/>
    <p:sldId id="437" r:id="rId55"/>
    <p:sldId id="438" r:id="rId56"/>
    <p:sldId id="425" r:id="rId57"/>
    <p:sldId id="369" r:id="rId58"/>
    <p:sldId id="392" r:id="rId59"/>
    <p:sldId id="390" r:id="rId60"/>
    <p:sldId id="429" r:id="rId61"/>
    <p:sldId id="428" r:id="rId62"/>
    <p:sldId id="394" r:id="rId63"/>
    <p:sldId id="395" r:id="rId64"/>
    <p:sldId id="396" r:id="rId65"/>
    <p:sldId id="397" r:id="rId66"/>
    <p:sldId id="398" r:id="rId67"/>
    <p:sldId id="399" r:id="rId68"/>
    <p:sldId id="459" r:id="rId69"/>
    <p:sldId id="461" r:id="rId70"/>
    <p:sldId id="462" r:id="rId71"/>
    <p:sldId id="463" r:id="rId72"/>
    <p:sldId id="440" r:id="rId73"/>
    <p:sldId id="441" r:id="rId74"/>
    <p:sldId id="443" r:id="rId75"/>
    <p:sldId id="444" r:id="rId76"/>
    <p:sldId id="445" r:id="rId77"/>
    <p:sldId id="446" r:id="rId78"/>
    <p:sldId id="454" r:id="rId79"/>
    <p:sldId id="455" r:id="rId80"/>
    <p:sldId id="468" r:id="rId81"/>
    <p:sldId id="470" r:id="rId82"/>
    <p:sldId id="464" r:id="rId83"/>
    <p:sldId id="469" r:id="rId84"/>
    <p:sldId id="452" r:id="rId85"/>
  </p:sldIdLst>
  <p:sldSz cx="9144000" cy="6858000" type="screen4x3"/>
  <p:notesSz cx="7302500" cy="95885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6289F8"/>
    <a:srgbClr val="5674F6"/>
    <a:srgbClr val="F2E4AA"/>
    <a:srgbClr val="F8F0D0"/>
    <a:srgbClr val="8097F8"/>
    <a:srgbClr val="2C61F6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29"/>
  </p:normalViewPr>
  <p:slideViewPr>
    <p:cSldViewPr>
      <p:cViewPr varScale="1">
        <p:scale>
          <a:sx n="86" d="100"/>
          <a:sy n="86" d="100"/>
        </p:scale>
        <p:origin x="2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8.xml"/><Relationship Id="rId21" Type="http://schemas.openxmlformats.org/officeDocument/2006/relationships/slide" Target="slides/slide22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63" Type="http://schemas.openxmlformats.org/officeDocument/2006/relationships/slide" Target="slides/slide65.xml"/><Relationship Id="rId68" Type="http://schemas.openxmlformats.org/officeDocument/2006/relationships/slide" Target="slides/slide71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31.xml"/><Relationship Id="rId11" Type="http://schemas.openxmlformats.org/officeDocument/2006/relationships/slide" Target="slides/slide11.xml"/><Relationship Id="rId24" Type="http://schemas.openxmlformats.org/officeDocument/2006/relationships/slide" Target="slides/slide25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5.xml"/><Relationship Id="rId58" Type="http://schemas.openxmlformats.org/officeDocument/2006/relationships/slide" Target="slides/slide60.xml"/><Relationship Id="rId66" Type="http://schemas.openxmlformats.org/officeDocument/2006/relationships/slide" Target="slides/slide68.xml"/><Relationship Id="rId5" Type="http://schemas.openxmlformats.org/officeDocument/2006/relationships/slide" Target="slides/slide5.xml"/><Relationship Id="rId61" Type="http://schemas.openxmlformats.org/officeDocument/2006/relationships/slide" Target="slides/slide63.xml"/><Relationship Id="rId19" Type="http://schemas.openxmlformats.org/officeDocument/2006/relationships/slide" Target="slides/slide20.xml"/><Relationship Id="rId14" Type="http://schemas.openxmlformats.org/officeDocument/2006/relationships/slide" Target="slides/slide14.xml"/><Relationship Id="rId22" Type="http://schemas.openxmlformats.org/officeDocument/2006/relationships/slide" Target="slides/slide23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48" Type="http://schemas.openxmlformats.org/officeDocument/2006/relationships/slide" Target="slides/slide50.xml"/><Relationship Id="rId56" Type="http://schemas.openxmlformats.org/officeDocument/2006/relationships/slide" Target="slides/slide58.xml"/><Relationship Id="rId64" Type="http://schemas.openxmlformats.org/officeDocument/2006/relationships/slide" Target="slides/slide66.xml"/><Relationship Id="rId69" Type="http://schemas.openxmlformats.org/officeDocument/2006/relationships/slide" Target="slides/slide74.xml"/><Relationship Id="rId8" Type="http://schemas.openxmlformats.org/officeDocument/2006/relationships/slide" Target="slides/slide8.xml"/><Relationship Id="rId51" Type="http://schemas.openxmlformats.org/officeDocument/2006/relationships/slide" Target="slides/slide53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59" Type="http://schemas.openxmlformats.org/officeDocument/2006/relationships/slide" Target="slides/slide61.xml"/><Relationship Id="rId67" Type="http://schemas.openxmlformats.org/officeDocument/2006/relationships/slide" Target="slides/slide70.xml"/><Relationship Id="rId20" Type="http://schemas.openxmlformats.org/officeDocument/2006/relationships/slide" Target="slides/slide21.xml"/><Relationship Id="rId41" Type="http://schemas.openxmlformats.org/officeDocument/2006/relationships/slide" Target="slides/slide43.xml"/><Relationship Id="rId54" Type="http://schemas.openxmlformats.org/officeDocument/2006/relationships/slide" Target="slides/slide56.xml"/><Relationship Id="rId62" Type="http://schemas.openxmlformats.org/officeDocument/2006/relationships/slide" Target="slides/slide6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49" Type="http://schemas.openxmlformats.org/officeDocument/2006/relationships/slide" Target="slides/slide51.xml"/><Relationship Id="rId57" Type="http://schemas.openxmlformats.org/officeDocument/2006/relationships/slide" Target="slides/slide59.xml"/><Relationship Id="rId10" Type="http://schemas.openxmlformats.org/officeDocument/2006/relationships/slide" Target="slides/slide10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52" Type="http://schemas.openxmlformats.org/officeDocument/2006/relationships/slide" Target="slides/slide54.xml"/><Relationship Id="rId60" Type="http://schemas.openxmlformats.org/officeDocument/2006/relationships/slide" Target="slides/slide62.xml"/><Relationship Id="rId65" Type="http://schemas.openxmlformats.org/officeDocument/2006/relationships/slide" Target="slides/slide67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9" Type="http://schemas.openxmlformats.org/officeDocument/2006/relationships/slide" Target="slides/slide41.xml"/><Relationship Id="rId34" Type="http://schemas.openxmlformats.org/officeDocument/2006/relationships/slide" Target="slides/slide36.xml"/><Relationship Id="rId50" Type="http://schemas.openxmlformats.org/officeDocument/2006/relationships/slide" Target="slides/slide52.xml"/><Relationship Id="rId55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67366A8F-887A-48E5-A540-7BD551A58AD5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1/24/2019 12:52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9FB0941B-6809-4146-97E4-A85F8AF1068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2904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Vectors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44411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D34E29-FE76-409C-A5B7-E33B89949D0D}" type="datetime8">
              <a:rPr lang="en-US" altLang="ko-KR" smtClean="0"/>
              <a:pPr/>
              <a:t>1/24/2019 12:52 PM</a:t>
            </a:fld>
            <a:endParaRPr lang="en-US" altLang="ko-KR"/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2966D-6A5E-4BE4-AC14-1FCB161F527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4878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322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8274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819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60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7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112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79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0588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994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842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494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843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02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536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563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9219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4009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475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3544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263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37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767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185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37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7874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30327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714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068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24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846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9139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670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1813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97050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1096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5122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22444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1864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3271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347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7217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03033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52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10125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0961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891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12362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219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706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23617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8594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736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435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59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90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7247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37768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2817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5163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92998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33565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2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954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67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3054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68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82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686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2282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5071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4525723-76B9-4EDD-A76C-1AC3F98C9F1D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71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74216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886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7305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47A408B9-9D99-4E1A-8041-6EE2B30F3C26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74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1409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7186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0481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52151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8628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236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6315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7549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7094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33475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0934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30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D4596D9D-09C4-494C-8318-E103ABC8754E}" type="datetime8">
              <a:rPr lang="en-US" altLang="ko-KR" smtClean="0"/>
              <a:pPr>
                <a:defRPr/>
              </a:pPr>
              <a:t>1/24/2019 12:52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34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14688" y="6248400"/>
            <a:ext cx="2786062" cy="457200"/>
          </a:xfr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51CA1B2-126D-4D83-A980-4144A42451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5F2EF-77A4-4964-AB53-A9DC59490EB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C6C-56C4-4A6D-B0BB-2AF4517AD16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9B3A9-FF83-4608-B458-D9F94FFD63C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9CF5A-15ED-4DB0-A219-860C037AE8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FD477-9043-4BC8-8935-BA3D1B73DAE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F1389-688E-4108-9062-8342C670E42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559D-D321-4EBC-859A-5F338D4B5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3C3C1-F478-43FD-80B6-6512E6B50EA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2F627-24A8-4B7E-86EC-B8F7450A0AF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A040F-E6E2-4B9E-929A-BB8568E259E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리스트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3F918B5-24FE-496C-8D7B-9B16B355481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6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4FB968-03C2-48CC-A1B7-6A260DDAEB37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56" name="Picture 5" descr="C:\Documents and Settings\kook\Local Settings\Temporary Internet Files\Content.IE5\NN2PPM36\MCj007881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571868" y="3214686"/>
            <a:ext cx="4040436" cy="20859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42EC9-49ED-4995-AD30-9526385B156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74833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r>
              <a:rPr lang="en-US" altLang="ko-KR" dirty="0">
                <a:ea typeface="맑은 고딕" pitchFamily="50" charset="-127"/>
              </a:rPr>
              <a:t>(traversal)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2252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traverse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array</a:t>
            </a:r>
            <a:r>
              <a:rPr lang="ko-KR" altLang="en-US" dirty="0">
                <a:ea typeface="맑은 고딕" pitchFamily="50" charset="-127"/>
              </a:rPr>
              <a:t>의 모든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[0],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[1],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[2], …,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을 방문한다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5" name="Rectangle 55"/>
          <p:cNvSpPr>
            <a:spLocks noChangeArrowheads="1"/>
          </p:cNvSpPr>
          <p:nvPr/>
        </p:nvSpPr>
        <p:spPr bwMode="auto">
          <a:xfrm>
            <a:off x="1563570" y="4507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60"/>
          <p:cNvSpPr>
            <a:spLocks noChangeArrowheads="1"/>
          </p:cNvSpPr>
          <p:nvPr/>
        </p:nvSpPr>
        <p:spPr bwMode="auto">
          <a:xfrm>
            <a:off x="2020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61"/>
          <p:cNvSpPr>
            <a:spLocks noChangeArrowheads="1"/>
          </p:cNvSpPr>
          <p:nvPr/>
        </p:nvSpPr>
        <p:spPr bwMode="auto">
          <a:xfrm>
            <a:off x="2325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62"/>
          <p:cNvSpPr>
            <a:spLocks noChangeArrowheads="1"/>
          </p:cNvSpPr>
          <p:nvPr/>
        </p:nvSpPr>
        <p:spPr bwMode="auto">
          <a:xfrm>
            <a:off x="2630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63"/>
          <p:cNvSpPr>
            <a:spLocks noChangeArrowheads="1"/>
          </p:cNvSpPr>
          <p:nvPr/>
        </p:nvSpPr>
        <p:spPr bwMode="auto">
          <a:xfrm>
            <a:off x="2935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Rectangle 64"/>
          <p:cNvSpPr>
            <a:spLocks noChangeArrowheads="1"/>
          </p:cNvSpPr>
          <p:nvPr/>
        </p:nvSpPr>
        <p:spPr bwMode="auto">
          <a:xfrm>
            <a:off x="3239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65"/>
          <p:cNvSpPr>
            <a:spLocks noChangeArrowheads="1"/>
          </p:cNvSpPr>
          <p:nvPr/>
        </p:nvSpPr>
        <p:spPr bwMode="auto">
          <a:xfrm>
            <a:off x="3544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66"/>
          <p:cNvSpPr>
            <a:spLocks noChangeArrowheads="1"/>
          </p:cNvSpPr>
          <p:nvPr/>
        </p:nvSpPr>
        <p:spPr bwMode="auto">
          <a:xfrm>
            <a:off x="38495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7" name="Rectangle 67"/>
          <p:cNvSpPr>
            <a:spLocks noChangeArrowheads="1"/>
          </p:cNvSpPr>
          <p:nvPr/>
        </p:nvSpPr>
        <p:spPr bwMode="auto">
          <a:xfrm>
            <a:off x="41543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68"/>
          <p:cNvSpPr>
            <a:spLocks noChangeArrowheads="1"/>
          </p:cNvSpPr>
          <p:nvPr/>
        </p:nvSpPr>
        <p:spPr bwMode="auto">
          <a:xfrm>
            <a:off x="44591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69"/>
          <p:cNvSpPr>
            <a:spLocks noChangeArrowheads="1"/>
          </p:cNvSpPr>
          <p:nvPr/>
        </p:nvSpPr>
        <p:spPr bwMode="auto">
          <a:xfrm>
            <a:off x="47639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70"/>
          <p:cNvSpPr>
            <a:spLocks noChangeArrowheads="1"/>
          </p:cNvSpPr>
          <p:nvPr/>
        </p:nvSpPr>
        <p:spPr bwMode="auto">
          <a:xfrm>
            <a:off x="5068770" y="458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71"/>
          <p:cNvSpPr>
            <a:spLocks noChangeArrowheads="1"/>
          </p:cNvSpPr>
          <p:nvPr/>
        </p:nvSpPr>
        <p:spPr bwMode="auto">
          <a:xfrm>
            <a:off x="5373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72"/>
          <p:cNvSpPr>
            <a:spLocks noChangeArrowheads="1"/>
          </p:cNvSpPr>
          <p:nvPr/>
        </p:nvSpPr>
        <p:spPr bwMode="auto">
          <a:xfrm>
            <a:off x="56783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73"/>
          <p:cNvSpPr>
            <a:spLocks noChangeArrowheads="1"/>
          </p:cNvSpPr>
          <p:nvPr/>
        </p:nvSpPr>
        <p:spPr bwMode="auto">
          <a:xfrm>
            <a:off x="59831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74"/>
          <p:cNvSpPr>
            <a:spLocks noChangeArrowheads="1"/>
          </p:cNvSpPr>
          <p:nvPr/>
        </p:nvSpPr>
        <p:spPr bwMode="auto">
          <a:xfrm>
            <a:off x="62879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75"/>
          <p:cNvSpPr>
            <a:spLocks noChangeArrowheads="1"/>
          </p:cNvSpPr>
          <p:nvPr/>
        </p:nvSpPr>
        <p:spPr bwMode="auto">
          <a:xfrm>
            <a:off x="65927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6" name="Rectangle 76"/>
          <p:cNvSpPr>
            <a:spLocks noChangeArrowheads="1"/>
          </p:cNvSpPr>
          <p:nvPr/>
        </p:nvSpPr>
        <p:spPr bwMode="auto">
          <a:xfrm>
            <a:off x="6897570" y="458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318" name="AutoShape 126"/>
          <p:cNvCxnSpPr>
            <a:cxnSpLocks noChangeShapeType="1"/>
          </p:cNvCxnSpPr>
          <p:nvPr/>
        </p:nvCxnSpPr>
        <p:spPr bwMode="auto">
          <a:xfrm rot="5400000" flipV="1">
            <a:off x="23057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19" name="AutoShape 127"/>
          <p:cNvCxnSpPr>
            <a:cxnSpLocks noChangeShapeType="1"/>
          </p:cNvCxnSpPr>
          <p:nvPr/>
        </p:nvCxnSpPr>
        <p:spPr bwMode="auto">
          <a:xfrm rot="5400000" flipV="1">
            <a:off x="26105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0" name="AutoShape 128"/>
          <p:cNvCxnSpPr>
            <a:cxnSpLocks noChangeShapeType="1"/>
          </p:cNvCxnSpPr>
          <p:nvPr/>
        </p:nvCxnSpPr>
        <p:spPr bwMode="auto">
          <a:xfrm rot="5400000" flipV="1">
            <a:off x="29153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1" name="AutoShape 129"/>
          <p:cNvCxnSpPr>
            <a:cxnSpLocks noChangeShapeType="1"/>
          </p:cNvCxnSpPr>
          <p:nvPr/>
        </p:nvCxnSpPr>
        <p:spPr bwMode="auto">
          <a:xfrm rot="5400000" flipV="1">
            <a:off x="3220126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2" name="AutoShape 126"/>
          <p:cNvCxnSpPr>
            <a:cxnSpLocks noChangeShapeType="1"/>
          </p:cNvCxnSpPr>
          <p:nvPr/>
        </p:nvCxnSpPr>
        <p:spPr bwMode="auto">
          <a:xfrm rot="5400000" flipV="1">
            <a:off x="35201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3" name="AutoShape 127"/>
          <p:cNvCxnSpPr>
            <a:cxnSpLocks noChangeShapeType="1"/>
          </p:cNvCxnSpPr>
          <p:nvPr/>
        </p:nvCxnSpPr>
        <p:spPr bwMode="auto">
          <a:xfrm rot="5400000" flipV="1">
            <a:off x="38249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4" name="AutoShape 128"/>
          <p:cNvCxnSpPr>
            <a:cxnSpLocks noChangeShapeType="1"/>
          </p:cNvCxnSpPr>
          <p:nvPr/>
        </p:nvCxnSpPr>
        <p:spPr bwMode="auto">
          <a:xfrm rot="5400000" flipV="1">
            <a:off x="41297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5" name="AutoShape 129"/>
          <p:cNvCxnSpPr>
            <a:cxnSpLocks noChangeShapeType="1"/>
          </p:cNvCxnSpPr>
          <p:nvPr/>
        </p:nvCxnSpPr>
        <p:spPr bwMode="auto">
          <a:xfrm rot="5400000" flipV="1">
            <a:off x="4434564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6" name="AutoShape 128"/>
          <p:cNvCxnSpPr>
            <a:cxnSpLocks noChangeShapeType="1"/>
          </p:cNvCxnSpPr>
          <p:nvPr/>
        </p:nvCxnSpPr>
        <p:spPr bwMode="auto">
          <a:xfrm rot="5400000" flipV="1">
            <a:off x="47346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27" name="AutoShape 129"/>
          <p:cNvCxnSpPr>
            <a:cxnSpLocks noChangeShapeType="1"/>
          </p:cNvCxnSpPr>
          <p:nvPr/>
        </p:nvCxnSpPr>
        <p:spPr bwMode="auto">
          <a:xfrm rot="5400000" flipV="1">
            <a:off x="5039401" y="4417507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2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{print, etc}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6563" algn="l"/>
                <a:tab pos="20637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pic>
        <p:nvPicPr>
          <p:cNvPr id="12329" name="Picture 44" descr="C:\Documents and Settings\kook\Local Settings\Temporary Internet Files\Content.IE5\JDF33XE8\MCj04273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60648"/>
            <a:ext cx="2795586" cy="12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65"/>
          <p:cNvSpPr>
            <a:spLocks noChangeArrowheads="1"/>
          </p:cNvSpPr>
          <p:nvPr/>
        </p:nvSpPr>
        <p:spPr bwMode="auto">
          <a:xfrm>
            <a:off x="5378338" y="48691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7164288" y="4869160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20969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24017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2706570" y="49271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52143E-5D18-4C19-942D-AD6D0C602C2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(insertion)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286625" cy="185737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latin typeface="+mn-ea"/>
              </a:rPr>
              <a:t>add</a:t>
            </a:r>
            <a:r>
              <a:rPr lang="en-US" altLang="ko-KR" dirty="0" smtClean="0">
                <a:latin typeface="+mn-ea"/>
              </a:rPr>
              <a:t>(r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en-US" altLang="ko-KR" dirty="0">
                <a:latin typeface="+mn-ea"/>
              </a:rPr>
              <a:t> e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 순위로 새 원소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ko-KR" altLang="en-US" dirty="0">
                <a:ea typeface="맑은 고딕" pitchFamily="50" charset="-127"/>
              </a:rPr>
              <a:t>가 들어갈 빈 자리를 만들기 위해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순방향</a:t>
            </a:r>
            <a:r>
              <a:rPr lang="ko-KR" altLang="en-US" dirty="0">
                <a:ea typeface="맑은 고딕" pitchFamily="50" charset="-127"/>
              </a:rPr>
              <a:t>으로 이동시킨다</a:t>
            </a:r>
            <a:r>
              <a:rPr lang="en-US" altLang="ko-KR" dirty="0">
                <a:ea typeface="맑은 고딕" pitchFamily="50" charset="-127"/>
              </a:rPr>
              <a:t>(shift forward)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9" name="Rectangle 55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0" name="Rectangle 56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1" name="Rectangle 57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2" name="Rectangle 58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3" name="Rectangle 59"/>
          <p:cNvSpPr>
            <a:spLocks noChangeArrowheads="1"/>
          </p:cNvSpPr>
          <p:nvPr/>
        </p:nvSpPr>
        <p:spPr bwMode="auto">
          <a:xfrm>
            <a:off x="5786446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4" name="Rectangle 60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5" name="Rectangle 61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6" name="Rectangle 62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7" name="Rectangle 63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8" name="Rectangle 6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29" name="Rectangle 6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6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67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68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69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70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5" name="Rectangle 71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6" name="Rectangle 72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7" name="Rectangle 73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8" name="Rectangle 74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39" name="Rectangle 75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0" name="Rectangle 76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1" name="Rectangle 77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2" name="Rectangle 78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3" name="Rectangle 79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4" name="Rectangle 80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5" name="Rectangle 81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6" name="Rectangle 82"/>
          <p:cNvSpPr>
            <a:spLocks noChangeArrowheads="1"/>
          </p:cNvSpPr>
          <p:nvPr/>
        </p:nvSpPr>
        <p:spPr bwMode="auto">
          <a:xfrm>
            <a:off x="5786446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7" name="Rectangle 83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8" name="Rectangle 84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49" name="Rectangle 85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0" name="Rectangle 86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1" name="Rectangle 87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2" name="Rectangle 88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3" name="Rectangle 89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6" name="Rectangle 90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7" name="Rectangle 91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8" name="Rectangle 92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9" name="Rectangle 93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0" name="Rectangle 94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59" name="Rectangle 95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0" name="Rectangle 96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1" name="Rectangle 97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2" name="Rectangle 98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3" name="Rectangle 99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4" name="Rectangle 100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5" name="Rectangle 101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102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103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104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105"/>
          <p:cNvSpPr>
            <a:spLocks noChangeArrowheads="1"/>
          </p:cNvSpPr>
          <p:nvPr/>
        </p:nvSpPr>
        <p:spPr bwMode="auto">
          <a:xfrm>
            <a:off x="6072198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0" name="Rectangle 106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1" name="Rectangle 107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2" name="Rectangle 108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3" name="Rectangle 109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4" name="Rectangle 110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5" name="Rectangle 111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76" name="Rectangle 112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1329" name="Rectangle 113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0" name="Rectangle 114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1" name="Rectangle 115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2" name="Rectangle 116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33" name="Rectangle 117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2" name="Rectangle 118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3" name="Rectangle 119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4" name="Rectangle 120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5" name="Rectangle 121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6" name="Rectangle 122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23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388" name="AutoShape 124"/>
          <p:cNvCxnSpPr>
            <a:cxnSpLocks noChangeShapeType="1"/>
            <a:stCxn id="13353" idx="0"/>
            <a:endCxn id="11306" idx="0"/>
          </p:cNvCxnSpPr>
          <p:nvPr/>
        </p:nvCxnSpPr>
        <p:spPr bwMode="auto">
          <a:xfrm rot="5400000" flipV="1">
            <a:off x="4571206" y="440134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89" name="AutoShape 126"/>
          <p:cNvCxnSpPr>
            <a:cxnSpLocks noChangeShapeType="1"/>
          </p:cNvCxnSpPr>
          <p:nvPr/>
        </p:nvCxnSpPr>
        <p:spPr bwMode="auto">
          <a:xfrm rot="5400000" flipV="1">
            <a:off x="48760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0" name="AutoShape 127"/>
          <p:cNvCxnSpPr>
            <a:cxnSpLocks noChangeShapeType="1"/>
          </p:cNvCxnSpPr>
          <p:nvPr/>
        </p:nvCxnSpPr>
        <p:spPr bwMode="auto">
          <a:xfrm rot="5400000" flipV="1">
            <a:off x="51808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1" name="AutoShape 128"/>
          <p:cNvCxnSpPr>
            <a:cxnSpLocks noChangeShapeType="1"/>
          </p:cNvCxnSpPr>
          <p:nvPr/>
        </p:nvCxnSpPr>
        <p:spPr bwMode="auto">
          <a:xfrm rot="5400000" flipV="1">
            <a:off x="54856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92" name="AutoShape 129"/>
          <p:cNvCxnSpPr>
            <a:cxnSpLocks noChangeShapeType="1"/>
          </p:cNvCxnSpPr>
          <p:nvPr/>
        </p:nvCxnSpPr>
        <p:spPr bwMode="auto">
          <a:xfrm rot="5400000" flipV="1">
            <a:off x="5790406" y="4420394"/>
            <a:ext cx="1588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93" name="Rectangle 65"/>
          <p:cNvSpPr>
            <a:spLocks noChangeArrowheads="1"/>
          </p:cNvSpPr>
          <p:nvPr/>
        </p:nvSpPr>
        <p:spPr bwMode="auto">
          <a:xfrm>
            <a:off x="7643834" y="485775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4" name="Rectangle 65"/>
          <p:cNvSpPr>
            <a:spLocks noChangeArrowheads="1"/>
          </p:cNvSpPr>
          <p:nvPr/>
        </p:nvSpPr>
        <p:spPr bwMode="auto">
          <a:xfrm>
            <a:off x="7643834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5" name="Rectangle 65"/>
          <p:cNvSpPr>
            <a:spLocks noChangeArrowheads="1"/>
          </p:cNvSpPr>
          <p:nvPr/>
        </p:nvSpPr>
        <p:spPr bwMode="auto">
          <a:xfrm>
            <a:off x="7643834" y="5786441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96" name="Picture 84" descr="C:\Documents and Settings\kook\Local Settings\Temporary Internet Files\Content.IE5\VYQ9SJB9\MCj0078702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88640"/>
            <a:ext cx="1536700" cy="1372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/>
      <p:bldP spid="13323" grpId="0"/>
      <p:bldP spid="13324" grpId="0" animBg="1"/>
      <p:bldP spid="13325" grpId="0" animBg="1"/>
      <p:bldP spid="13326" grpId="0" animBg="1"/>
      <p:bldP spid="13327" grpId="0" animBg="1"/>
      <p:bldP spid="13328" grpId="0" animBg="1"/>
      <p:bldP spid="13329" grpId="0" animBg="1"/>
      <p:bldP spid="11282" grpId="0" animBg="1"/>
      <p:bldP spid="11283" grpId="0" animBg="1"/>
      <p:bldP spid="11284" grpId="0" animBg="1"/>
      <p:bldP spid="11285" grpId="0" animBg="1"/>
      <p:bldP spid="11286" grpId="0" animBg="1"/>
      <p:bldP spid="13335" grpId="0" animBg="1"/>
      <p:bldP spid="13336" grpId="0" animBg="1"/>
      <p:bldP spid="13337" grpId="0" animBg="1"/>
      <p:bldP spid="13338" grpId="0" animBg="1"/>
      <p:bldP spid="13339" grpId="0" animBg="1"/>
      <p:bldP spid="13340" grpId="0" animBg="1"/>
      <p:bldP spid="13341" grpId="0"/>
      <p:bldP spid="13342" grpId="0"/>
      <p:bldP spid="13343" grpId="0"/>
      <p:bldP spid="13344" grpId="0"/>
      <p:bldP spid="13345" grpId="0"/>
      <p:bldP spid="13346" grpId="0"/>
      <p:bldP spid="13347" grpId="0" animBg="1"/>
      <p:bldP spid="13348" grpId="0" animBg="1"/>
      <p:bldP spid="13349" grpId="0" animBg="1"/>
      <p:bldP spid="13350" grpId="0" animBg="1"/>
      <p:bldP spid="13351" grpId="0" animBg="1"/>
      <p:bldP spid="13352" grpId="0" animBg="1"/>
      <p:bldP spid="13353" grpId="0" animBg="1"/>
      <p:bldP spid="11306" grpId="0" animBg="1"/>
      <p:bldP spid="11307" grpId="0" animBg="1"/>
      <p:bldP spid="11308" grpId="0" animBg="1"/>
      <p:bldP spid="11309" grpId="0" animBg="1"/>
      <p:bldP spid="11310" grpId="0" animBg="1"/>
      <p:bldP spid="13359" grpId="0" animBg="1"/>
      <p:bldP spid="13360" grpId="0" animBg="1"/>
      <p:bldP spid="13361" grpId="0" animBg="1"/>
      <p:bldP spid="13362" grpId="0" animBg="1"/>
      <p:bldP spid="13363" grpId="0" animBg="1"/>
      <p:bldP spid="13364" grpId="0"/>
      <p:bldP spid="13365" grpId="0"/>
      <p:bldP spid="13366" grpId="0"/>
      <p:bldP spid="13367" grpId="0"/>
      <p:bldP spid="13368" grpId="0"/>
      <p:bldP spid="13369" grpId="0"/>
      <p:bldP spid="13370" grpId="0" animBg="1"/>
      <p:bldP spid="13371" grpId="0" animBg="1"/>
      <p:bldP spid="13372" grpId="0" animBg="1"/>
      <p:bldP spid="13373" grpId="0" animBg="1"/>
      <p:bldP spid="13374" grpId="0" animBg="1"/>
      <p:bldP spid="13375" grpId="0" animBg="1"/>
      <p:bldP spid="13376" grpId="0" animBg="1"/>
      <p:bldP spid="11329" grpId="0" animBg="1"/>
      <p:bldP spid="11330" grpId="0" animBg="1"/>
      <p:bldP spid="11331" grpId="0" animBg="1"/>
      <p:bldP spid="11332" grpId="0" animBg="1"/>
      <p:bldP spid="11333" grpId="0" animBg="1"/>
      <p:bldP spid="13382" grpId="0" animBg="1"/>
      <p:bldP spid="13383" grpId="0" animBg="1"/>
      <p:bldP spid="13384" grpId="0" animBg="1"/>
      <p:bldP spid="13385" grpId="0" animBg="1"/>
      <p:bldP spid="13386" grpId="0" animBg="1"/>
      <p:bldP spid="13387" grpId="0"/>
      <p:bldP spid="13393" grpId="0"/>
      <p:bldP spid="13394" grpId="0"/>
      <p:bldP spid="133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940FFC-E6DE-4C5C-8D67-1D162B87EAC6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fullListException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 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삽입한다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A8F50-FA96-4112-B615-92B5135661F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(deletion)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772400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+mn-ea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에서는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삭제된 원소에 의해 생긴 빈 자리를 채우기 위해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 </a:t>
            </a:r>
            <a:r>
              <a:rPr lang="en-US" altLang="ko-KR" dirty="0">
                <a:latin typeface="Symbol" pitchFamily="18" charset="2"/>
                <a:ea typeface="맑은 고딕" pitchFamily="50" charset="-127"/>
              </a:rPr>
              <a:t>+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1], … 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까지의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ko-KR" altLang="en-US" dirty="0">
                <a:ea typeface="맑은 고딕" pitchFamily="50" charset="-127"/>
              </a:rPr>
              <a:t>개의 원소들을 </a:t>
            </a:r>
            <a:r>
              <a:rPr lang="ko-KR" altLang="en-US" b="1" dirty="0">
                <a:ea typeface="맑은 고딕" pitchFamily="50" charset="-127"/>
              </a:rPr>
              <a:t>역방향</a:t>
            </a:r>
            <a:r>
              <a:rPr lang="ko-KR" altLang="en-US" dirty="0">
                <a:ea typeface="맑은 고딕" pitchFamily="50" charset="-127"/>
              </a:rPr>
              <a:t>으로 이동시킨다</a:t>
            </a:r>
            <a:r>
              <a:rPr lang="en-US" altLang="ko-KR" dirty="0">
                <a:ea typeface="맑은 고딕" pitchFamily="50" charset="-127"/>
              </a:rPr>
              <a:t>(shift backward)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최악의 경우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dirty="0">
                <a:ea typeface="맑은 고딕" pitchFamily="50" charset="-127"/>
              </a:rPr>
              <a:t>),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Rectangle 4"/>
          <p:cNvSpPr>
            <a:spLocks noChangeArrowheads="1"/>
          </p:cNvSpPr>
          <p:nvPr/>
        </p:nvSpPr>
        <p:spPr bwMode="auto">
          <a:xfrm>
            <a:off x="1981200" y="5410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25146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6"/>
          <p:cNvSpPr>
            <a:spLocks noChangeArrowheads="1"/>
          </p:cNvSpPr>
          <p:nvPr/>
        </p:nvSpPr>
        <p:spPr bwMode="auto">
          <a:xfrm>
            <a:off x="28194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3124200" y="57991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8"/>
          <p:cNvSpPr>
            <a:spLocks noChangeArrowheads="1"/>
          </p:cNvSpPr>
          <p:nvPr/>
        </p:nvSpPr>
        <p:spPr bwMode="auto">
          <a:xfrm>
            <a:off x="5786446" y="578645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9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0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>
            <a:off x="30480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2"/>
          <p:cNvSpPr>
            <a:spLocks noChangeArrowheads="1"/>
          </p:cNvSpPr>
          <p:nvPr/>
        </p:nvSpPr>
        <p:spPr bwMode="auto">
          <a:xfrm>
            <a:off x="33528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3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4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7" name="Rectangle 15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8" name="Rectangle 16"/>
          <p:cNvSpPr>
            <a:spLocks noChangeArrowheads="1"/>
          </p:cNvSpPr>
          <p:nvPr/>
        </p:nvSpPr>
        <p:spPr bwMode="auto">
          <a:xfrm>
            <a:off x="45720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89" name="Rectangle 17"/>
          <p:cNvSpPr>
            <a:spLocks noChangeArrowheads="1"/>
          </p:cNvSpPr>
          <p:nvPr/>
        </p:nvSpPr>
        <p:spPr bwMode="auto">
          <a:xfrm>
            <a:off x="48768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0" name="Rectangle 1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91" name="Rectangle 1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21"/>
          <p:cNvSpPr>
            <a:spLocks noChangeArrowheads="1"/>
          </p:cNvSpPr>
          <p:nvPr/>
        </p:nvSpPr>
        <p:spPr bwMode="auto">
          <a:xfrm>
            <a:off x="60960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22"/>
          <p:cNvSpPr>
            <a:spLocks noChangeArrowheads="1"/>
          </p:cNvSpPr>
          <p:nvPr/>
        </p:nvSpPr>
        <p:spPr bwMode="auto">
          <a:xfrm>
            <a:off x="64008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23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24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25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>
            <a:off x="4286250" y="578643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50"/>
          <p:cNvSpPr>
            <a:spLocks noChangeArrowheads="1"/>
          </p:cNvSpPr>
          <p:nvPr/>
        </p:nvSpPr>
        <p:spPr bwMode="auto">
          <a:xfrm>
            <a:off x="1981200" y="3581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51"/>
          <p:cNvSpPr>
            <a:spLocks noChangeArrowheads="1"/>
          </p:cNvSpPr>
          <p:nvPr/>
        </p:nvSpPr>
        <p:spPr bwMode="auto">
          <a:xfrm>
            <a:off x="25146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52"/>
          <p:cNvSpPr>
            <a:spLocks noChangeArrowheads="1"/>
          </p:cNvSpPr>
          <p:nvPr/>
        </p:nvSpPr>
        <p:spPr bwMode="auto">
          <a:xfrm>
            <a:off x="28194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53"/>
          <p:cNvSpPr>
            <a:spLocks noChangeArrowheads="1"/>
          </p:cNvSpPr>
          <p:nvPr/>
        </p:nvSpPr>
        <p:spPr bwMode="auto">
          <a:xfrm>
            <a:off x="3124200" y="39703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54"/>
          <p:cNvSpPr>
            <a:spLocks noChangeArrowheads="1"/>
          </p:cNvSpPr>
          <p:nvPr/>
        </p:nvSpPr>
        <p:spPr bwMode="auto">
          <a:xfrm>
            <a:off x="6072198" y="3929066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55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6" name="Rectangle 56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7" name="Rectangle 57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8" name="Rectangle 58"/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9" name="Rectangle 59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0" name="Rectangle 60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1" name="Rectangle 61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 anchorCtr="1"/>
          <a:lstStyle/>
          <a:p>
            <a:pPr algn="ctr"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3365" name="Rectangle 62"/>
          <p:cNvSpPr>
            <a:spLocks noChangeArrowheads="1"/>
          </p:cNvSpPr>
          <p:nvPr/>
        </p:nvSpPr>
        <p:spPr bwMode="auto">
          <a:xfrm>
            <a:off x="45720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6" name="Rectangle 63"/>
          <p:cNvSpPr>
            <a:spLocks noChangeArrowheads="1"/>
          </p:cNvSpPr>
          <p:nvPr/>
        </p:nvSpPr>
        <p:spPr bwMode="auto">
          <a:xfrm>
            <a:off x="48768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7" name="Rectangle 64"/>
          <p:cNvSpPr>
            <a:spLocks noChangeArrowheads="1"/>
          </p:cNvSpPr>
          <p:nvPr/>
        </p:nvSpPr>
        <p:spPr bwMode="auto">
          <a:xfrm>
            <a:off x="51816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8" name="Rectangle 65"/>
          <p:cNvSpPr>
            <a:spLocks noChangeArrowheads="1"/>
          </p:cNvSpPr>
          <p:nvPr/>
        </p:nvSpPr>
        <p:spPr bwMode="auto">
          <a:xfrm>
            <a:off x="54864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69" name="Rectangle 66"/>
          <p:cNvSpPr>
            <a:spLocks noChangeArrowheads="1"/>
          </p:cNvSpPr>
          <p:nvPr/>
        </p:nvSpPr>
        <p:spPr bwMode="auto">
          <a:xfrm>
            <a:off x="5791200" y="36576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7" name="Rectangle 67"/>
          <p:cNvSpPr>
            <a:spLocks noChangeArrowheads="1"/>
          </p:cNvSpPr>
          <p:nvPr/>
        </p:nvSpPr>
        <p:spPr bwMode="auto">
          <a:xfrm>
            <a:off x="60960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8" name="Rectangle 68"/>
          <p:cNvSpPr>
            <a:spLocks noChangeArrowheads="1"/>
          </p:cNvSpPr>
          <p:nvPr/>
        </p:nvSpPr>
        <p:spPr bwMode="auto">
          <a:xfrm>
            <a:off x="64008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09" name="Rectangle 69"/>
          <p:cNvSpPr>
            <a:spLocks noChangeArrowheads="1"/>
          </p:cNvSpPr>
          <p:nvPr/>
        </p:nvSpPr>
        <p:spPr bwMode="auto">
          <a:xfrm>
            <a:off x="67056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0" name="Rectangle 70"/>
          <p:cNvSpPr>
            <a:spLocks noChangeArrowheads="1"/>
          </p:cNvSpPr>
          <p:nvPr/>
        </p:nvSpPr>
        <p:spPr bwMode="auto">
          <a:xfrm>
            <a:off x="70104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1" name="Rectangle 71"/>
          <p:cNvSpPr>
            <a:spLocks noChangeArrowheads="1"/>
          </p:cNvSpPr>
          <p:nvPr/>
        </p:nvSpPr>
        <p:spPr bwMode="auto">
          <a:xfrm>
            <a:off x="7315200" y="3657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2" name="Rectangle 72"/>
          <p:cNvSpPr>
            <a:spLocks noChangeArrowheads="1"/>
          </p:cNvSpPr>
          <p:nvPr/>
        </p:nvSpPr>
        <p:spPr bwMode="auto">
          <a:xfrm>
            <a:off x="4286250" y="392906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3" name="Rectangle 27"/>
          <p:cNvSpPr>
            <a:spLocks noChangeArrowheads="1"/>
          </p:cNvSpPr>
          <p:nvPr/>
        </p:nvSpPr>
        <p:spPr bwMode="auto">
          <a:xfrm>
            <a:off x="1981200" y="4495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4" name="Rectangle 28"/>
          <p:cNvSpPr>
            <a:spLocks noChangeArrowheads="1"/>
          </p:cNvSpPr>
          <p:nvPr/>
        </p:nvSpPr>
        <p:spPr bwMode="auto">
          <a:xfrm>
            <a:off x="25146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5" name="Rectangle 29"/>
          <p:cNvSpPr>
            <a:spLocks noChangeArrowheads="1"/>
          </p:cNvSpPr>
          <p:nvPr/>
        </p:nvSpPr>
        <p:spPr bwMode="auto">
          <a:xfrm>
            <a:off x="28194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6" name="Rectangle 30"/>
          <p:cNvSpPr>
            <a:spLocks noChangeArrowheads="1"/>
          </p:cNvSpPr>
          <p:nvPr/>
        </p:nvSpPr>
        <p:spPr bwMode="auto">
          <a:xfrm>
            <a:off x="3124200" y="4884738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7" name="Rectangle 31"/>
          <p:cNvSpPr>
            <a:spLocks noChangeArrowheads="1"/>
          </p:cNvSpPr>
          <p:nvPr/>
        </p:nvSpPr>
        <p:spPr bwMode="auto">
          <a:xfrm>
            <a:off x="6072198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8" name="Rectangle 32"/>
          <p:cNvSpPr>
            <a:spLocks noChangeArrowheads="1"/>
          </p:cNvSpPr>
          <p:nvPr/>
        </p:nvSpPr>
        <p:spPr bwMode="auto">
          <a:xfrm>
            <a:off x="2438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19" name="Rectangle 33"/>
          <p:cNvSpPr>
            <a:spLocks noChangeArrowheads="1"/>
          </p:cNvSpPr>
          <p:nvPr/>
        </p:nvSpPr>
        <p:spPr bwMode="auto">
          <a:xfrm>
            <a:off x="27432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0" name="Rectangle 34"/>
          <p:cNvSpPr>
            <a:spLocks noChangeArrowheads="1"/>
          </p:cNvSpPr>
          <p:nvPr/>
        </p:nvSpPr>
        <p:spPr bwMode="auto">
          <a:xfrm>
            <a:off x="30480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1" name="Rectangle 35"/>
          <p:cNvSpPr>
            <a:spLocks noChangeArrowheads="1"/>
          </p:cNvSpPr>
          <p:nvPr/>
        </p:nvSpPr>
        <p:spPr bwMode="auto">
          <a:xfrm>
            <a:off x="33528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2" name="Rectangle 36"/>
          <p:cNvSpPr>
            <a:spLocks noChangeArrowheads="1"/>
          </p:cNvSpPr>
          <p:nvPr/>
        </p:nvSpPr>
        <p:spPr bwMode="auto">
          <a:xfrm>
            <a:off x="36576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3" name="Rectangle 37"/>
          <p:cNvSpPr>
            <a:spLocks noChangeArrowheads="1"/>
          </p:cNvSpPr>
          <p:nvPr/>
        </p:nvSpPr>
        <p:spPr bwMode="auto">
          <a:xfrm>
            <a:off x="3962400" y="45720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4" name="Rectangle 38"/>
          <p:cNvSpPr>
            <a:spLocks noChangeArrowheads="1"/>
          </p:cNvSpPr>
          <p:nvPr/>
        </p:nvSpPr>
        <p:spPr bwMode="auto">
          <a:xfrm>
            <a:off x="4267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5720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48768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51816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54864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43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0" name="Rectangle 44"/>
          <p:cNvSpPr>
            <a:spLocks noChangeArrowheads="1"/>
          </p:cNvSpPr>
          <p:nvPr/>
        </p:nvSpPr>
        <p:spPr bwMode="auto">
          <a:xfrm>
            <a:off x="60960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1" name="Rectangle 45"/>
          <p:cNvSpPr>
            <a:spLocks noChangeArrowheads="1"/>
          </p:cNvSpPr>
          <p:nvPr/>
        </p:nvSpPr>
        <p:spPr bwMode="auto">
          <a:xfrm>
            <a:off x="64008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2" name="Rectangle 46"/>
          <p:cNvSpPr>
            <a:spLocks noChangeArrowheads="1"/>
          </p:cNvSpPr>
          <p:nvPr/>
        </p:nvSpPr>
        <p:spPr bwMode="auto">
          <a:xfrm>
            <a:off x="67056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3" name="Rectangle 47"/>
          <p:cNvSpPr>
            <a:spLocks noChangeArrowheads="1"/>
          </p:cNvSpPr>
          <p:nvPr/>
        </p:nvSpPr>
        <p:spPr bwMode="auto">
          <a:xfrm>
            <a:off x="70104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4" name="Rectangle 48"/>
          <p:cNvSpPr>
            <a:spLocks noChangeArrowheads="1"/>
          </p:cNvSpPr>
          <p:nvPr/>
        </p:nvSpPr>
        <p:spPr bwMode="auto">
          <a:xfrm>
            <a:off x="7315200" y="4572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35" name="Rectangle 49"/>
          <p:cNvSpPr>
            <a:spLocks noChangeArrowheads="1"/>
          </p:cNvSpPr>
          <p:nvPr/>
        </p:nvSpPr>
        <p:spPr bwMode="auto">
          <a:xfrm>
            <a:off x="4286250" y="485775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5436" name="AutoShape 73"/>
          <p:cNvCxnSpPr>
            <a:cxnSpLocks noChangeShapeType="1"/>
          </p:cNvCxnSpPr>
          <p:nvPr/>
        </p:nvCxnSpPr>
        <p:spPr bwMode="auto">
          <a:xfrm rot="5400000" flipV="1">
            <a:off x="4571206" y="440293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7" name="AutoShape 74"/>
          <p:cNvCxnSpPr>
            <a:cxnSpLocks noChangeShapeType="1"/>
          </p:cNvCxnSpPr>
          <p:nvPr/>
        </p:nvCxnSpPr>
        <p:spPr bwMode="auto">
          <a:xfrm rot="5400000" flipV="1">
            <a:off x="48760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8" name="AutoShape 75"/>
          <p:cNvCxnSpPr>
            <a:cxnSpLocks noChangeShapeType="1"/>
          </p:cNvCxnSpPr>
          <p:nvPr/>
        </p:nvCxnSpPr>
        <p:spPr bwMode="auto">
          <a:xfrm rot="5400000" flipV="1">
            <a:off x="51808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39" name="AutoShape 76"/>
          <p:cNvCxnSpPr>
            <a:cxnSpLocks noChangeShapeType="1"/>
          </p:cNvCxnSpPr>
          <p:nvPr/>
        </p:nvCxnSpPr>
        <p:spPr bwMode="auto">
          <a:xfrm rot="5400000" flipV="1">
            <a:off x="54856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5440" name="AutoShape 77"/>
          <p:cNvCxnSpPr>
            <a:cxnSpLocks noChangeShapeType="1"/>
          </p:cNvCxnSpPr>
          <p:nvPr/>
        </p:nvCxnSpPr>
        <p:spPr bwMode="auto">
          <a:xfrm rot="5400000" flipV="1">
            <a:off x="5790406" y="4421982"/>
            <a:ext cx="1587" cy="30480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441" name="Rectangle 65"/>
          <p:cNvSpPr>
            <a:spLocks noChangeArrowheads="1"/>
          </p:cNvSpPr>
          <p:nvPr/>
        </p:nvSpPr>
        <p:spPr bwMode="auto">
          <a:xfrm>
            <a:off x="7643834" y="392907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2" name="Rectangle 65"/>
          <p:cNvSpPr>
            <a:spLocks noChangeArrowheads="1"/>
          </p:cNvSpPr>
          <p:nvPr/>
        </p:nvSpPr>
        <p:spPr bwMode="auto">
          <a:xfrm>
            <a:off x="7643834" y="4857760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43" name="Rectangle 65"/>
          <p:cNvSpPr>
            <a:spLocks noChangeArrowheads="1"/>
          </p:cNvSpPr>
          <p:nvPr/>
        </p:nvSpPr>
        <p:spPr bwMode="auto">
          <a:xfrm>
            <a:off x="7643834" y="5786448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44" name="Picture 85" descr="C:\Documents and Settings\kook\Local Settings\Temporary Internet Files\Content.IE5\5139ALY2\MCj035059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57323" cy="139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  <p:bldP spid="15369" grpId="0"/>
      <p:bldP spid="15370" grpId="0"/>
      <p:bldP spid="15371" grpId="0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3387" grpId="0" animBg="1"/>
      <p:bldP spid="13388" grpId="0" animBg="1"/>
      <p:bldP spid="13389" grpId="0" animBg="1"/>
      <p:bldP spid="13390" grpId="0" animBg="1"/>
      <p:bldP spid="13391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/>
      <p:bldP spid="15390" grpId="0"/>
      <p:bldP spid="15391" grpId="0"/>
      <p:bldP spid="15392" grpId="0"/>
      <p:bldP spid="15393" grpId="0"/>
      <p:bldP spid="15394" grpId="0"/>
      <p:bldP spid="15395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3365" grpId="0" animBg="1"/>
      <p:bldP spid="13366" grpId="0" animBg="1"/>
      <p:bldP spid="13367" grpId="0" animBg="1"/>
      <p:bldP spid="13368" grpId="0" animBg="1"/>
      <p:bldP spid="13369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/>
      <p:bldP spid="15413" grpId="0"/>
      <p:bldP spid="15414" grpId="0"/>
      <p:bldP spid="15415" grpId="0"/>
      <p:bldP spid="15416" grpId="0"/>
      <p:bldP spid="15417" grpId="0"/>
      <p:bldP spid="15418" grpId="0" animBg="1"/>
      <p:bldP spid="15419" grpId="0" animBg="1"/>
      <p:bldP spid="15420" grpId="0" animBg="1"/>
      <p:bldP spid="15421" grpId="0" animBg="1"/>
      <p:bldP spid="15422" grpId="0" animBg="1"/>
      <p:bldP spid="15423" grpId="0" animBg="1"/>
      <p:bldP spid="15424" grpId="0" animBg="1"/>
      <p:bldP spid="7" grpId="0" animBg="1"/>
      <p:bldP spid="8" grpId="0" animBg="1"/>
      <p:bldP spid="9" grpId="0" animBg="1"/>
      <p:bldP spid="10" grpId="0" animBg="1"/>
      <p:bldP spid="11" grpId="0" animBg="1"/>
      <p:bldP spid="15430" grpId="0" animBg="1"/>
      <p:bldP spid="15431" grpId="0" animBg="1"/>
      <p:bldP spid="15432" grpId="0" animBg="1"/>
      <p:bldP spid="15433" grpId="0" animBg="1"/>
      <p:bldP spid="15434" grpId="0" animBg="1"/>
      <p:bldP spid="15435" grpId="0"/>
      <p:bldP spid="15441" grpId="0"/>
      <p:bldP spid="15442" grpId="0"/>
      <p:bldP spid="15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DE20A-AE90-4E4F-B9DB-F4AA9550D53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1]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e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배열의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의 원소를 삭제하여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반환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4674AB-866D-48B8-8132-714D9A432A2A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9626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(performance)</a:t>
            </a: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86687" cy="4714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배열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을 이용하여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구현할 경우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  <a:cs typeface="Tahoma" pitchFamily="34" charset="0"/>
              </a:rPr>
              <a:t>데이터구조에 의한 </a:t>
            </a:r>
            <a:r>
              <a:rPr lang="ko-KR" altLang="en-US" sz="1800" dirty="0" err="1">
                <a:ea typeface="맑은 고딕" pitchFamily="50" charset="-127"/>
                <a:cs typeface="Tahoma" pitchFamily="34" charset="0"/>
              </a:rPr>
              <a:t>기억장소</a:t>
            </a:r>
            <a:r>
              <a:rPr lang="en-US" altLang="ko-KR" sz="18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800" dirty="0" smtClean="0">
                <a:ea typeface="맑은 고딕" pitchFamily="50" charset="-127"/>
                <a:cs typeface="Tahoma" pitchFamily="34" charset="0"/>
              </a:rPr>
              <a:t>사용량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>
                <a:solidFill>
                  <a:schemeClr val="tx2"/>
                </a:solidFill>
                <a:ea typeface="+mn-ea"/>
                <a:cs typeface="Tahoma" pitchFamily="34" charset="0"/>
              </a:rPr>
              <a:t>size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 err="1">
                <a:solidFill>
                  <a:schemeClr val="tx2"/>
                </a:solidFill>
                <a:ea typeface="+mn-ea"/>
                <a:cs typeface="Tahoma" pitchFamily="34" charset="0"/>
              </a:rPr>
              <a:t>isEmpty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 smtClean="0">
                <a:solidFill>
                  <a:schemeClr val="tx2"/>
                </a:solidFill>
                <a:ea typeface="+mn-ea"/>
                <a:cs typeface="Tahoma" pitchFamily="34" charset="0"/>
              </a:rPr>
              <a:t>get</a:t>
            </a:r>
            <a:r>
              <a:rPr lang="en-US" altLang="ko-KR" sz="1800" dirty="0">
                <a:ea typeface="+mn-ea"/>
                <a:cs typeface="Tahoma" pitchFamily="34" charset="0"/>
              </a:rPr>
              <a:t>, </a:t>
            </a:r>
            <a:r>
              <a:rPr lang="en-US" altLang="ko-KR" sz="1800" dirty="0" smtClean="0">
                <a:solidFill>
                  <a:schemeClr val="tx2"/>
                </a:solidFill>
                <a:ea typeface="+mn-ea"/>
                <a:cs typeface="Tahoma" pitchFamily="34" charset="0"/>
              </a:rPr>
              <a:t>set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:</a:t>
            </a:r>
            <a:r>
              <a:rPr lang="ko-KR" altLang="en-US" sz="18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smtClean="0">
                <a:solidFill>
                  <a:schemeClr val="tx2"/>
                </a:solidFill>
                <a:ea typeface="+mn-ea"/>
                <a:cs typeface="Tahoma" pitchFamily="34" charset="0"/>
              </a:rPr>
              <a:t>add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 smtClean="0">
                <a:solidFill>
                  <a:schemeClr val="tx2"/>
                </a:solidFill>
                <a:ea typeface="+mn-ea"/>
                <a:cs typeface="Tahoma" pitchFamily="34" charset="0"/>
              </a:rPr>
              <a:t>remove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배열을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원형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으로 이용하면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solidFill>
                  <a:schemeClr val="tx2"/>
                </a:solidFill>
                <a:cs typeface="Tahoma" pitchFamily="34" charset="0"/>
              </a:rPr>
              <a:t>addFirst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, </a:t>
            </a:r>
            <a:r>
              <a:rPr lang="en-US" altLang="ko-KR" sz="1800" dirty="0" err="1" smtClean="0">
                <a:solidFill>
                  <a:schemeClr val="tx2"/>
                </a:solidFill>
                <a:cs typeface="Tahoma" pitchFamily="34" charset="0"/>
              </a:rPr>
              <a:t>removeFirst</a:t>
            </a:r>
            <a:r>
              <a:rPr lang="en-US" altLang="ko-KR" sz="1800" dirty="0" smtClean="0">
                <a:ea typeface="맑은 고딕" pitchFamily="50" charset="-127"/>
                <a:cs typeface="Tahoma" pitchFamily="34" charset="0"/>
              </a:rPr>
              <a:t>: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0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작업에서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배열이 </a:t>
            </a:r>
            <a:r>
              <a:rPr lang="ko-KR" altLang="en-US" sz="2000" b="1" dirty="0">
                <a:ea typeface="맑은 고딕" pitchFamily="50" charset="-127"/>
                <a:cs typeface="Tahoma" pitchFamily="34" charset="0"/>
              </a:rPr>
              <a:t>만원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(full)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이면</a:t>
            </a:r>
            <a:r>
              <a:rPr lang="en-US" altLang="ko-KR" sz="2000" dirty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배열을 동적으로 확장하여 해결할 </a:t>
            </a:r>
            <a:r>
              <a:rPr lang="ko-KR" altLang="en-US" sz="2000" dirty="0">
                <a:ea typeface="맑은 고딕" pitchFamily="50" charset="-127"/>
                <a:cs typeface="Tahoma" pitchFamily="34" charset="0"/>
              </a:rPr>
              <a:t>수도 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있다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동적 할당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)</a:t>
            </a:r>
            <a:endParaRPr lang="en-US" altLang="ko-KR" sz="2000" dirty="0"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7417" name="Rectangle 63"/>
          <p:cNvSpPr>
            <a:spLocks noChangeArrowheads="1"/>
          </p:cNvSpPr>
          <p:nvPr/>
        </p:nvSpPr>
        <p:spPr bwMode="auto">
          <a:xfrm>
            <a:off x="2214563" y="4286251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8" name="Rectangle 66"/>
          <p:cNvSpPr>
            <a:spLocks noChangeArrowheads="1"/>
          </p:cNvSpPr>
          <p:nvPr/>
        </p:nvSpPr>
        <p:spPr bwMode="auto">
          <a:xfrm>
            <a:off x="4786313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67"/>
          <p:cNvSpPr>
            <a:spLocks noChangeArrowheads="1"/>
          </p:cNvSpPr>
          <p:nvPr/>
        </p:nvSpPr>
        <p:spPr bwMode="auto">
          <a:xfrm>
            <a:off x="3214688" y="4714876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f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Rectangle 54"/>
          <p:cNvSpPr>
            <a:spLocks noChangeArrowheads="1"/>
          </p:cNvSpPr>
          <p:nvPr/>
        </p:nvSpPr>
        <p:spPr bwMode="auto">
          <a:xfrm>
            <a:off x="5143500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54"/>
          <p:cNvSpPr>
            <a:spLocks noChangeArrowheads="1"/>
          </p:cNvSpPr>
          <p:nvPr/>
        </p:nvSpPr>
        <p:spPr bwMode="auto">
          <a:xfrm>
            <a:off x="5643563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54"/>
          <p:cNvSpPr>
            <a:spLocks noChangeArrowheads="1"/>
          </p:cNvSpPr>
          <p:nvPr/>
        </p:nvSpPr>
        <p:spPr bwMode="auto">
          <a:xfrm>
            <a:off x="66436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54"/>
          <p:cNvSpPr>
            <a:spLocks noChangeArrowheads="1"/>
          </p:cNvSpPr>
          <p:nvPr/>
        </p:nvSpPr>
        <p:spPr bwMode="auto">
          <a:xfrm>
            <a:off x="6143625" y="4214813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4643438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15"/>
          <p:cNvSpPr>
            <a:spLocks noChangeArrowheads="1"/>
          </p:cNvSpPr>
          <p:nvPr/>
        </p:nvSpPr>
        <p:spPr bwMode="auto">
          <a:xfrm>
            <a:off x="3143250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15"/>
          <p:cNvSpPr>
            <a:spLocks noChangeArrowheads="1"/>
          </p:cNvSpPr>
          <p:nvPr/>
        </p:nvSpPr>
        <p:spPr bwMode="auto">
          <a:xfrm>
            <a:off x="3643313" y="4214813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7" name="Rectangle 15"/>
          <p:cNvSpPr>
            <a:spLocks noChangeArrowheads="1"/>
          </p:cNvSpPr>
          <p:nvPr/>
        </p:nvSpPr>
        <p:spPr bwMode="auto">
          <a:xfrm>
            <a:off x="4143375" y="4214813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8" name="Rectangle 54"/>
          <p:cNvSpPr>
            <a:spLocks noChangeArrowheads="1"/>
          </p:cNvSpPr>
          <p:nvPr/>
        </p:nvSpPr>
        <p:spPr bwMode="auto">
          <a:xfrm>
            <a:off x="2643188" y="4214813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9" name="Rectangle 65"/>
          <p:cNvSpPr>
            <a:spLocks noChangeArrowheads="1"/>
          </p:cNvSpPr>
          <p:nvPr/>
        </p:nvSpPr>
        <p:spPr bwMode="auto">
          <a:xfrm>
            <a:off x="7215206" y="4714884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6" name="Picture 25" descr="C:\Documents and Settings\kook\Local Settings\Temporary Internet Files\Content.IE5\SIT49OG4\MCj034295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835150" cy="144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4C80A8-DAAF-45F9-996B-71CBB0398869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21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단일연결리스트 또는</a:t>
            </a:r>
            <a:r>
              <a:rPr lang="en-US" altLang="ko-KR" dirty="0">
                <a:ea typeface="맑은 고딕" pitchFamily="50" charset="-127"/>
              </a:rPr>
              <a:t>,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이중연결리스트를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연결리스트를 이용한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55DBF9-E3E4-46DE-AEBC-CECE842D50BF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단일연결리스트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5000634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단일연결리스트</a:t>
            </a:r>
            <a:r>
              <a:rPr lang="en-US" altLang="ko-KR" dirty="0">
                <a:ea typeface="맑은 고딕" pitchFamily="50" charset="-127"/>
              </a:rPr>
              <a:t>(singly linked list)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연속 </a:t>
            </a:r>
            <a:r>
              <a:rPr lang="ko-KR" altLang="en-US" dirty="0" err="1">
                <a:ea typeface="맑은 고딕" pitchFamily="50" charset="-127"/>
              </a:rPr>
              <a:t>노드로</a:t>
            </a:r>
            <a:r>
              <a:rPr lang="ko-KR" altLang="en-US" dirty="0">
                <a:ea typeface="맑은 고딕" pitchFamily="50" charset="-127"/>
              </a:rPr>
              <a:t> 구성된 구체적인 데이터구조다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저장 내용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(element) (</a:t>
            </a:r>
            <a:r>
              <a:rPr lang="ko-KR" altLang="en-US" dirty="0">
                <a:ea typeface="맑은 고딕" pitchFamily="50" charset="-127"/>
              </a:rPr>
              <a:t>단순 또는 복잡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 </a:t>
            </a:r>
            <a:r>
              <a:rPr lang="ko-KR" altLang="en-US" dirty="0" err="1">
                <a:ea typeface="맑은 고딕" pitchFamily="50" charset="-127"/>
              </a:rPr>
              <a:t>노드를</a:t>
            </a:r>
            <a:r>
              <a:rPr lang="ko-KR" altLang="en-US" dirty="0">
                <a:ea typeface="맑은 고딕" pitchFamily="50" charset="-127"/>
              </a:rPr>
              <a:t> 가리키는 </a:t>
            </a:r>
            <a:r>
              <a:rPr lang="ko-KR" altLang="en-US" b="1" dirty="0">
                <a:ea typeface="맑은 고딕" pitchFamily="50" charset="-127"/>
              </a:rPr>
              <a:t>링크</a:t>
            </a:r>
            <a:r>
              <a:rPr lang="en-US" altLang="ko-KR" dirty="0">
                <a:ea typeface="맑은 고딕" pitchFamily="50" charset="-127"/>
              </a:rPr>
              <a:t>(link)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2007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7639589" y="22859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9465" name="Text Box 13"/>
          <p:cNvSpPr txBox="1">
            <a:spLocks noChangeArrowheads="1"/>
          </p:cNvSpPr>
          <p:nvPr/>
        </p:nvSpPr>
        <p:spPr bwMode="auto">
          <a:xfrm>
            <a:off x="6765182" y="1785926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9466" name="AutoShape 14"/>
          <p:cNvSpPr>
            <a:spLocks noChangeArrowheads="1"/>
          </p:cNvSpPr>
          <p:nvPr/>
        </p:nvSpPr>
        <p:spPr bwMode="auto">
          <a:xfrm>
            <a:off x="5857884" y="1785926"/>
            <a:ext cx="2590800" cy="1571625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6810384" y="2347901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Line 19"/>
          <p:cNvSpPr>
            <a:spLocks noChangeShapeType="1"/>
          </p:cNvSpPr>
          <p:nvPr/>
        </p:nvSpPr>
        <p:spPr bwMode="auto">
          <a:xfrm flipV="1">
            <a:off x="7115184" y="2652701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1243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0" name="Rectangle 24"/>
          <p:cNvSpPr>
            <a:spLocks noChangeArrowheads="1"/>
          </p:cNvSpPr>
          <p:nvPr/>
        </p:nvSpPr>
        <p:spPr bwMode="auto">
          <a:xfrm>
            <a:off x="1852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1" name="Line 26"/>
          <p:cNvSpPr>
            <a:spLocks noChangeShapeType="1"/>
          </p:cNvSpPr>
          <p:nvPr/>
        </p:nvSpPr>
        <p:spPr bwMode="auto">
          <a:xfrm flipV="1">
            <a:off x="21574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Rectangle 27"/>
          <p:cNvSpPr>
            <a:spLocks noChangeArrowheads="1"/>
          </p:cNvSpPr>
          <p:nvPr/>
        </p:nvSpPr>
        <p:spPr bwMode="auto">
          <a:xfrm>
            <a:off x="30718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Rectangle 28"/>
          <p:cNvSpPr>
            <a:spLocks noChangeArrowheads="1"/>
          </p:cNvSpPr>
          <p:nvPr/>
        </p:nvSpPr>
        <p:spPr bwMode="auto">
          <a:xfrm>
            <a:off x="3681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 flipV="1">
            <a:off x="39862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5" name="Rectangle 30"/>
          <p:cNvSpPr>
            <a:spLocks noChangeArrowheads="1"/>
          </p:cNvSpPr>
          <p:nvPr/>
        </p:nvSpPr>
        <p:spPr bwMode="auto">
          <a:xfrm>
            <a:off x="49006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6" name="Rectangle 31"/>
          <p:cNvSpPr>
            <a:spLocks noChangeArrowheads="1"/>
          </p:cNvSpPr>
          <p:nvPr/>
        </p:nvSpPr>
        <p:spPr bwMode="auto">
          <a:xfrm>
            <a:off x="55102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7" name="Line 32"/>
          <p:cNvSpPr>
            <a:spLocks noChangeShapeType="1"/>
          </p:cNvSpPr>
          <p:nvPr/>
        </p:nvSpPr>
        <p:spPr bwMode="auto">
          <a:xfrm flipV="1">
            <a:off x="5815013" y="523399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8" name="Rectangle 33"/>
          <p:cNvSpPr>
            <a:spLocks noChangeArrowheads="1"/>
          </p:cNvSpPr>
          <p:nvPr/>
        </p:nvSpPr>
        <p:spPr bwMode="auto">
          <a:xfrm>
            <a:off x="67294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9" name="Rectangle 34"/>
          <p:cNvSpPr>
            <a:spLocks noChangeArrowheads="1"/>
          </p:cNvSpPr>
          <p:nvPr/>
        </p:nvSpPr>
        <p:spPr bwMode="auto">
          <a:xfrm>
            <a:off x="7339013" y="492919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80" name="Rectangle 55"/>
          <p:cNvSpPr>
            <a:spLocks noChangeArrowheads="1"/>
          </p:cNvSpPr>
          <p:nvPr/>
        </p:nvSpPr>
        <p:spPr bwMode="auto">
          <a:xfrm>
            <a:off x="1714480" y="450057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6" name="AutoShape 82"/>
          <p:cNvSpPr>
            <a:spLocks noChangeArrowheads="1"/>
          </p:cNvSpPr>
          <p:nvPr/>
        </p:nvSpPr>
        <p:spPr bwMode="auto">
          <a:xfrm>
            <a:off x="2571736" y="4929198"/>
            <a:ext cx="4467225" cy="114300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E23C5-6161-421F-A7BA-E2582864DAFA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20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643443" cy="3357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이중연결리스트</a:t>
            </a:r>
            <a:r>
              <a:rPr lang="en-US" altLang="ko-KR" sz="2000" dirty="0">
                <a:ea typeface="맑은 고딕" pitchFamily="50" charset="-127"/>
              </a:rPr>
              <a:t>(doubly linked list)</a:t>
            </a:r>
            <a:r>
              <a:rPr lang="ko-KR" altLang="en-US" sz="2000" dirty="0">
                <a:ea typeface="맑은 고딕" pitchFamily="50" charset="-127"/>
              </a:rPr>
              <a:t>를 이용하면 </a:t>
            </a:r>
            <a:r>
              <a:rPr lang="ko-KR" altLang="en-US" sz="2000" dirty="0" smtClean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ADT</a:t>
            </a:r>
            <a:r>
              <a:rPr lang="ko-KR" altLang="en-US" sz="2000" dirty="0">
                <a:ea typeface="맑은 고딕" pitchFamily="50" charset="-127"/>
              </a:rPr>
              <a:t>를 자연스럽게 구현할 수 있다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각 </a:t>
            </a:r>
            <a:r>
              <a:rPr lang="ko-KR" altLang="en-US" sz="2000" dirty="0" err="1">
                <a:ea typeface="맑은 고딕" pitchFamily="50" charset="-127"/>
              </a:rPr>
              <a:t>노드는</a:t>
            </a:r>
            <a:r>
              <a:rPr lang="ko-KR" altLang="en-US" sz="2000" dirty="0">
                <a:ea typeface="맑은 고딕" pitchFamily="50" charset="-127"/>
              </a:rPr>
              <a:t> 위치를 구현하며 각각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다음을 저장한다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원소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이전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다음 </a:t>
            </a:r>
            <a:r>
              <a:rPr lang="ko-KR" altLang="en-US" sz="1800" dirty="0" err="1">
                <a:ea typeface="맑은 고딕" pitchFamily="50" charset="-127"/>
              </a:rPr>
              <a:t>노드를</a:t>
            </a:r>
            <a:r>
              <a:rPr lang="ko-KR" altLang="en-US" sz="1800" dirty="0">
                <a:ea typeface="맑은 고딕" pitchFamily="50" charset="-127"/>
              </a:rPr>
              <a:t> 가리키는 </a:t>
            </a:r>
            <a:r>
              <a:rPr lang="ko-KR" altLang="en-US" sz="1800" b="1" dirty="0">
                <a:ea typeface="맑은 고딕" pitchFamily="50" charset="-127"/>
              </a:rPr>
              <a:t>링크</a:t>
            </a:r>
            <a:endParaRPr lang="en-US" altLang="ko-KR" sz="18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특별 헤더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및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트레일러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0493" name="Rectangle 4"/>
          <p:cNvSpPr>
            <a:spLocks noChangeArrowheads="1"/>
          </p:cNvSpPr>
          <p:nvPr/>
        </p:nvSpPr>
        <p:spPr bwMode="auto">
          <a:xfrm>
            <a:off x="6143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4" name="AutoShape 10"/>
          <p:cNvCxnSpPr>
            <a:cxnSpLocks noChangeShapeType="1"/>
          </p:cNvCxnSpPr>
          <p:nvPr/>
        </p:nvCxnSpPr>
        <p:spPr bwMode="auto">
          <a:xfrm rot="10800000">
            <a:off x="5643563" y="2500313"/>
            <a:ext cx="785812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5565681" y="2071688"/>
            <a:ext cx="689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prev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7782455" y="2071688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800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8" name="Rectangle 35"/>
          <p:cNvSpPr>
            <a:spLocks noChangeArrowheads="1"/>
          </p:cNvSpPr>
          <p:nvPr/>
        </p:nvSpPr>
        <p:spPr bwMode="auto">
          <a:xfrm>
            <a:off x="3105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9" name="Rectangle 36"/>
          <p:cNvSpPr>
            <a:spLocks noChangeArrowheads="1"/>
          </p:cNvSpPr>
          <p:nvPr/>
        </p:nvSpPr>
        <p:spPr bwMode="auto">
          <a:xfrm>
            <a:off x="3409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0" name="Freeform 40"/>
          <p:cNvSpPr>
            <a:spLocks/>
          </p:cNvSpPr>
          <p:nvPr/>
        </p:nvSpPr>
        <p:spPr bwMode="auto">
          <a:xfrm>
            <a:off x="3562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1" name="Rectangle 44"/>
          <p:cNvSpPr>
            <a:spLocks noChangeArrowheads="1"/>
          </p:cNvSpPr>
          <p:nvPr/>
        </p:nvSpPr>
        <p:spPr bwMode="auto">
          <a:xfrm>
            <a:off x="4324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2" name="Rectangle 45"/>
          <p:cNvSpPr>
            <a:spLocks noChangeArrowheads="1"/>
          </p:cNvSpPr>
          <p:nvPr/>
        </p:nvSpPr>
        <p:spPr bwMode="auto">
          <a:xfrm>
            <a:off x="4629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3" name="Rectangle 46"/>
          <p:cNvSpPr>
            <a:spLocks noChangeArrowheads="1"/>
          </p:cNvSpPr>
          <p:nvPr/>
        </p:nvSpPr>
        <p:spPr bwMode="auto">
          <a:xfrm>
            <a:off x="4933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4" name="Freeform 47"/>
          <p:cNvSpPr>
            <a:spLocks/>
          </p:cNvSpPr>
          <p:nvPr/>
        </p:nvSpPr>
        <p:spPr bwMode="auto">
          <a:xfrm>
            <a:off x="5086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5" name="Rectangle 50"/>
          <p:cNvSpPr>
            <a:spLocks noChangeArrowheads="1"/>
          </p:cNvSpPr>
          <p:nvPr/>
        </p:nvSpPr>
        <p:spPr bwMode="auto">
          <a:xfrm>
            <a:off x="58483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6" name="Rectangle 51"/>
          <p:cNvSpPr>
            <a:spLocks noChangeArrowheads="1"/>
          </p:cNvSpPr>
          <p:nvPr/>
        </p:nvSpPr>
        <p:spPr bwMode="auto">
          <a:xfrm>
            <a:off x="61531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7" name="Rectangle 52"/>
          <p:cNvSpPr>
            <a:spLocks noChangeArrowheads="1"/>
          </p:cNvSpPr>
          <p:nvPr/>
        </p:nvSpPr>
        <p:spPr bwMode="auto">
          <a:xfrm>
            <a:off x="6457936" y="535781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8" name="Freeform 53"/>
          <p:cNvSpPr>
            <a:spLocks/>
          </p:cNvSpPr>
          <p:nvPr/>
        </p:nvSpPr>
        <p:spPr bwMode="auto">
          <a:xfrm>
            <a:off x="6610336" y="53720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9" name="Freeform 41"/>
          <p:cNvSpPr>
            <a:spLocks/>
          </p:cNvSpPr>
          <p:nvPr/>
        </p:nvSpPr>
        <p:spPr bwMode="auto">
          <a:xfrm rot="10800000">
            <a:off x="3714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0" name="Freeform 48"/>
          <p:cNvSpPr>
            <a:spLocks/>
          </p:cNvSpPr>
          <p:nvPr/>
        </p:nvSpPr>
        <p:spPr bwMode="auto">
          <a:xfrm rot="10800000">
            <a:off x="5238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3" name="Freeform 77"/>
          <p:cNvSpPr>
            <a:spLocks/>
          </p:cNvSpPr>
          <p:nvPr/>
        </p:nvSpPr>
        <p:spPr bwMode="auto">
          <a:xfrm rot="10800000">
            <a:off x="2190736" y="55102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5" name="Text Box 79"/>
          <p:cNvSpPr txBox="1">
            <a:spLocks noChangeArrowheads="1"/>
          </p:cNvSpPr>
          <p:nvPr/>
        </p:nvSpPr>
        <p:spPr bwMode="auto">
          <a:xfrm>
            <a:off x="1199160" y="5643578"/>
            <a:ext cx="987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header</a:t>
            </a:r>
          </a:p>
        </p:txBody>
      </p:sp>
      <p:sp>
        <p:nvSpPr>
          <p:cNvPr id="20517" name="Text Box 83"/>
          <p:cNvSpPr txBox="1">
            <a:spLocks noChangeArrowheads="1"/>
          </p:cNvSpPr>
          <p:nvPr/>
        </p:nvSpPr>
        <p:spPr bwMode="auto">
          <a:xfrm>
            <a:off x="4378621" y="5643578"/>
            <a:ext cx="8899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</a:t>
            </a:r>
            <a:endParaRPr kumimoji="0" lang="en-US" altLang="ko-KR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8" name="Text Box 87"/>
          <p:cNvSpPr txBox="1">
            <a:spLocks noChangeArrowheads="1"/>
          </p:cNvSpPr>
          <p:nvPr/>
        </p:nvSpPr>
        <p:spPr bwMode="auto">
          <a:xfrm>
            <a:off x="6622298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20519" name="AutoShape 88"/>
          <p:cNvSpPr>
            <a:spLocks noChangeArrowheads="1"/>
          </p:cNvSpPr>
          <p:nvPr/>
        </p:nvSpPr>
        <p:spPr bwMode="auto">
          <a:xfrm>
            <a:off x="5500688" y="1785938"/>
            <a:ext cx="3000375" cy="1714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0" name="Rectangle 4"/>
          <p:cNvSpPr>
            <a:spLocks noChangeArrowheads="1"/>
          </p:cNvSpPr>
          <p:nvPr/>
        </p:nvSpPr>
        <p:spPr bwMode="auto">
          <a:xfrm>
            <a:off x="72866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21" name="Rectangle 4"/>
          <p:cNvSpPr>
            <a:spLocks noChangeArrowheads="1"/>
          </p:cNvSpPr>
          <p:nvPr/>
        </p:nvSpPr>
        <p:spPr bwMode="auto">
          <a:xfrm>
            <a:off x="6715125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522" name="AutoShape 12"/>
          <p:cNvCxnSpPr>
            <a:cxnSpLocks noChangeShapeType="1"/>
          </p:cNvCxnSpPr>
          <p:nvPr/>
        </p:nvCxnSpPr>
        <p:spPr bwMode="auto">
          <a:xfrm flipV="1">
            <a:off x="7572375" y="2500313"/>
            <a:ext cx="800100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20523" name="Rectangle 55"/>
          <p:cNvSpPr>
            <a:spLocks noChangeArrowheads="1"/>
          </p:cNvSpPr>
          <p:nvPr/>
        </p:nvSpPr>
        <p:spPr bwMode="auto">
          <a:xfrm>
            <a:off x="1571604" y="500063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4" name="Text Box 78"/>
          <p:cNvSpPr txBox="1">
            <a:spLocks noChangeArrowheads="1"/>
          </p:cNvSpPr>
          <p:nvPr/>
        </p:nvSpPr>
        <p:spPr bwMode="auto">
          <a:xfrm>
            <a:off x="7308304" y="5643578"/>
            <a:ext cx="10081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trailer</a:t>
            </a:r>
          </a:p>
        </p:txBody>
      </p:sp>
      <p:sp>
        <p:nvSpPr>
          <p:cNvPr id="20524" name="Rectangle 55"/>
          <p:cNvSpPr>
            <a:spLocks noChangeArrowheads="1"/>
          </p:cNvSpPr>
          <p:nvPr/>
        </p:nvSpPr>
        <p:spPr bwMode="auto">
          <a:xfrm>
            <a:off x="7643834" y="5000636"/>
            <a:ext cx="35719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7358082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76628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7967682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12668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1571604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1876404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1" name="Freeform 54"/>
          <p:cNvSpPr>
            <a:spLocks/>
          </p:cNvSpPr>
          <p:nvPr/>
        </p:nvSpPr>
        <p:spPr bwMode="auto">
          <a:xfrm rot="10800000">
            <a:off x="6762736" y="552449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2" name="Freeform 76"/>
          <p:cNvSpPr>
            <a:spLocks/>
          </p:cNvSpPr>
          <p:nvPr/>
        </p:nvSpPr>
        <p:spPr bwMode="auto">
          <a:xfrm>
            <a:off x="2057384" y="535781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43809" y="1631402"/>
            <a:ext cx="5614389" cy="319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2843809" y="1637519"/>
            <a:ext cx="2808310" cy="275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doubly linked list 			with header </a:t>
            </a:r>
            <a:r>
              <a:rPr kumimoji="0"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H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1)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이중연결리스트를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2057997" cy="328170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1800" dirty="0">
                <a:ea typeface="맑은 고딕" pitchFamily="50" charset="-127"/>
              </a:rPr>
              <a:t>작업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1800" dirty="0" smtClean="0">
                <a:ea typeface="맑은 고딕" pitchFamily="50" charset="-127"/>
              </a:rPr>
              <a:t>(r) </a:t>
            </a:r>
            <a:r>
              <a:rPr lang="ko-KR" altLang="en-US" sz="1800" dirty="0" smtClean="0">
                <a:ea typeface="맑은 고딕" pitchFamily="50" charset="-127"/>
              </a:rPr>
              <a:t>또는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1800" dirty="0" smtClean="0">
                <a:ea typeface="맑은 고딕" pitchFamily="50" charset="-127"/>
              </a:rPr>
              <a:t>(r, e)</a:t>
            </a:r>
            <a:r>
              <a:rPr lang="ko-KR" altLang="en-US" sz="1800" dirty="0" smtClean="0">
                <a:ea typeface="맑은 고딕" pitchFamily="50" charset="-127"/>
              </a:rPr>
              <a:t>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시간에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지정된 순위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ko-KR" altLang="en-US" sz="1800" dirty="0">
                <a:ea typeface="맑은 고딕" pitchFamily="50" charset="-127"/>
              </a:rPr>
              <a:t>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원소를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반환 또는 저장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연결리스트에서 </a:t>
            </a:r>
            <a:r>
              <a:rPr lang="ko-KR" altLang="en-US" sz="1800" b="1" dirty="0">
                <a:ea typeface="맑은 고딕" pitchFamily="50" charset="-127"/>
              </a:rPr>
              <a:t>순위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에서 출발로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전제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74966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302408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329850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Freeform 7"/>
          <p:cNvSpPr>
            <a:spLocks/>
          </p:cNvSpPr>
          <p:nvPr/>
        </p:nvSpPr>
        <p:spPr bwMode="auto">
          <a:xfrm>
            <a:off x="3435719" y="5602104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4160365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434788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4709211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>
            <a:off x="4867862" y="5589240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5575357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849780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6124202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19"/>
          <p:cNvSpPr>
            <a:spLocks/>
          </p:cNvSpPr>
          <p:nvPr/>
        </p:nvSpPr>
        <p:spPr bwMode="auto">
          <a:xfrm rot="10800000">
            <a:off x="3572930" y="5717876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 rot="10800000">
            <a:off x="4996497" y="5717876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5879793" y="5185180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1669123" y="5249497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5"/>
          <p:cNvSpPr>
            <a:spLocks noChangeArrowheads="1"/>
          </p:cNvSpPr>
          <p:nvPr/>
        </p:nvSpPr>
        <p:spPr bwMode="auto">
          <a:xfrm>
            <a:off x="7247620" y="5249498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377549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5"/>
          <p:cNvSpPr>
            <a:spLocks noChangeArrowheads="1"/>
          </p:cNvSpPr>
          <p:nvPr/>
        </p:nvSpPr>
        <p:spPr bwMode="auto">
          <a:xfrm>
            <a:off x="1651972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6"/>
          <p:cNvSpPr>
            <a:spLocks noChangeArrowheads="1"/>
          </p:cNvSpPr>
          <p:nvPr/>
        </p:nvSpPr>
        <p:spPr bwMode="auto">
          <a:xfrm>
            <a:off x="1926394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6990349" y="558924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45"/>
          <p:cNvSpPr>
            <a:spLocks noChangeArrowheads="1"/>
          </p:cNvSpPr>
          <p:nvPr/>
        </p:nvSpPr>
        <p:spPr bwMode="auto">
          <a:xfrm>
            <a:off x="7264771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7539194" y="5589240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Freeform 32"/>
          <p:cNvSpPr>
            <a:spLocks/>
          </p:cNvSpPr>
          <p:nvPr/>
        </p:nvSpPr>
        <p:spPr bwMode="auto">
          <a:xfrm>
            <a:off x="6282853" y="5589240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Freeform 33"/>
          <p:cNvSpPr>
            <a:spLocks/>
          </p:cNvSpPr>
          <p:nvPr/>
        </p:nvSpPr>
        <p:spPr bwMode="auto">
          <a:xfrm rot="10800000">
            <a:off x="6411489" y="5717876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Freeform 34"/>
          <p:cNvSpPr>
            <a:spLocks/>
          </p:cNvSpPr>
          <p:nvPr/>
        </p:nvSpPr>
        <p:spPr bwMode="auto">
          <a:xfrm>
            <a:off x="2063606" y="5589240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Freeform 35"/>
          <p:cNvSpPr>
            <a:spLocks/>
          </p:cNvSpPr>
          <p:nvPr/>
        </p:nvSpPr>
        <p:spPr bwMode="auto">
          <a:xfrm rot="10800000">
            <a:off x="2200817" y="5726452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652120" y="1632831"/>
            <a:ext cx="2806079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6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a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doubly linked 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list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			with header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and 			trailer </a:t>
            </a:r>
            <a:r>
              <a:rPr kumimoji="0" lang="en-US" altLang="ko-KR" sz="16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rank </a:t>
            </a:r>
            <a:r>
              <a:rPr kumimoji="0"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 smtClean="0">
                <a:latin typeface="Times New Roman" pitchFamily="18" charset="0"/>
                <a:ea typeface="맑은 고딕" pitchFamily="50" charset="-127"/>
              </a:rPr>
              <a:t>, 				element </a:t>
            </a:r>
            <a:r>
              <a:rPr kumimoji="0"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endParaRPr kumimoji="0" lang="en-US" altLang="ko-KR" sz="16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6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16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1)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|| (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kumimoji="0"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16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endParaRPr kumimoji="0" lang="en-US" altLang="ko-KR" sz="16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27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7BC3C-DCFE-4FD7-BBC5-428707FF5788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500937" cy="408962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4.1 </a:t>
            </a:r>
            <a:r>
              <a:rPr lang="ko-KR" altLang="en-US" b="1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4.2 </a:t>
            </a:r>
            <a:r>
              <a:rPr lang="ko-KR" altLang="en-US" b="1" dirty="0">
                <a:ea typeface="맑은 고딕" pitchFamily="50" charset="-127"/>
              </a:rPr>
              <a:t>리스트 </a:t>
            </a:r>
            <a:r>
              <a:rPr lang="en-US" altLang="ko-KR" b="1" dirty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4.3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구현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4.4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en-US" altLang="ko-KR" b="1" dirty="0">
                <a:ea typeface="맑은 고딕" pitchFamily="50" charset="-127"/>
              </a:rPr>
              <a:t> ADT </a:t>
            </a:r>
            <a:r>
              <a:rPr lang="ko-KR" altLang="en-US" b="1" dirty="0">
                <a:ea typeface="맑은 고딕" pitchFamily="50" charset="-127"/>
              </a:rPr>
              <a:t>확장</a:t>
            </a:r>
            <a:endParaRPr lang="en-US" altLang="ko-KR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ea typeface="맑은 고딕" pitchFamily="50" charset="-127"/>
              </a:rPr>
              <a:t>4.5 </a:t>
            </a:r>
            <a:r>
              <a:rPr lang="ko-KR" altLang="en-US" b="1">
                <a:ea typeface="맑은 고딕" pitchFamily="50" charset="-127"/>
              </a:rPr>
              <a:t>응용문제</a:t>
            </a:r>
            <a:endParaRPr lang="en-US" altLang="ko-KR" b="1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9E8B6-B2C6-4C67-8A3F-77239DA99560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" name="Rectangle 55"/>
          <p:cNvSpPr>
            <a:spLocks noChangeArrowheads="1"/>
          </p:cNvSpPr>
          <p:nvPr/>
        </p:nvSpPr>
        <p:spPr bwMode="auto">
          <a:xfrm>
            <a:off x="1519238" y="3214688"/>
            <a:ext cx="296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5"/>
          <p:cNvSpPr>
            <a:spLocks noChangeArrowheads="1"/>
          </p:cNvSpPr>
          <p:nvPr/>
        </p:nvSpPr>
        <p:spPr bwMode="auto">
          <a:xfrm>
            <a:off x="3019425" y="3214688"/>
            <a:ext cx="29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11953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1500188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36"/>
          <p:cNvSpPr>
            <a:spLocks noChangeArrowheads="1"/>
          </p:cNvSpPr>
          <p:nvPr/>
        </p:nvSpPr>
        <p:spPr bwMode="auto">
          <a:xfrm>
            <a:off x="1804988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2714625" y="35718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30194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24225" y="357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Freeform 34"/>
          <p:cNvSpPr>
            <a:spLocks/>
          </p:cNvSpPr>
          <p:nvPr/>
        </p:nvSpPr>
        <p:spPr bwMode="auto">
          <a:xfrm>
            <a:off x="1957388" y="35718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Freeform 35"/>
          <p:cNvSpPr>
            <a:spLocks/>
          </p:cNvSpPr>
          <p:nvPr/>
        </p:nvSpPr>
        <p:spPr bwMode="auto">
          <a:xfrm rot="10800000">
            <a:off x="2109788" y="372427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3402B-597D-41DB-94FD-0764C84E29B0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54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연결리스트의 모든 원소들을 방문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5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{print, etc}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814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119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424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>
            <a:off x="3576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4338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4643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4948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Freeform 11"/>
          <p:cNvSpPr>
            <a:spLocks/>
          </p:cNvSpPr>
          <p:nvPr/>
        </p:nvSpPr>
        <p:spPr bwMode="auto">
          <a:xfrm>
            <a:off x="5100638" y="53721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58626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1674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472238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 rot="10800000">
            <a:off x="3729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Freeform 20"/>
          <p:cNvSpPr>
            <a:spLocks/>
          </p:cNvSpPr>
          <p:nvPr/>
        </p:nvSpPr>
        <p:spPr bwMode="auto">
          <a:xfrm rot="10800000">
            <a:off x="5253038" y="55245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1643063" y="5000638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7715251" y="5000638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7391401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76962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8001001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Freeform 32"/>
          <p:cNvSpPr>
            <a:spLocks/>
          </p:cNvSpPr>
          <p:nvPr/>
        </p:nvSpPr>
        <p:spPr bwMode="auto">
          <a:xfrm>
            <a:off x="6624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Freeform 33"/>
          <p:cNvSpPr>
            <a:spLocks/>
          </p:cNvSpPr>
          <p:nvPr/>
        </p:nvSpPr>
        <p:spPr bwMode="auto">
          <a:xfrm rot="10800000">
            <a:off x="6777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12858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35"/>
          <p:cNvSpPr>
            <a:spLocks noChangeArrowheads="1"/>
          </p:cNvSpPr>
          <p:nvPr/>
        </p:nvSpPr>
        <p:spPr bwMode="auto">
          <a:xfrm>
            <a:off x="1590676" y="535782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36"/>
          <p:cNvSpPr>
            <a:spLocks noChangeArrowheads="1"/>
          </p:cNvSpPr>
          <p:nvPr/>
        </p:nvSpPr>
        <p:spPr bwMode="auto">
          <a:xfrm>
            <a:off x="1895476" y="535782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Freeform 34"/>
          <p:cNvSpPr>
            <a:spLocks/>
          </p:cNvSpPr>
          <p:nvPr/>
        </p:nvSpPr>
        <p:spPr bwMode="auto">
          <a:xfrm>
            <a:off x="2052638" y="53578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Freeform 35"/>
          <p:cNvSpPr>
            <a:spLocks/>
          </p:cNvSpPr>
          <p:nvPr/>
        </p:nvSpPr>
        <p:spPr bwMode="auto">
          <a:xfrm rot="10800000">
            <a:off x="2205038" y="551022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CB068D-67AE-4FF3-96AA-E06C487343A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828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작업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 smtClean="0">
                <a:ea typeface="맑은 고딕" pitchFamily="50" charset="-127"/>
              </a:rPr>
              <a:t>(r</a:t>
            </a:r>
            <a:r>
              <a:rPr lang="en-US" altLang="ko-KR" dirty="0">
                <a:ea typeface="맑은 고딕" pitchFamily="50" charset="-127"/>
              </a:rPr>
              <a:t>, X)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</a:p>
        </p:txBody>
      </p:sp>
      <p:sp>
        <p:nvSpPr>
          <p:cNvPr id="83" name="AutoShape 157"/>
          <p:cNvSpPr>
            <a:spLocks noChangeArrowheads="1"/>
          </p:cNvSpPr>
          <p:nvPr/>
        </p:nvSpPr>
        <p:spPr bwMode="auto">
          <a:xfrm>
            <a:off x="3818754" y="4383677"/>
            <a:ext cx="1607945" cy="900449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208646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1"/>
          <p:cNvSpPr>
            <a:spLocks noChangeArrowheads="1"/>
          </p:cNvSpPr>
          <p:nvPr/>
        </p:nvSpPr>
        <p:spPr bwMode="auto">
          <a:xfrm>
            <a:off x="236088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2"/>
          <p:cNvSpPr>
            <a:spLocks noChangeArrowheads="1"/>
          </p:cNvSpPr>
          <p:nvPr/>
        </p:nvSpPr>
        <p:spPr bwMode="auto">
          <a:xfrm>
            <a:off x="263530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53"/>
          <p:cNvSpPr>
            <a:spLocks/>
          </p:cNvSpPr>
          <p:nvPr/>
        </p:nvSpPr>
        <p:spPr bwMode="auto">
          <a:xfrm>
            <a:off x="2772518" y="5682897"/>
            <a:ext cx="724647" cy="11577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54"/>
          <p:cNvSpPr>
            <a:spLocks noChangeArrowheads="1"/>
          </p:cNvSpPr>
          <p:nvPr/>
        </p:nvSpPr>
        <p:spPr bwMode="auto">
          <a:xfrm>
            <a:off x="3497164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55"/>
          <p:cNvSpPr>
            <a:spLocks noChangeArrowheads="1"/>
          </p:cNvSpPr>
          <p:nvPr/>
        </p:nvSpPr>
        <p:spPr bwMode="auto">
          <a:xfrm>
            <a:off x="3771587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6"/>
          <p:cNvSpPr>
            <a:spLocks noChangeArrowheads="1"/>
          </p:cNvSpPr>
          <p:nvPr/>
        </p:nvSpPr>
        <p:spPr bwMode="auto">
          <a:xfrm>
            <a:off x="404601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Freeform 57"/>
          <p:cNvSpPr>
            <a:spLocks/>
          </p:cNvSpPr>
          <p:nvPr/>
        </p:nvSpPr>
        <p:spPr bwMode="auto">
          <a:xfrm>
            <a:off x="4144631" y="568289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58"/>
          <p:cNvSpPr>
            <a:spLocks noChangeArrowheads="1"/>
          </p:cNvSpPr>
          <p:nvPr/>
        </p:nvSpPr>
        <p:spPr bwMode="auto">
          <a:xfrm>
            <a:off x="4912156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59"/>
          <p:cNvSpPr>
            <a:spLocks noChangeArrowheads="1"/>
          </p:cNvSpPr>
          <p:nvPr/>
        </p:nvSpPr>
        <p:spPr bwMode="auto">
          <a:xfrm>
            <a:off x="5186579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60"/>
          <p:cNvSpPr>
            <a:spLocks noChangeArrowheads="1"/>
          </p:cNvSpPr>
          <p:nvPr/>
        </p:nvSpPr>
        <p:spPr bwMode="auto">
          <a:xfrm>
            <a:off x="5461001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61"/>
          <p:cNvSpPr>
            <a:spLocks/>
          </p:cNvSpPr>
          <p:nvPr/>
        </p:nvSpPr>
        <p:spPr bwMode="auto">
          <a:xfrm>
            <a:off x="5619652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2"/>
          <p:cNvSpPr>
            <a:spLocks noChangeArrowheads="1"/>
          </p:cNvSpPr>
          <p:nvPr/>
        </p:nvSpPr>
        <p:spPr bwMode="auto">
          <a:xfrm>
            <a:off x="6327148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3"/>
          <p:cNvSpPr>
            <a:spLocks noChangeArrowheads="1"/>
          </p:cNvSpPr>
          <p:nvPr/>
        </p:nvSpPr>
        <p:spPr bwMode="auto">
          <a:xfrm>
            <a:off x="6601570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4"/>
          <p:cNvSpPr>
            <a:spLocks noChangeArrowheads="1"/>
          </p:cNvSpPr>
          <p:nvPr/>
        </p:nvSpPr>
        <p:spPr bwMode="auto">
          <a:xfrm>
            <a:off x="68759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65"/>
          <p:cNvSpPr>
            <a:spLocks/>
          </p:cNvSpPr>
          <p:nvPr/>
        </p:nvSpPr>
        <p:spPr bwMode="auto">
          <a:xfrm rot="10800000">
            <a:off x="2909729" y="5798669"/>
            <a:ext cx="716071" cy="1472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66"/>
          <p:cNvSpPr>
            <a:spLocks/>
          </p:cNvSpPr>
          <p:nvPr/>
        </p:nvSpPr>
        <p:spPr bwMode="auto">
          <a:xfrm rot="10800000">
            <a:off x="4281842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67"/>
          <p:cNvSpPr>
            <a:spLocks/>
          </p:cNvSpPr>
          <p:nvPr/>
        </p:nvSpPr>
        <p:spPr bwMode="auto">
          <a:xfrm rot="10800000">
            <a:off x="5748288" y="5798669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208646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auto">
          <a:xfrm>
            <a:off x="236088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263530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7"/>
          <p:cNvSpPr>
            <a:spLocks/>
          </p:cNvSpPr>
          <p:nvPr/>
        </p:nvSpPr>
        <p:spPr bwMode="auto">
          <a:xfrm>
            <a:off x="2772518" y="2917231"/>
            <a:ext cx="724647" cy="115772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3497164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3771587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0"/>
          <p:cNvSpPr>
            <a:spLocks noChangeArrowheads="1"/>
          </p:cNvSpPr>
          <p:nvPr/>
        </p:nvSpPr>
        <p:spPr bwMode="auto">
          <a:xfrm>
            <a:off x="4046010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Freeform 11"/>
          <p:cNvSpPr>
            <a:spLocks/>
          </p:cNvSpPr>
          <p:nvPr/>
        </p:nvSpPr>
        <p:spPr bwMode="auto">
          <a:xfrm>
            <a:off x="4204661" y="2904367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6"/>
          <p:cNvSpPr>
            <a:spLocks noChangeArrowheads="1"/>
          </p:cNvSpPr>
          <p:nvPr/>
        </p:nvSpPr>
        <p:spPr bwMode="auto">
          <a:xfrm>
            <a:off x="4912156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17"/>
          <p:cNvSpPr>
            <a:spLocks noChangeArrowheads="1"/>
          </p:cNvSpPr>
          <p:nvPr/>
        </p:nvSpPr>
        <p:spPr bwMode="auto">
          <a:xfrm>
            <a:off x="5186579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5461001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9"/>
          <p:cNvSpPr>
            <a:spLocks/>
          </p:cNvSpPr>
          <p:nvPr/>
        </p:nvSpPr>
        <p:spPr bwMode="auto">
          <a:xfrm rot="10800000">
            <a:off x="2909729" y="3033003"/>
            <a:ext cx="716071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20"/>
          <p:cNvSpPr>
            <a:spLocks/>
          </p:cNvSpPr>
          <p:nvPr/>
        </p:nvSpPr>
        <p:spPr bwMode="auto">
          <a:xfrm rot="10800000">
            <a:off x="4333296" y="3033003"/>
            <a:ext cx="707495" cy="14721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120"/>
          <p:cNvSpPr>
            <a:spLocks noChangeArrowheads="1"/>
          </p:cNvSpPr>
          <p:nvPr/>
        </p:nvSpPr>
        <p:spPr bwMode="auto">
          <a:xfrm>
            <a:off x="209932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121"/>
          <p:cNvSpPr>
            <a:spLocks noChangeArrowheads="1"/>
          </p:cNvSpPr>
          <p:nvPr/>
        </p:nvSpPr>
        <p:spPr bwMode="auto">
          <a:xfrm>
            <a:off x="237374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122"/>
          <p:cNvSpPr>
            <a:spLocks noChangeArrowheads="1"/>
          </p:cNvSpPr>
          <p:nvPr/>
        </p:nvSpPr>
        <p:spPr bwMode="auto">
          <a:xfrm>
            <a:off x="264816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3"/>
          <p:cNvSpPr>
            <a:spLocks/>
          </p:cNvSpPr>
          <p:nvPr/>
        </p:nvSpPr>
        <p:spPr bwMode="auto">
          <a:xfrm>
            <a:off x="2789669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24"/>
          <p:cNvSpPr>
            <a:spLocks noChangeArrowheads="1"/>
          </p:cNvSpPr>
          <p:nvPr/>
        </p:nvSpPr>
        <p:spPr bwMode="auto">
          <a:xfrm>
            <a:off x="3497164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25"/>
          <p:cNvSpPr>
            <a:spLocks noChangeArrowheads="1"/>
          </p:cNvSpPr>
          <p:nvPr/>
        </p:nvSpPr>
        <p:spPr bwMode="auto">
          <a:xfrm>
            <a:off x="3771587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26"/>
          <p:cNvSpPr>
            <a:spLocks noChangeArrowheads="1"/>
          </p:cNvSpPr>
          <p:nvPr/>
        </p:nvSpPr>
        <p:spPr bwMode="auto">
          <a:xfrm>
            <a:off x="4046010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132"/>
          <p:cNvSpPr>
            <a:spLocks/>
          </p:cNvSpPr>
          <p:nvPr/>
        </p:nvSpPr>
        <p:spPr bwMode="auto">
          <a:xfrm rot="10800000">
            <a:off x="2901153" y="3997770"/>
            <a:ext cx="724647" cy="16436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47"/>
          <p:cNvSpPr>
            <a:spLocks noChangeArrowheads="1"/>
          </p:cNvSpPr>
          <p:nvPr/>
        </p:nvSpPr>
        <p:spPr bwMode="auto">
          <a:xfrm>
            <a:off x="4226100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48"/>
          <p:cNvSpPr>
            <a:spLocks noChangeArrowheads="1"/>
          </p:cNvSpPr>
          <p:nvPr/>
        </p:nvSpPr>
        <p:spPr bwMode="auto">
          <a:xfrm>
            <a:off x="4500522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149"/>
          <p:cNvSpPr>
            <a:spLocks noChangeArrowheads="1"/>
          </p:cNvSpPr>
          <p:nvPr/>
        </p:nvSpPr>
        <p:spPr bwMode="auto">
          <a:xfrm>
            <a:off x="4774945" y="4718130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152"/>
          <p:cNvSpPr>
            <a:spLocks/>
          </p:cNvSpPr>
          <p:nvPr/>
        </p:nvSpPr>
        <p:spPr bwMode="auto">
          <a:xfrm>
            <a:off x="3835905" y="4126406"/>
            <a:ext cx="561708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153"/>
          <p:cNvSpPr>
            <a:spLocks/>
          </p:cNvSpPr>
          <p:nvPr/>
        </p:nvSpPr>
        <p:spPr bwMode="auto">
          <a:xfrm flipH="1">
            <a:off x="4912156" y="4126406"/>
            <a:ext cx="450225" cy="707495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9"/>
          <p:cNvSpPr>
            <a:spLocks noChangeArrowheads="1"/>
          </p:cNvSpPr>
          <p:nvPr/>
        </p:nvSpPr>
        <p:spPr bwMode="auto">
          <a:xfrm>
            <a:off x="5216592" y="2500307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9"/>
          <p:cNvSpPr>
            <a:spLocks noChangeArrowheads="1"/>
          </p:cNvSpPr>
          <p:nvPr/>
        </p:nvSpPr>
        <p:spPr bwMode="auto">
          <a:xfrm>
            <a:off x="5206588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5216593" y="3458175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9"/>
          <p:cNvSpPr>
            <a:spLocks noChangeArrowheads="1"/>
          </p:cNvSpPr>
          <p:nvPr/>
        </p:nvSpPr>
        <p:spPr bwMode="auto">
          <a:xfrm>
            <a:off x="6621580" y="5265974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9"/>
          <p:cNvSpPr>
            <a:spLocks noChangeArrowheads="1"/>
          </p:cNvSpPr>
          <p:nvPr/>
        </p:nvSpPr>
        <p:spPr bwMode="auto">
          <a:xfrm>
            <a:off x="4526249" y="4301206"/>
            <a:ext cx="254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q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Rectangle 55"/>
          <p:cNvSpPr>
            <a:spLocks noChangeArrowheads="1"/>
          </p:cNvSpPr>
          <p:nvPr/>
        </p:nvSpPr>
        <p:spPr bwMode="auto">
          <a:xfrm>
            <a:off x="1005922" y="2564624"/>
            <a:ext cx="26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Rectangle 55"/>
          <p:cNvSpPr>
            <a:spLocks noChangeArrowheads="1"/>
          </p:cNvSpPr>
          <p:nvPr/>
        </p:nvSpPr>
        <p:spPr bwMode="auto">
          <a:xfrm>
            <a:off x="6584419" y="2564625"/>
            <a:ext cx="2672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17"/>
          <p:cNvSpPr>
            <a:spLocks noChangeArrowheads="1"/>
          </p:cNvSpPr>
          <p:nvPr/>
        </p:nvSpPr>
        <p:spPr bwMode="auto">
          <a:xfrm>
            <a:off x="714348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35"/>
          <p:cNvSpPr>
            <a:spLocks noChangeArrowheads="1"/>
          </p:cNvSpPr>
          <p:nvPr/>
        </p:nvSpPr>
        <p:spPr bwMode="auto">
          <a:xfrm>
            <a:off x="988771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1263193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44"/>
          <p:cNvSpPr>
            <a:spLocks noChangeArrowheads="1"/>
          </p:cNvSpPr>
          <p:nvPr/>
        </p:nvSpPr>
        <p:spPr bwMode="auto">
          <a:xfrm>
            <a:off x="6327148" y="2904367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45"/>
          <p:cNvSpPr>
            <a:spLocks noChangeArrowheads="1"/>
          </p:cNvSpPr>
          <p:nvPr/>
        </p:nvSpPr>
        <p:spPr bwMode="auto">
          <a:xfrm>
            <a:off x="6601570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46"/>
          <p:cNvSpPr>
            <a:spLocks noChangeArrowheads="1"/>
          </p:cNvSpPr>
          <p:nvPr/>
        </p:nvSpPr>
        <p:spPr bwMode="auto">
          <a:xfrm>
            <a:off x="6875993" y="2904367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Freeform 32"/>
          <p:cNvSpPr>
            <a:spLocks/>
          </p:cNvSpPr>
          <p:nvPr/>
        </p:nvSpPr>
        <p:spPr bwMode="auto">
          <a:xfrm>
            <a:off x="5619652" y="2904367"/>
            <a:ext cx="686057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Freeform 33"/>
          <p:cNvSpPr>
            <a:spLocks/>
          </p:cNvSpPr>
          <p:nvPr/>
        </p:nvSpPr>
        <p:spPr bwMode="auto">
          <a:xfrm rot="10800000">
            <a:off x="5748288" y="3033003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Rectangle 17"/>
          <p:cNvSpPr>
            <a:spLocks noChangeArrowheads="1"/>
          </p:cNvSpPr>
          <p:nvPr/>
        </p:nvSpPr>
        <p:spPr bwMode="auto">
          <a:xfrm>
            <a:off x="714348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988771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Rectangle 36"/>
          <p:cNvSpPr>
            <a:spLocks noChangeArrowheads="1"/>
          </p:cNvSpPr>
          <p:nvPr/>
        </p:nvSpPr>
        <p:spPr bwMode="auto">
          <a:xfrm>
            <a:off x="1263193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141"/>
          <p:cNvSpPr>
            <a:spLocks/>
          </p:cNvSpPr>
          <p:nvPr/>
        </p:nvSpPr>
        <p:spPr bwMode="auto">
          <a:xfrm>
            <a:off x="1391829" y="3886286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Freeform 142"/>
          <p:cNvSpPr>
            <a:spLocks/>
          </p:cNvSpPr>
          <p:nvPr/>
        </p:nvSpPr>
        <p:spPr bwMode="auto">
          <a:xfrm rot="10800000">
            <a:off x="1529040" y="4023498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714348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988771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36"/>
          <p:cNvSpPr>
            <a:spLocks noChangeArrowheads="1"/>
          </p:cNvSpPr>
          <p:nvPr/>
        </p:nvSpPr>
        <p:spPr bwMode="auto">
          <a:xfrm>
            <a:off x="1263193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Freeform 76"/>
          <p:cNvSpPr>
            <a:spLocks/>
          </p:cNvSpPr>
          <p:nvPr/>
        </p:nvSpPr>
        <p:spPr bwMode="auto">
          <a:xfrm>
            <a:off x="1400405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Freeform 77"/>
          <p:cNvSpPr>
            <a:spLocks/>
          </p:cNvSpPr>
          <p:nvPr/>
        </p:nvSpPr>
        <p:spPr bwMode="auto">
          <a:xfrm rot="10800000">
            <a:off x="1537616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44"/>
          <p:cNvSpPr>
            <a:spLocks noChangeArrowheads="1"/>
          </p:cNvSpPr>
          <p:nvPr/>
        </p:nvSpPr>
        <p:spPr bwMode="auto">
          <a:xfrm>
            <a:off x="7677822" y="5670034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Rectangle 45"/>
          <p:cNvSpPr>
            <a:spLocks noChangeArrowheads="1"/>
          </p:cNvSpPr>
          <p:nvPr/>
        </p:nvSpPr>
        <p:spPr bwMode="auto">
          <a:xfrm>
            <a:off x="7952245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Rectangle 46"/>
          <p:cNvSpPr>
            <a:spLocks noChangeArrowheads="1"/>
          </p:cNvSpPr>
          <p:nvPr/>
        </p:nvSpPr>
        <p:spPr bwMode="auto">
          <a:xfrm>
            <a:off x="8226667" y="5670034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Freeform 74"/>
          <p:cNvSpPr>
            <a:spLocks/>
          </p:cNvSpPr>
          <p:nvPr/>
        </p:nvSpPr>
        <p:spPr bwMode="auto">
          <a:xfrm>
            <a:off x="7000341" y="5670034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Freeform 75"/>
          <p:cNvSpPr>
            <a:spLocks/>
          </p:cNvSpPr>
          <p:nvPr/>
        </p:nvSpPr>
        <p:spPr bwMode="auto">
          <a:xfrm rot="10800000">
            <a:off x="7137553" y="580724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>
            <a:off x="1400405" y="2904367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5"/>
          <p:cNvSpPr>
            <a:spLocks/>
          </p:cNvSpPr>
          <p:nvPr/>
        </p:nvSpPr>
        <p:spPr bwMode="auto">
          <a:xfrm rot="10800000">
            <a:off x="1537616" y="3041579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Rectangle 16"/>
          <p:cNvSpPr>
            <a:spLocks noChangeArrowheads="1"/>
          </p:cNvSpPr>
          <p:nvPr/>
        </p:nvSpPr>
        <p:spPr bwMode="auto">
          <a:xfrm>
            <a:off x="4912156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Rectangle 17"/>
          <p:cNvSpPr>
            <a:spLocks noChangeArrowheads="1"/>
          </p:cNvSpPr>
          <p:nvPr/>
        </p:nvSpPr>
        <p:spPr bwMode="auto">
          <a:xfrm>
            <a:off x="5186579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Rectangle 18"/>
          <p:cNvSpPr>
            <a:spLocks noChangeArrowheads="1"/>
          </p:cNvSpPr>
          <p:nvPr/>
        </p:nvSpPr>
        <p:spPr bwMode="auto">
          <a:xfrm>
            <a:off x="5461001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Rectangle 44"/>
          <p:cNvSpPr>
            <a:spLocks noChangeArrowheads="1"/>
          </p:cNvSpPr>
          <p:nvPr/>
        </p:nvSpPr>
        <p:spPr bwMode="auto">
          <a:xfrm>
            <a:off x="6327148" y="3869135"/>
            <a:ext cx="274423" cy="274423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Rectangle 45"/>
          <p:cNvSpPr>
            <a:spLocks noChangeArrowheads="1"/>
          </p:cNvSpPr>
          <p:nvPr/>
        </p:nvSpPr>
        <p:spPr bwMode="auto">
          <a:xfrm>
            <a:off x="6601570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5" name="Rectangle 46"/>
          <p:cNvSpPr>
            <a:spLocks noChangeArrowheads="1"/>
          </p:cNvSpPr>
          <p:nvPr/>
        </p:nvSpPr>
        <p:spPr bwMode="auto">
          <a:xfrm>
            <a:off x="6875993" y="3869135"/>
            <a:ext cx="274423" cy="2744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6" name="Freeform 32"/>
          <p:cNvSpPr>
            <a:spLocks/>
          </p:cNvSpPr>
          <p:nvPr/>
        </p:nvSpPr>
        <p:spPr bwMode="auto">
          <a:xfrm>
            <a:off x="5619652" y="3869135"/>
            <a:ext cx="686057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7" name="Freeform 33"/>
          <p:cNvSpPr>
            <a:spLocks/>
          </p:cNvSpPr>
          <p:nvPr/>
        </p:nvSpPr>
        <p:spPr bwMode="auto">
          <a:xfrm rot="10800000">
            <a:off x="5748288" y="3997770"/>
            <a:ext cx="707495" cy="1257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8" name="Freeform 11"/>
          <p:cNvSpPr>
            <a:spLocks/>
          </p:cNvSpPr>
          <p:nvPr/>
        </p:nvSpPr>
        <p:spPr bwMode="auto">
          <a:xfrm>
            <a:off x="4204661" y="3869135"/>
            <a:ext cx="707495" cy="12863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9" name="Freeform 20"/>
          <p:cNvSpPr>
            <a:spLocks/>
          </p:cNvSpPr>
          <p:nvPr/>
        </p:nvSpPr>
        <p:spPr bwMode="auto">
          <a:xfrm rot="10800000">
            <a:off x="4333296" y="3997770"/>
            <a:ext cx="707495" cy="13435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582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88194" y="1569883"/>
            <a:ext cx="3857625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addNodeBefore</a:t>
            </a: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</a:t>
            </a:r>
            <a:r>
              <a:rPr kumimoji="0"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				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152402"/>
            <a:ext cx="7715250" cy="101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이중연결리스트의 지정된 순위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dirty="0" smtClean="0">
                <a:solidFill>
                  <a:schemeClr val="tx2"/>
                </a:solidFill>
                <a:cs typeface="Tahoma" pitchFamily="34" charset="0"/>
              </a:rPr>
              <a:t>add</a:t>
            </a:r>
            <a:r>
              <a:rPr lang="en-US" altLang="ko-KR" dirty="0" smtClean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b="1" kern="0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kern="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kern="0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소요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45819" y="1569883"/>
            <a:ext cx="3857625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addNodeBefore</a:t>
            </a:r>
            <a:r>
              <a:rPr kumimoji="0"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node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18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18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endParaRPr kumimoji="0"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 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q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95D544-631A-4D69-8BBD-C5CBE74038B3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429500" cy="45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>
                <a:ea typeface="맑은 고딕" pitchFamily="50" charset="-127"/>
              </a:rPr>
              <a:t>(r)</a:t>
            </a:r>
            <a:r>
              <a:rPr lang="ko-KR" altLang="en-US" dirty="0">
                <a:ea typeface="맑은 고딕" pitchFamily="50" charset="-127"/>
              </a:rPr>
              <a:t>의 시각화 </a:t>
            </a:r>
            <a:r>
              <a:rPr lang="en-US" altLang="ko-KR" dirty="0">
                <a:ea typeface="맑은 고딕" pitchFamily="50" charset="-127"/>
              </a:rPr>
              <a:t>– </a:t>
            </a:r>
            <a:r>
              <a:rPr lang="ko-KR" altLang="en-US" dirty="0">
                <a:ea typeface="맑은 고딕" pitchFamily="50" charset="-127"/>
              </a:rPr>
              <a:t>여기서</a:t>
            </a:r>
            <a:r>
              <a:rPr lang="en-US" altLang="ko-KR" dirty="0">
                <a:ea typeface="맑은 고딕" pitchFamily="50" charset="-127"/>
              </a:rPr>
              <a:t> r = 3</a:t>
            </a:r>
            <a:endParaRPr lang="en-US" altLang="ko-KR" sz="3200" dirty="0">
              <a:ea typeface="맑은 고딕" pitchFamily="50" charset="-127"/>
            </a:endParaRPr>
          </a:p>
        </p:txBody>
      </p:sp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5195886" y="2143119"/>
            <a:ext cx="1752600" cy="114300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AutoShape 103"/>
          <p:cNvSpPr>
            <a:spLocks noChangeArrowheads="1"/>
          </p:cNvSpPr>
          <p:nvPr/>
        </p:nvSpPr>
        <p:spPr bwMode="auto">
          <a:xfrm>
            <a:off x="5195886" y="4143369"/>
            <a:ext cx="1752600" cy="1162050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5336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8384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3143248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3267073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40528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43576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15"/>
          <p:cNvSpPr>
            <a:spLocks noChangeArrowheads="1"/>
          </p:cNvSpPr>
          <p:nvPr/>
        </p:nvSpPr>
        <p:spPr bwMode="auto">
          <a:xfrm>
            <a:off x="466248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Freeform 16"/>
          <p:cNvSpPr>
            <a:spLocks/>
          </p:cNvSpPr>
          <p:nvPr/>
        </p:nvSpPr>
        <p:spPr bwMode="auto">
          <a:xfrm>
            <a:off x="4838698" y="25717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17"/>
          <p:cNvSpPr>
            <a:spLocks noChangeArrowheads="1"/>
          </p:cNvSpPr>
          <p:nvPr/>
        </p:nvSpPr>
        <p:spPr bwMode="auto">
          <a:xfrm>
            <a:off x="56245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18"/>
          <p:cNvSpPr>
            <a:spLocks noChangeArrowheads="1"/>
          </p:cNvSpPr>
          <p:nvPr/>
        </p:nvSpPr>
        <p:spPr bwMode="auto">
          <a:xfrm>
            <a:off x="59293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9"/>
          <p:cNvSpPr>
            <a:spLocks noChangeArrowheads="1"/>
          </p:cNvSpPr>
          <p:nvPr/>
        </p:nvSpPr>
        <p:spPr bwMode="auto">
          <a:xfrm>
            <a:off x="62341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Freeform 21"/>
          <p:cNvSpPr>
            <a:spLocks/>
          </p:cNvSpPr>
          <p:nvPr/>
        </p:nvSpPr>
        <p:spPr bwMode="auto">
          <a:xfrm rot="10800000">
            <a:off x="3419473" y="27098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 rot="10800000">
            <a:off x="4981573" y="271461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16"/>
          <p:cNvSpPr>
            <a:spLocks noChangeArrowheads="1"/>
          </p:cNvSpPr>
          <p:nvPr/>
        </p:nvSpPr>
        <p:spPr bwMode="auto">
          <a:xfrm>
            <a:off x="56245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117"/>
          <p:cNvSpPr>
            <a:spLocks noChangeArrowheads="1"/>
          </p:cNvSpPr>
          <p:nvPr/>
        </p:nvSpPr>
        <p:spPr bwMode="auto">
          <a:xfrm>
            <a:off x="59293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Rectangle 118"/>
          <p:cNvSpPr>
            <a:spLocks noChangeArrowheads="1"/>
          </p:cNvSpPr>
          <p:nvPr/>
        </p:nvSpPr>
        <p:spPr bwMode="auto">
          <a:xfrm>
            <a:off x="6234111" y="457199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59"/>
          <p:cNvSpPr>
            <a:spLocks noChangeArrowheads="1"/>
          </p:cNvSpPr>
          <p:nvPr/>
        </p:nvSpPr>
        <p:spPr bwMode="auto">
          <a:xfrm>
            <a:off x="5943598" y="2128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59"/>
          <p:cNvSpPr>
            <a:spLocks noChangeArrowheads="1"/>
          </p:cNvSpPr>
          <p:nvPr/>
        </p:nvSpPr>
        <p:spPr bwMode="auto">
          <a:xfrm>
            <a:off x="5972173" y="4160831"/>
            <a:ext cx="282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1338261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55"/>
          <p:cNvSpPr>
            <a:spLocks noChangeArrowheads="1"/>
          </p:cNvSpPr>
          <p:nvPr/>
        </p:nvSpPr>
        <p:spPr bwMode="auto">
          <a:xfrm>
            <a:off x="7481886" y="2214556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10144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5"/>
          <p:cNvSpPr>
            <a:spLocks noChangeArrowheads="1"/>
          </p:cNvSpPr>
          <p:nvPr/>
        </p:nvSpPr>
        <p:spPr bwMode="auto">
          <a:xfrm>
            <a:off x="1319211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36"/>
          <p:cNvSpPr>
            <a:spLocks noChangeArrowheads="1"/>
          </p:cNvSpPr>
          <p:nvPr/>
        </p:nvSpPr>
        <p:spPr bwMode="auto">
          <a:xfrm>
            <a:off x="1624011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44"/>
          <p:cNvSpPr>
            <a:spLocks noChangeArrowheads="1"/>
          </p:cNvSpPr>
          <p:nvPr/>
        </p:nvSpPr>
        <p:spPr bwMode="auto">
          <a:xfrm>
            <a:off x="7196136" y="257174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75009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7805736" y="257174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29"/>
          <p:cNvSpPr>
            <a:spLocks/>
          </p:cNvSpPr>
          <p:nvPr/>
        </p:nvSpPr>
        <p:spPr bwMode="auto">
          <a:xfrm>
            <a:off x="6367461" y="2557456"/>
            <a:ext cx="82867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0"/>
          <p:cNvSpPr>
            <a:spLocks/>
          </p:cNvSpPr>
          <p:nvPr/>
        </p:nvSpPr>
        <p:spPr bwMode="auto">
          <a:xfrm rot="10800000">
            <a:off x="6519861" y="2714619"/>
            <a:ext cx="81915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1"/>
          <p:cNvSpPr>
            <a:spLocks/>
          </p:cNvSpPr>
          <p:nvPr/>
        </p:nvSpPr>
        <p:spPr bwMode="auto">
          <a:xfrm>
            <a:off x="1776411" y="2571744"/>
            <a:ext cx="7762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rgbClr val="00B050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Freeform 32"/>
          <p:cNvSpPr>
            <a:spLocks/>
          </p:cNvSpPr>
          <p:nvPr/>
        </p:nvSpPr>
        <p:spPr bwMode="auto">
          <a:xfrm rot="10800000">
            <a:off x="1928811" y="2724144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25336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28384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3143248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12"/>
          <p:cNvSpPr>
            <a:spLocks/>
          </p:cNvSpPr>
          <p:nvPr/>
        </p:nvSpPr>
        <p:spPr bwMode="auto">
          <a:xfrm>
            <a:off x="3286123" y="35718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3"/>
          <p:cNvSpPr>
            <a:spLocks noChangeArrowheads="1"/>
          </p:cNvSpPr>
          <p:nvPr/>
        </p:nvSpPr>
        <p:spPr bwMode="auto">
          <a:xfrm>
            <a:off x="40528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43576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46624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21"/>
          <p:cNvSpPr>
            <a:spLocks/>
          </p:cNvSpPr>
          <p:nvPr/>
        </p:nvSpPr>
        <p:spPr bwMode="auto">
          <a:xfrm rot="10800000">
            <a:off x="3438523" y="370998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10334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1338261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36"/>
          <p:cNvSpPr>
            <a:spLocks noChangeArrowheads="1"/>
          </p:cNvSpPr>
          <p:nvPr/>
        </p:nvSpPr>
        <p:spPr bwMode="auto">
          <a:xfrm>
            <a:off x="1643061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7215186" y="357186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45"/>
          <p:cNvSpPr>
            <a:spLocks noChangeArrowheads="1"/>
          </p:cNvSpPr>
          <p:nvPr/>
        </p:nvSpPr>
        <p:spPr bwMode="auto">
          <a:xfrm>
            <a:off x="75199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7824786" y="3571869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1"/>
          <p:cNvSpPr>
            <a:spLocks/>
          </p:cNvSpPr>
          <p:nvPr/>
        </p:nvSpPr>
        <p:spPr bwMode="auto">
          <a:xfrm>
            <a:off x="1795461" y="3571869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32"/>
          <p:cNvSpPr>
            <a:spLocks/>
          </p:cNvSpPr>
          <p:nvPr/>
        </p:nvSpPr>
        <p:spPr bwMode="auto">
          <a:xfrm rot="10800000">
            <a:off x="1947861" y="37242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Freeform 121"/>
          <p:cNvSpPr>
            <a:spLocks/>
          </p:cNvSpPr>
          <p:nvPr/>
        </p:nvSpPr>
        <p:spPr bwMode="auto">
          <a:xfrm>
            <a:off x="4981573" y="3857619"/>
            <a:ext cx="785813" cy="857250"/>
          </a:xfrm>
          <a:custGeom>
            <a:avLst/>
            <a:gdLst>
              <a:gd name="T0" fmla="*/ 2147483647 w 472"/>
              <a:gd name="T1" fmla="*/ 2147483647 h 544"/>
              <a:gd name="T2" fmla="*/ 2147483647 w 472"/>
              <a:gd name="T3" fmla="*/ 2147483647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128"/>
          <p:cNvSpPr>
            <a:spLocks/>
          </p:cNvSpPr>
          <p:nvPr/>
        </p:nvSpPr>
        <p:spPr bwMode="auto">
          <a:xfrm>
            <a:off x="6375398" y="3857619"/>
            <a:ext cx="820738" cy="881062"/>
          </a:xfrm>
          <a:custGeom>
            <a:avLst/>
            <a:gdLst>
              <a:gd name="T0" fmla="*/ 0 w 464"/>
              <a:gd name="T1" fmla="*/ 2147483647 h 537"/>
              <a:gd name="T2" fmla="*/ 2147483647 w 464"/>
              <a:gd name="T3" fmla="*/ 2147483647 h 537"/>
              <a:gd name="T4" fmla="*/ 2147483647 w 464"/>
              <a:gd name="T5" fmla="*/ 2147483647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25336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28384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auto">
          <a:xfrm>
            <a:off x="3143248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12"/>
          <p:cNvSpPr>
            <a:spLocks/>
          </p:cNvSpPr>
          <p:nvPr/>
        </p:nvSpPr>
        <p:spPr bwMode="auto">
          <a:xfrm>
            <a:off x="3286123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Rectangle 13"/>
          <p:cNvSpPr>
            <a:spLocks noChangeArrowheads="1"/>
          </p:cNvSpPr>
          <p:nvPr/>
        </p:nvSpPr>
        <p:spPr bwMode="auto">
          <a:xfrm>
            <a:off x="40528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4"/>
          <p:cNvSpPr>
            <a:spLocks noChangeArrowheads="1"/>
          </p:cNvSpPr>
          <p:nvPr/>
        </p:nvSpPr>
        <p:spPr bwMode="auto">
          <a:xfrm>
            <a:off x="43576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5"/>
          <p:cNvSpPr>
            <a:spLocks noChangeArrowheads="1"/>
          </p:cNvSpPr>
          <p:nvPr/>
        </p:nvSpPr>
        <p:spPr bwMode="auto">
          <a:xfrm>
            <a:off x="4662486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Freeform 21"/>
          <p:cNvSpPr>
            <a:spLocks/>
          </p:cNvSpPr>
          <p:nvPr/>
        </p:nvSpPr>
        <p:spPr bwMode="auto">
          <a:xfrm rot="10800000">
            <a:off x="3438523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17"/>
          <p:cNvSpPr>
            <a:spLocks noChangeArrowheads="1"/>
          </p:cNvSpPr>
          <p:nvPr/>
        </p:nvSpPr>
        <p:spPr bwMode="auto">
          <a:xfrm>
            <a:off x="10334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133826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36"/>
          <p:cNvSpPr>
            <a:spLocks noChangeArrowheads="1"/>
          </p:cNvSpPr>
          <p:nvPr/>
        </p:nvSpPr>
        <p:spPr bwMode="auto">
          <a:xfrm>
            <a:off x="164306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1"/>
          <p:cNvSpPr>
            <a:spLocks/>
          </p:cNvSpPr>
          <p:nvPr/>
        </p:nvSpPr>
        <p:spPr bwMode="auto">
          <a:xfrm>
            <a:off x="1795461" y="5643556"/>
            <a:ext cx="7572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2"/>
          <p:cNvSpPr>
            <a:spLocks/>
          </p:cNvSpPr>
          <p:nvPr/>
        </p:nvSpPr>
        <p:spPr bwMode="auto">
          <a:xfrm rot="10800000">
            <a:off x="1947861" y="57959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44"/>
          <p:cNvSpPr>
            <a:spLocks noChangeArrowheads="1"/>
          </p:cNvSpPr>
          <p:nvPr/>
        </p:nvSpPr>
        <p:spPr bwMode="auto">
          <a:xfrm>
            <a:off x="5624511" y="56435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5"/>
          <p:cNvSpPr>
            <a:spLocks noChangeArrowheads="1"/>
          </p:cNvSpPr>
          <p:nvPr/>
        </p:nvSpPr>
        <p:spPr bwMode="auto">
          <a:xfrm>
            <a:off x="59293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46"/>
          <p:cNvSpPr>
            <a:spLocks noChangeArrowheads="1"/>
          </p:cNvSpPr>
          <p:nvPr/>
        </p:nvSpPr>
        <p:spPr bwMode="auto">
          <a:xfrm>
            <a:off x="6234111" y="56435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Freeform 171"/>
          <p:cNvSpPr>
            <a:spLocks/>
          </p:cNvSpPr>
          <p:nvPr/>
        </p:nvSpPr>
        <p:spPr bwMode="auto">
          <a:xfrm>
            <a:off x="4838698" y="5643556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172"/>
          <p:cNvSpPr>
            <a:spLocks/>
          </p:cNvSpPr>
          <p:nvPr/>
        </p:nvSpPr>
        <p:spPr bwMode="auto">
          <a:xfrm rot="10800000">
            <a:off x="4991098" y="5781669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115"/>
          <p:cNvSpPr>
            <a:spLocks/>
          </p:cNvSpPr>
          <p:nvPr/>
        </p:nvSpPr>
        <p:spPr bwMode="auto">
          <a:xfrm>
            <a:off x="4848223" y="3567106"/>
            <a:ext cx="2347913" cy="147638"/>
          </a:xfrm>
          <a:custGeom>
            <a:avLst/>
            <a:gdLst>
              <a:gd name="T0" fmla="*/ 0 w 1440"/>
              <a:gd name="T1" fmla="*/ 2147483647 h 119"/>
              <a:gd name="T2" fmla="*/ 2147483647 w 1440"/>
              <a:gd name="T3" fmla="*/ 2147483647 h 119"/>
              <a:gd name="T4" fmla="*/ 2147483647 w 1440"/>
              <a:gd name="T5" fmla="*/ 2147483647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129"/>
          <p:cNvSpPr>
            <a:spLocks/>
          </p:cNvSpPr>
          <p:nvPr/>
        </p:nvSpPr>
        <p:spPr bwMode="auto">
          <a:xfrm>
            <a:off x="4941886" y="3714744"/>
            <a:ext cx="2397125" cy="219075"/>
          </a:xfrm>
          <a:custGeom>
            <a:avLst/>
            <a:gdLst>
              <a:gd name="T0" fmla="*/ 2147483647 w 1431"/>
              <a:gd name="T1" fmla="*/ 0 h 112"/>
              <a:gd name="T2" fmla="*/ 2147483647 w 1431"/>
              <a:gd name="T3" fmla="*/ 2147483647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8194" y="1569882"/>
            <a:ext cx="7715250" cy="36802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55F38-39E6-4D22-A4F4-28EEE53E7F8B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800830" y="1556792"/>
            <a:ext cx="385762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rank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1) ||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invalidRankException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1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p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1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  <a:endParaRPr kumimoji="0" lang="en-US" altLang="ko-KR" sz="2000" b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8194" y="5250110"/>
            <a:ext cx="7715250" cy="99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이중연결리스트의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지정된 순위 </a:t>
            </a:r>
            <a:r>
              <a:rPr kumimoji="0" lang="en-US" altLang="ko-KR" sz="2000" b="1" i="1" kern="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의 노드를 삭제하고 원소를 반환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en-US" altLang="ko-KR" sz="2000" dirty="0" smtClean="0">
                <a:solidFill>
                  <a:schemeClr val="tx2"/>
                </a:solidFill>
                <a:cs typeface="Tahoma" pitchFamily="34" charset="0"/>
              </a:rPr>
              <a:t>remove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: </a:t>
            </a:r>
            <a:r>
              <a:rPr kumimoji="0" lang="en-US" altLang="ko-KR" sz="2000" b="1" kern="0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kumimoji="0" lang="en-US" altLang="ko-KR" sz="2000" kern="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kern="0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kern="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kern="0" dirty="0">
                <a:latin typeface="맑은 고딕" pitchFamily="50" charset="-127"/>
                <a:ea typeface="맑은 고딕" pitchFamily="50" charset="-127"/>
              </a:rPr>
              <a:t>시간 소요</a:t>
            </a:r>
            <a:endParaRPr kumimoji="0"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58455" y="1556792"/>
            <a:ext cx="385762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removeNode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node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p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element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prev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{reuse}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48D219-2748-4B58-A729-57A937FD099B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3357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 이용한 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구현할 경우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dirty="0">
                <a:ea typeface="맑은 고딕" pitchFamily="50" charset="-127"/>
              </a:rPr>
              <a:t>연결리스트의 각 원소에 사용되는 </a:t>
            </a:r>
            <a:r>
              <a:rPr lang="ko-KR" altLang="en-US" dirty="0" err="1" smtClean="0">
                <a:ea typeface="맑은 고딕" pitchFamily="50" charset="-127"/>
              </a:rPr>
              <a:t>기억장소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원소로 구성된 연결리스트에 의해 사용되는 </a:t>
            </a:r>
            <a:r>
              <a:rPr lang="ko-KR" altLang="en-US" dirty="0" err="1" smtClean="0">
                <a:ea typeface="맑은 고딕" pitchFamily="50" charset="-127"/>
              </a:rPr>
              <a:t>기억장소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get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set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add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dirty="0" smtClean="0">
                <a:solidFill>
                  <a:schemeClr val="tx2"/>
                </a:solidFill>
                <a:ea typeface="맑은 고딕" pitchFamily="50" charset="-127"/>
              </a:rPr>
              <a:t>remove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addFirst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removeFirst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dirty="0" err="1" smtClean="0">
                <a:solidFill>
                  <a:schemeClr val="tx2"/>
                </a:solidFill>
                <a:ea typeface="맑은 고딕" pitchFamily="50" charset="-127"/>
              </a:rPr>
              <a:t>removeLast</a:t>
            </a:r>
            <a:r>
              <a:rPr lang="en-US" altLang="ko-KR" dirty="0" smtClean="0">
                <a:ea typeface="맑은 고딕" pitchFamily="50" charset="-127"/>
              </a:rPr>
              <a:t>: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(1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DB4D9-2C8B-4F4A-A574-CB6115DE69ED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176978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성능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요약</a:t>
            </a:r>
            <a:endParaRPr lang="en-US" altLang="ko-KR" dirty="0">
              <a:ea typeface="맑은 고딕" pitchFamily="50" charset="-127"/>
            </a:endParaRPr>
          </a:p>
        </p:txBody>
      </p:sp>
      <p:graphicFrame>
        <p:nvGraphicFramePr>
          <p:cNvPr id="76909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86699"/>
              </p:ext>
            </p:extLst>
          </p:nvPr>
        </p:nvGraphicFramePr>
        <p:xfrm>
          <a:off x="1000100" y="1643050"/>
          <a:ext cx="7388324" cy="2442210"/>
        </p:xfrm>
        <a:graphic>
          <a:graphicData uri="http://schemas.openxmlformats.org/drawingml/2006/table">
            <a:tbl>
              <a:tblPr/>
              <a:tblGrid>
                <a:gridCol w="381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배열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연결리스트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size,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isEmpty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get, set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add,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addFirst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removeFirst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38242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addLast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en-US" altLang="ko-K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removeLast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779"/>
                  </a:ext>
                </a:extLst>
              </a:tr>
            </a:tbl>
          </a:graphicData>
        </a:graphic>
      </p:graphicFrame>
      <p:pic>
        <p:nvPicPr>
          <p:cNvPr id="29748" name="Picture 53" descr="C:\Documents and Settings\kook\Local Settings\Temporary Internet Files\Content.IE5\VYQ9SJB9\MCj025126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188640"/>
            <a:ext cx="1565259" cy="1293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구름 모양 설명선 20"/>
          <p:cNvSpPr/>
          <p:nvPr/>
        </p:nvSpPr>
        <p:spPr bwMode="auto">
          <a:xfrm rot="10800000">
            <a:off x="5643563" y="928688"/>
            <a:ext cx="2857500" cy="3643312"/>
          </a:xfrm>
          <a:prstGeom prst="cloudCallout">
            <a:avLst>
              <a:gd name="adj1" fmla="val 63251"/>
              <a:gd name="adj2" fmla="val -47743"/>
            </a:avLst>
          </a:prstGeom>
          <a:solidFill>
            <a:srgbClr val="BBFBF8"/>
          </a:solidFill>
          <a:ln w="34925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82EFFE-3BC7-4398-B63E-ACFCCF5678EA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그룹과 공유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5214937" cy="25774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를 확장하여 설계 가능한 고차원의 개념들을 연구한다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대상 개념들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그룹</a:t>
            </a:r>
            <a:r>
              <a:rPr lang="en-US" altLang="ko-KR" sz="2000" dirty="0">
                <a:ea typeface="맑은 고딕" pitchFamily="50" charset="-127"/>
              </a:rPr>
              <a:t>(grouping)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>
                <a:ea typeface="맑은 고딕" pitchFamily="50" charset="-127"/>
              </a:rPr>
              <a:t>공유</a:t>
            </a:r>
            <a:r>
              <a:rPr lang="en-US" altLang="ko-KR" sz="2000" dirty="0">
                <a:ea typeface="맑은 고딕" pitchFamily="50" charset="-127"/>
              </a:rPr>
              <a:t>(sharing)</a:t>
            </a:r>
          </a:p>
        </p:txBody>
      </p:sp>
      <p:pic>
        <p:nvPicPr>
          <p:cNvPr id="5128" name="Picture 16" descr="C:\Documents and Settings\kook\Local Settings\Temporary Internet Files\Content.IE5\N5ZBEJNB\MCj0200015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429132"/>
            <a:ext cx="18065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6" descr="C:\Documents and Settings\kook\Local Settings\Temporary Internet Files\Content.IE5\5139ALY2\MCj036152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6500" y="1428750"/>
            <a:ext cx="15001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29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429144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개념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데이터원소들이 각각 상이한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카테고리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에 속한다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85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그룹의 크기는 다양하다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9226" name="Picture 14" descr="C:\Documents and Settings\kook\Local Settings\Temporary Internet Files\Content.IE5\G7PDVXB1\MCj007872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188640"/>
            <a:ext cx="1783992" cy="1501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25" cy="464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 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Maker X: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x1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Y: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none</a:t>
            </a: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Maker Z: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대학의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Kook: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Park: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(no lecture)</a:t>
            </a:r>
          </a:p>
          <a:p>
            <a:pPr marL="1143000" marR="0" lvl="2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Prof. Shin: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</a:p>
          <a:p>
            <a:pPr marL="742950" marR="0" lvl="1" indent="-28575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다항식의 항들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1: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kumimoji="0" lang="en-US" altLang="ko-KR" sz="1800" b="1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143000" lvl="2" indent="-228600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Exp 3: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5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x</a:t>
            </a:r>
            <a:r>
              <a:rPr kumimoji="0" lang="en-US" altLang="ko-KR" sz="1800" b="0" i="0" u="none" strike="noStrike" kern="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3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1800" kern="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7D0E8-3DE5-4DDB-8611-A88A854BD4DF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ea typeface="맑은 고딕" pitchFamily="50" charset="-127"/>
              </a:rPr>
              <a:t>추상자료형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5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352800" cy="3967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err="1">
                <a:ea typeface="맑은 고딕" pitchFamily="50" charset="-127"/>
              </a:rPr>
              <a:t>추상자료형</a:t>
            </a:r>
            <a:r>
              <a:rPr lang="en-US" altLang="ko-KR" sz="2400" dirty="0">
                <a:ea typeface="맑은 고딕" pitchFamily="50" charset="-127"/>
              </a:rPr>
              <a:t>(abstract data type, </a:t>
            </a:r>
            <a:r>
              <a:rPr lang="en-US" altLang="ko-KR" sz="2400" b="1" dirty="0">
                <a:ea typeface="맑은 고딕" pitchFamily="50" charset="-127"/>
              </a:rPr>
              <a:t>ADT</a:t>
            </a:r>
            <a:r>
              <a:rPr lang="en-US" altLang="ko-KR" sz="2400" dirty="0">
                <a:ea typeface="맑은 고딕" pitchFamily="50" charset="-127"/>
              </a:rPr>
              <a:t>): </a:t>
            </a:r>
            <a:r>
              <a:rPr lang="ko-KR" altLang="en-US" sz="2400" dirty="0">
                <a:ea typeface="맑은 고딕" pitchFamily="50" charset="-127"/>
              </a:rPr>
              <a:t>데이터구조의 </a:t>
            </a:r>
            <a:r>
              <a:rPr lang="ko-KR" altLang="en-US" sz="2400" dirty="0" err="1">
                <a:ea typeface="맑은 고딕" pitchFamily="50" charset="-127"/>
              </a:rPr>
              <a:t>추상형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ADT</a:t>
            </a:r>
            <a:r>
              <a:rPr lang="ko-KR" altLang="en-US" sz="2400" dirty="0">
                <a:ea typeface="맑은 고딕" pitchFamily="50" charset="-127"/>
              </a:rPr>
              <a:t>는 다음을 명세한다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저장된 데이터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데이터에 대한 작업들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작업 중 발생 가능한 에러 상황들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6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39952" y="2132856"/>
            <a:ext cx="4357688" cy="4161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간단한 주식거래 시스템을 </a:t>
            </a:r>
            <a:r>
              <a:rPr lang="ko-KR" altLang="en-US" sz="2400" dirty="0" err="1">
                <a:ea typeface="맑은 고딕" pitchFamily="50" charset="-127"/>
              </a:rPr>
              <a:t>모델링한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ADT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데이터</a:t>
            </a:r>
            <a:r>
              <a:rPr lang="en-US" altLang="ko-KR" sz="2000" dirty="0">
                <a:ea typeface="맑은 고딕" pitchFamily="50" charset="-127"/>
              </a:rPr>
              <a:t>: buy/sell </a:t>
            </a:r>
            <a:r>
              <a:rPr lang="ko-KR" altLang="en-US" sz="2000" dirty="0">
                <a:ea typeface="맑은 고딕" pitchFamily="50" charset="-127"/>
              </a:rPr>
              <a:t>주문들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지원하는 작업들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buy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order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sell</a:t>
            </a:r>
            <a:r>
              <a:rPr lang="en-US" altLang="ko-KR" sz="1800" dirty="0">
                <a:ea typeface="맑은 고딕" pitchFamily="50" charset="-127"/>
              </a:rPr>
              <a:t>(stock, shares, price)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dirty="0">
                <a:ea typeface="맑은 고딕" pitchFamily="50" charset="-127"/>
              </a:rPr>
              <a:t>void 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cancel</a:t>
            </a:r>
            <a:r>
              <a:rPr lang="en-US" altLang="ko-KR" sz="1800" dirty="0">
                <a:ea typeface="맑은 고딕" pitchFamily="50" charset="-127"/>
              </a:rPr>
              <a:t>(order)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에러 상황들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 않는 주식에 대한 </a:t>
            </a:r>
            <a:r>
              <a:rPr lang="en-US" altLang="ko-KR" sz="1800" dirty="0">
                <a:ea typeface="맑은 고딕" pitchFamily="50" charset="-127"/>
              </a:rPr>
              <a:t>buy/sell </a:t>
            </a:r>
            <a:r>
              <a:rPr lang="ko-KR" altLang="en-US" sz="1800" dirty="0">
                <a:ea typeface="맑은 고딕" pitchFamily="50" charset="-127"/>
              </a:rPr>
              <a:t>주문</a:t>
            </a:r>
            <a:endParaRPr lang="en-US" altLang="ko-KR" sz="18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존재하지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않는 주문에 대한 </a:t>
            </a:r>
            <a:r>
              <a:rPr lang="en-US" altLang="ko-KR" sz="1800" dirty="0">
                <a:ea typeface="맑은 고딕" pitchFamily="50" charset="-127"/>
              </a:rPr>
              <a:t>cancel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 descr="C:\Users\kook\Desktop\몬드리앙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60648"/>
            <a:ext cx="1872208" cy="185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9560D-EDB8-4F58-9DA8-48798EEC7055}" type="slidenum">
              <a:rPr lang="en-US" altLang="ko-KR" smtClean="0"/>
              <a:pPr/>
              <a:t>30</a:t>
            </a:fld>
            <a:endParaRPr lang="en-US" altLang="ko-KR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386587" cy="4429144"/>
          </a:xfrm>
        </p:spPr>
        <p:txBody>
          <a:bodyPr/>
          <a:lstStyle/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85000"/>
              </a:lnSpc>
              <a:buFont typeface="+mj-lt"/>
              <a:buAutoNum type="alphaUcPeriod"/>
            </a:pPr>
            <a:r>
              <a:rPr lang="ko-KR" altLang="en-US" dirty="0" err="1">
                <a:ea typeface="맑은 고딕" pitchFamily="50" charset="-127"/>
              </a:rPr>
              <a:t>부리스트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sublist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들의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85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연결리스트의 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31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 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235744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특정그룹에 관한 작업을 위해서는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순회해야 한다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.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 bwMode="auto">
          <a:xfrm>
            <a:off x="5004048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3275856" y="5229200"/>
            <a:ext cx="85725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4" name="그룹 33"/>
          <p:cNvGrpSpPr/>
          <p:nvPr/>
        </p:nvGrpSpPr>
        <p:grpSpPr>
          <a:xfrm>
            <a:off x="2411760" y="4797152"/>
            <a:ext cx="864096" cy="864096"/>
            <a:chOff x="1259632" y="4725144"/>
            <a:chExt cx="864096" cy="864096"/>
          </a:xfrm>
        </p:grpSpPr>
        <p:sp>
          <p:nvSpPr>
            <p:cNvPr id="30" name="원형 29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원형 3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Tahoma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39952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원형 36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X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타원 37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868144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원형 44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Z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타원 45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A47BD-E8C5-481A-917D-02D4DC5CADB2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</a:t>
            </a:r>
            <a:r>
              <a:rPr lang="ko-KR" altLang="en-US" dirty="0">
                <a:ea typeface="맑은 고딕" pitchFamily="50" charset="-127"/>
              </a:rPr>
              <a:t>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7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248" name="Rectangle 55"/>
          <p:cNvSpPr>
            <a:spLocks noChangeArrowheads="1"/>
          </p:cNvSpPr>
          <p:nvPr/>
        </p:nvSpPr>
        <p:spPr bwMode="auto">
          <a:xfrm>
            <a:off x="4357690" y="4572011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59"/>
          <p:cNvSpPr>
            <a:spLocks noChangeArrowheads="1"/>
          </p:cNvSpPr>
          <p:nvPr/>
        </p:nvSpPr>
        <p:spPr bwMode="auto">
          <a:xfrm>
            <a:off x="4214825" y="5715023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65"/>
          <p:cNvSpPr>
            <a:spLocks noChangeArrowheads="1"/>
          </p:cNvSpPr>
          <p:nvPr/>
        </p:nvSpPr>
        <p:spPr bwMode="auto">
          <a:xfrm>
            <a:off x="6000775" y="571502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18"/>
          <p:cNvSpPr>
            <a:spLocks noChangeArrowheads="1"/>
          </p:cNvSpPr>
          <p:nvPr/>
        </p:nvSpPr>
        <p:spPr bwMode="auto">
          <a:xfrm>
            <a:off x="314325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350044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385762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21481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18"/>
          <p:cNvSpPr>
            <a:spLocks noChangeArrowheads="1"/>
          </p:cNvSpPr>
          <p:nvPr/>
        </p:nvSpPr>
        <p:spPr bwMode="auto">
          <a:xfrm>
            <a:off x="457200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18"/>
          <p:cNvSpPr>
            <a:spLocks noChangeArrowheads="1"/>
          </p:cNvSpPr>
          <p:nvPr/>
        </p:nvSpPr>
        <p:spPr bwMode="auto">
          <a:xfrm>
            <a:off x="492919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18"/>
          <p:cNvSpPr>
            <a:spLocks noChangeArrowheads="1"/>
          </p:cNvSpPr>
          <p:nvPr/>
        </p:nvSpPr>
        <p:spPr bwMode="auto">
          <a:xfrm>
            <a:off x="5286377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18"/>
          <p:cNvSpPr>
            <a:spLocks noChangeArrowheads="1"/>
          </p:cNvSpPr>
          <p:nvPr/>
        </p:nvSpPr>
        <p:spPr bwMode="auto">
          <a:xfrm>
            <a:off x="5643565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18"/>
          <p:cNvSpPr>
            <a:spLocks noChangeArrowheads="1"/>
          </p:cNvSpPr>
          <p:nvPr/>
        </p:nvSpPr>
        <p:spPr bwMode="auto">
          <a:xfrm>
            <a:off x="2285999" y="5357823"/>
            <a:ext cx="8572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18"/>
          <p:cNvSpPr>
            <a:spLocks noChangeArrowheads="1"/>
          </p:cNvSpPr>
          <p:nvPr/>
        </p:nvSpPr>
        <p:spPr bwMode="auto">
          <a:xfrm>
            <a:off x="2285999" y="5000636"/>
            <a:ext cx="857253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8"/>
          <p:cNvSpPr>
            <a:spLocks noChangeArrowheads="1"/>
          </p:cNvSpPr>
          <p:nvPr/>
        </p:nvSpPr>
        <p:spPr bwMode="auto">
          <a:xfrm>
            <a:off x="314325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18"/>
          <p:cNvSpPr>
            <a:spLocks noChangeArrowheads="1"/>
          </p:cNvSpPr>
          <p:nvPr/>
        </p:nvSpPr>
        <p:spPr bwMode="auto">
          <a:xfrm>
            <a:off x="350044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1" name="Rectangle 18"/>
          <p:cNvSpPr>
            <a:spLocks noChangeArrowheads="1"/>
          </p:cNvSpPr>
          <p:nvPr/>
        </p:nvSpPr>
        <p:spPr bwMode="auto">
          <a:xfrm>
            <a:off x="421481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2" name="Rectangle 18"/>
          <p:cNvSpPr>
            <a:spLocks noChangeArrowheads="1"/>
          </p:cNvSpPr>
          <p:nvPr/>
        </p:nvSpPr>
        <p:spPr bwMode="auto">
          <a:xfrm>
            <a:off x="385762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3" name="Rectangle 18"/>
          <p:cNvSpPr>
            <a:spLocks noChangeArrowheads="1"/>
          </p:cNvSpPr>
          <p:nvPr/>
        </p:nvSpPr>
        <p:spPr bwMode="auto">
          <a:xfrm>
            <a:off x="457200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4" name="Rectangle 18"/>
          <p:cNvSpPr>
            <a:spLocks noChangeArrowheads="1"/>
          </p:cNvSpPr>
          <p:nvPr/>
        </p:nvSpPr>
        <p:spPr bwMode="auto">
          <a:xfrm>
            <a:off x="492919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5" name="Rectangle 18"/>
          <p:cNvSpPr>
            <a:spLocks noChangeArrowheads="1"/>
          </p:cNvSpPr>
          <p:nvPr/>
        </p:nvSpPr>
        <p:spPr bwMode="auto">
          <a:xfrm>
            <a:off x="564356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6" name="Rectangle 18"/>
          <p:cNvSpPr>
            <a:spLocks noChangeArrowheads="1"/>
          </p:cNvSpPr>
          <p:nvPr/>
        </p:nvSpPr>
        <p:spPr bwMode="auto">
          <a:xfrm>
            <a:off x="528637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3868-A0AC-4A2E-A224-A98075A824A0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각 그룹에 아무 레코드도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integer </a:t>
            </a:r>
            <a:r>
              <a:rPr kumimoji="0"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,  </a:t>
            </a:r>
            <a:r>
              <a:rPr kumimoji="0"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1272" name="Rectangle 55"/>
          <p:cNvSpPr>
            <a:spLocks noChangeArrowheads="1"/>
          </p:cNvSpPr>
          <p:nvPr/>
        </p:nvSpPr>
        <p:spPr bwMode="auto">
          <a:xfrm>
            <a:off x="4357686" y="4429132"/>
            <a:ext cx="428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3143238" y="5572144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5"/>
          <p:cNvSpPr>
            <a:spLocks noChangeArrowheads="1"/>
          </p:cNvSpPr>
          <p:nvPr/>
        </p:nvSpPr>
        <p:spPr bwMode="auto">
          <a:xfrm>
            <a:off x="6000758" y="5572144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314324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18"/>
          <p:cNvSpPr>
            <a:spLocks noChangeArrowheads="1"/>
          </p:cNvSpPr>
          <p:nvPr/>
        </p:nvSpPr>
        <p:spPr bwMode="auto">
          <a:xfrm>
            <a:off x="350043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385762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21481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18"/>
          <p:cNvSpPr>
            <a:spLocks noChangeArrowheads="1"/>
          </p:cNvSpPr>
          <p:nvPr/>
        </p:nvSpPr>
        <p:spPr bwMode="auto">
          <a:xfrm>
            <a:off x="4571998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18"/>
          <p:cNvSpPr>
            <a:spLocks noChangeArrowheads="1"/>
          </p:cNvSpPr>
          <p:nvPr/>
        </p:nvSpPr>
        <p:spPr bwMode="auto">
          <a:xfrm>
            <a:off x="4929186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18"/>
          <p:cNvSpPr>
            <a:spLocks noChangeArrowheads="1"/>
          </p:cNvSpPr>
          <p:nvPr/>
        </p:nvSpPr>
        <p:spPr bwMode="auto">
          <a:xfrm>
            <a:off x="5286373" y="5214944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18"/>
          <p:cNvSpPr>
            <a:spLocks noChangeArrowheads="1"/>
          </p:cNvSpPr>
          <p:nvPr/>
        </p:nvSpPr>
        <p:spPr bwMode="auto">
          <a:xfrm>
            <a:off x="5643561" y="5214944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18"/>
          <p:cNvSpPr>
            <a:spLocks noChangeArrowheads="1"/>
          </p:cNvSpPr>
          <p:nvPr/>
        </p:nvSpPr>
        <p:spPr bwMode="auto">
          <a:xfrm>
            <a:off x="2285982" y="5214944"/>
            <a:ext cx="857266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18"/>
          <p:cNvSpPr>
            <a:spLocks noChangeArrowheads="1"/>
          </p:cNvSpPr>
          <p:nvPr/>
        </p:nvSpPr>
        <p:spPr bwMode="auto">
          <a:xfrm>
            <a:off x="2285982" y="4857757"/>
            <a:ext cx="857266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18"/>
          <p:cNvSpPr>
            <a:spLocks noChangeArrowheads="1"/>
          </p:cNvSpPr>
          <p:nvPr/>
        </p:nvSpPr>
        <p:spPr bwMode="auto">
          <a:xfrm>
            <a:off x="314324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18"/>
          <p:cNvSpPr>
            <a:spLocks noChangeArrowheads="1"/>
          </p:cNvSpPr>
          <p:nvPr/>
        </p:nvSpPr>
        <p:spPr bwMode="auto">
          <a:xfrm>
            <a:off x="350043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18"/>
          <p:cNvSpPr>
            <a:spLocks noChangeArrowheads="1"/>
          </p:cNvSpPr>
          <p:nvPr/>
        </p:nvSpPr>
        <p:spPr bwMode="auto">
          <a:xfrm>
            <a:off x="421481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18"/>
          <p:cNvSpPr>
            <a:spLocks noChangeArrowheads="1"/>
          </p:cNvSpPr>
          <p:nvPr/>
        </p:nvSpPr>
        <p:spPr bwMode="auto">
          <a:xfrm>
            <a:off x="385762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18"/>
          <p:cNvSpPr>
            <a:spLocks noChangeArrowheads="1"/>
          </p:cNvSpPr>
          <p:nvPr/>
        </p:nvSpPr>
        <p:spPr bwMode="auto">
          <a:xfrm>
            <a:off x="4571998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18"/>
          <p:cNvSpPr>
            <a:spLocks noChangeArrowheads="1"/>
          </p:cNvSpPr>
          <p:nvPr/>
        </p:nvSpPr>
        <p:spPr bwMode="auto">
          <a:xfrm>
            <a:off x="4929186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18"/>
          <p:cNvSpPr>
            <a:spLocks noChangeArrowheads="1"/>
          </p:cNvSpPr>
          <p:nvPr/>
        </p:nvSpPr>
        <p:spPr bwMode="auto">
          <a:xfrm>
            <a:off x="5643561" y="4857757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Rectangle 18"/>
          <p:cNvSpPr>
            <a:spLocks noChangeArrowheads="1"/>
          </p:cNvSpPr>
          <p:nvPr/>
        </p:nvSpPr>
        <p:spPr bwMode="auto">
          <a:xfrm>
            <a:off x="5286373" y="4857757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22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92DC0-520F-421A-8FA5-7C2683CB63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33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BA933-9A30-4620-8B57-6CA21ACF2360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352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멤버를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ADE7-D09E-40EF-B60A-5504886CA517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22174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 구성된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이용하여 구현할 수 있다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8440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1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3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8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9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0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5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6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7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4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5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6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7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785786" y="4071942"/>
            <a:ext cx="68580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2"/>
          <p:cNvSpPr>
            <a:spLocks noChangeArrowheads="1"/>
          </p:cNvSpPr>
          <p:nvPr/>
        </p:nvSpPr>
        <p:spPr bwMode="auto">
          <a:xfrm>
            <a:off x="1797224" y="31409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68FDF-B6AE-449E-9374-CEEC1108DB33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932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doubly linked 			list with 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		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{optional}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2771800" y="3140968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59"/>
          <p:cNvSpPr>
            <a:spLocks noChangeArrowheads="1"/>
          </p:cNvSpPr>
          <p:nvPr/>
        </p:nvSpPr>
        <p:spPr bwMode="auto">
          <a:xfrm>
            <a:off x="3059832" y="2636912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Freeform 74"/>
          <p:cNvSpPr>
            <a:spLocks/>
          </p:cNvSpPr>
          <p:nvPr/>
        </p:nvSpPr>
        <p:spPr bwMode="auto">
          <a:xfrm>
            <a:off x="1979712" y="3140969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Freeform 75"/>
          <p:cNvSpPr>
            <a:spLocks/>
          </p:cNvSpPr>
          <p:nvPr/>
        </p:nvSpPr>
        <p:spPr bwMode="auto">
          <a:xfrm rot="10800000">
            <a:off x="2123728" y="3284984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3381400" y="31409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51"/>
          <p:cNvSpPr>
            <a:spLocks noChangeArrowheads="1"/>
          </p:cNvSpPr>
          <p:nvPr/>
        </p:nvSpPr>
        <p:spPr bwMode="auto">
          <a:xfrm>
            <a:off x="3081363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3081363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50"/>
          <p:cNvSpPr>
            <a:spLocks noChangeArrowheads="1"/>
          </p:cNvSpPr>
          <p:nvPr/>
        </p:nvSpPr>
        <p:spPr bwMode="auto">
          <a:xfrm>
            <a:off x="1187624" y="3140968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1497187" y="299809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1497187" y="3283843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1475656" y="2636912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A5A027-8C06-4740-926F-3D3F0D731AD9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4" cy="34163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FC8E7-2AE2-4518-8664-6E388011C0A8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2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 doubly linked list with 			header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and trailer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while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{save next}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{restore next}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7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7AEE6B-9A39-4070-A1F9-3FF3C76B51AA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리스트</a:t>
            </a:r>
            <a:r>
              <a:rPr lang="en-US" altLang="ko-KR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ADT</a:t>
            </a:r>
          </a:p>
        </p:txBody>
      </p:sp>
      <p:sp>
        <p:nvSpPr>
          <p:cNvPr id="615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6072203" cy="26289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400" dirty="0">
                <a:ea typeface="맑은 고딕" pitchFamily="50" charset="-127"/>
              </a:rPr>
              <a:t> ADT</a:t>
            </a:r>
            <a:r>
              <a:rPr lang="ko-KR" altLang="en-US" sz="2400" dirty="0">
                <a:ea typeface="맑은 고딕" pitchFamily="50" charset="-127"/>
              </a:rPr>
              <a:t>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연속적인 임의 개체들을 </a:t>
            </a:r>
            <a:r>
              <a:rPr lang="ko-KR" altLang="en-US" sz="2400" dirty="0" err="1">
                <a:ea typeface="맑은 고딕" pitchFamily="50" charset="-127"/>
              </a:rPr>
              <a:t>모델링한다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원소</a:t>
            </a:r>
            <a:r>
              <a:rPr lang="en-US" altLang="ko-KR" sz="2400" dirty="0">
                <a:ea typeface="맑은 고딕" pitchFamily="50" charset="-127"/>
              </a:rPr>
              <a:t>(element)</a:t>
            </a:r>
            <a:r>
              <a:rPr lang="ko-KR" altLang="en-US" sz="2400" dirty="0">
                <a:ea typeface="맑은 고딕" pitchFamily="50" charset="-127"/>
              </a:rPr>
              <a:t>에 대한 접근 도구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</a:t>
            </a:r>
          </a:p>
        </p:txBody>
      </p:sp>
      <p:cxnSp>
        <p:nvCxnSpPr>
          <p:cNvPr id="149" name="직선 연결선 148"/>
          <p:cNvCxnSpPr/>
          <p:nvPr/>
        </p:nvCxnSpPr>
        <p:spPr bwMode="auto">
          <a:xfrm>
            <a:off x="3959065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직선 연결선 154"/>
          <p:cNvCxnSpPr/>
          <p:nvPr/>
        </p:nvCxnSpPr>
        <p:spPr bwMode="auto">
          <a:xfrm>
            <a:off x="5459263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/>
          <p:nvPr/>
        </p:nvCxnSpPr>
        <p:spPr bwMode="auto">
          <a:xfrm>
            <a:off x="6959461" y="5024491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타원 137"/>
          <p:cNvSpPr/>
          <p:nvPr/>
        </p:nvSpPr>
        <p:spPr bwMode="auto">
          <a:xfrm>
            <a:off x="5745015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" name="타원 193"/>
          <p:cNvSpPr/>
          <p:nvPr/>
        </p:nvSpPr>
        <p:spPr bwMode="auto">
          <a:xfrm>
            <a:off x="2744619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7" name="타원 196"/>
          <p:cNvSpPr/>
          <p:nvPr/>
        </p:nvSpPr>
        <p:spPr bwMode="auto">
          <a:xfrm>
            <a:off x="4244817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8" name="Picture 7" descr="C:\Documents and Settings\kook\Local Settings\Temporary Internet Files\Content.IE5\29G0OJ18\MCj019219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6255" y="4631582"/>
            <a:ext cx="1071570" cy="849711"/>
          </a:xfrm>
          <a:prstGeom prst="rect">
            <a:avLst/>
          </a:prstGeom>
          <a:noFill/>
        </p:spPr>
      </p:pic>
      <p:sp>
        <p:nvSpPr>
          <p:cNvPr id="200" name="타원 199"/>
          <p:cNvSpPr/>
          <p:nvPr/>
        </p:nvSpPr>
        <p:spPr bwMode="auto">
          <a:xfrm>
            <a:off x="7245213" y="4417268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1" name="Picture 7" descr="C:\Documents and Settings\kook\Local Settings\Temporary Internet Files\Content.IE5\GE9ZC8NG\MCj0192243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6057" y="4560144"/>
            <a:ext cx="1000132" cy="913557"/>
          </a:xfrm>
          <a:prstGeom prst="rect">
            <a:avLst/>
          </a:prstGeom>
          <a:noFill/>
        </p:spPr>
      </p:pic>
      <p:pic>
        <p:nvPicPr>
          <p:cNvPr id="1042" name="Picture 18" descr="C:\Documents and Settings\kook\Local Settings\Temporary Internet Files\Content.IE5\62K2JNDU\MCj0192195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16651" y="4631582"/>
            <a:ext cx="1071570" cy="609507"/>
          </a:xfrm>
          <a:prstGeom prst="rect">
            <a:avLst/>
          </a:prstGeom>
          <a:noFill/>
        </p:spPr>
      </p:pic>
      <p:pic>
        <p:nvPicPr>
          <p:cNvPr id="1050" name="Picture 26" descr="C:\Documents and Settings\kook\Local Settings\Temporary Internet Files\Content.IE5\OF9DHYN4\MCj019220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87891" y="4560144"/>
            <a:ext cx="1071570" cy="939701"/>
          </a:xfrm>
          <a:prstGeom prst="rect">
            <a:avLst/>
          </a:prstGeom>
          <a:noFill/>
        </p:spPr>
      </p:pic>
      <p:grpSp>
        <p:nvGrpSpPr>
          <p:cNvPr id="61" name="그룹 60"/>
          <p:cNvGrpSpPr/>
          <p:nvPr/>
        </p:nvGrpSpPr>
        <p:grpSpPr>
          <a:xfrm>
            <a:off x="6846888" y="227013"/>
            <a:ext cx="1778000" cy="1690688"/>
            <a:chOff x="6846888" y="227013"/>
            <a:chExt cx="1778000" cy="1690688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7253288" y="590551"/>
              <a:ext cx="82550" cy="825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2"/>
                </a:cxn>
                <a:cxn ang="0">
                  <a:pos x="45" y="7"/>
                </a:cxn>
                <a:cxn ang="0">
                  <a:pos x="50" y="15"/>
                </a:cxn>
                <a:cxn ang="0">
                  <a:pos x="52" y="26"/>
                </a:cxn>
                <a:cxn ang="0">
                  <a:pos x="50" y="35"/>
                </a:cxn>
                <a:cxn ang="0">
                  <a:pos x="45" y="44"/>
                </a:cxn>
                <a:cxn ang="0">
                  <a:pos x="37" y="50"/>
                </a:cxn>
                <a:cxn ang="0">
                  <a:pos x="26" y="52"/>
                </a:cxn>
                <a:cxn ang="0">
                  <a:pos x="16" y="50"/>
                </a:cxn>
                <a:cxn ang="0">
                  <a:pos x="8" y="44"/>
                </a:cxn>
                <a:cxn ang="0">
                  <a:pos x="2" y="35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6" y="2"/>
                </a:cxn>
                <a:cxn ang="0">
                  <a:pos x="26" y="0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lnTo>
                    <a:pt x="37" y="2"/>
                  </a:lnTo>
                  <a:lnTo>
                    <a:pt x="45" y="7"/>
                  </a:lnTo>
                  <a:lnTo>
                    <a:pt x="50" y="15"/>
                  </a:lnTo>
                  <a:lnTo>
                    <a:pt x="52" y="26"/>
                  </a:lnTo>
                  <a:lnTo>
                    <a:pt x="50" y="35"/>
                  </a:lnTo>
                  <a:lnTo>
                    <a:pt x="45" y="44"/>
                  </a:lnTo>
                  <a:lnTo>
                    <a:pt x="37" y="50"/>
                  </a:lnTo>
                  <a:lnTo>
                    <a:pt x="26" y="52"/>
                  </a:lnTo>
                  <a:lnTo>
                    <a:pt x="16" y="50"/>
                  </a:lnTo>
                  <a:lnTo>
                    <a:pt x="8" y="44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" name="Freeform 7"/>
            <p:cNvSpPr>
              <a:spLocks/>
            </p:cNvSpPr>
            <p:nvPr/>
          </p:nvSpPr>
          <p:spPr bwMode="auto">
            <a:xfrm>
              <a:off x="7745413" y="400051"/>
              <a:ext cx="79375" cy="142875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0" y="29"/>
                </a:cxn>
                <a:cxn ang="0">
                  <a:pos x="2" y="14"/>
                </a:cxn>
                <a:cxn ang="0">
                  <a:pos x="15" y="2"/>
                </a:cxn>
                <a:cxn ang="0">
                  <a:pos x="35" y="3"/>
                </a:cxn>
                <a:cxn ang="0">
                  <a:pos x="47" y="15"/>
                </a:cxn>
                <a:cxn ang="0">
                  <a:pos x="48" y="25"/>
                </a:cxn>
                <a:cxn ang="0">
                  <a:pos x="45" y="30"/>
                </a:cxn>
                <a:cxn ang="0">
                  <a:pos x="38" y="29"/>
                </a:cxn>
                <a:cxn ang="0">
                  <a:pos x="34" y="24"/>
                </a:cxn>
                <a:cxn ang="0">
                  <a:pos x="32" y="17"/>
                </a:cxn>
                <a:cxn ang="0">
                  <a:pos x="28" y="14"/>
                </a:cxn>
                <a:cxn ang="0">
                  <a:pos x="21" y="14"/>
                </a:cxn>
                <a:cxn ang="0">
                  <a:pos x="17" y="18"/>
                </a:cxn>
                <a:cxn ang="0">
                  <a:pos x="16" y="24"/>
                </a:cxn>
                <a:cxn ang="0">
                  <a:pos x="20" y="30"/>
                </a:cxn>
                <a:cxn ang="0">
                  <a:pos x="37" y="42"/>
                </a:cxn>
                <a:cxn ang="0">
                  <a:pos x="46" y="52"/>
                </a:cxn>
                <a:cxn ang="0">
                  <a:pos x="50" y="66"/>
                </a:cxn>
                <a:cxn ang="0">
                  <a:pos x="44" y="84"/>
                </a:cxn>
                <a:cxn ang="0">
                  <a:pos x="23" y="90"/>
                </a:cxn>
                <a:cxn ang="0">
                  <a:pos x="3" y="80"/>
                </a:cxn>
                <a:cxn ang="0">
                  <a:pos x="0" y="67"/>
                </a:cxn>
                <a:cxn ang="0">
                  <a:pos x="1" y="60"/>
                </a:cxn>
                <a:cxn ang="0">
                  <a:pos x="8" y="56"/>
                </a:cxn>
                <a:cxn ang="0">
                  <a:pos x="14" y="59"/>
                </a:cxn>
                <a:cxn ang="0">
                  <a:pos x="15" y="67"/>
                </a:cxn>
                <a:cxn ang="0">
                  <a:pos x="19" y="74"/>
                </a:cxn>
                <a:cxn ang="0">
                  <a:pos x="25" y="78"/>
                </a:cxn>
                <a:cxn ang="0">
                  <a:pos x="32" y="74"/>
                </a:cxn>
                <a:cxn ang="0">
                  <a:pos x="34" y="67"/>
                </a:cxn>
                <a:cxn ang="0">
                  <a:pos x="32" y="60"/>
                </a:cxn>
                <a:cxn ang="0">
                  <a:pos x="26" y="55"/>
                </a:cxn>
              </a:cxnLst>
              <a:rect l="0" t="0" r="r" b="b"/>
              <a:pathLst>
                <a:path w="50" h="90">
                  <a:moveTo>
                    <a:pt x="10" y="45"/>
                  </a:moveTo>
                  <a:lnTo>
                    <a:pt x="6" y="40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7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5" y="3"/>
                  </a:lnTo>
                  <a:lnTo>
                    <a:pt x="44" y="8"/>
                  </a:lnTo>
                  <a:lnTo>
                    <a:pt x="47" y="15"/>
                  </a:lnTo>
                  <a:lnTo>
                    <a:pt x="48" y="22"/>
                  </a:lnTo>
                  <a:lnTo>
                    <a:pt x="48" y="25"/>
                  </a:lnTo>
                  <a:lnTo>
                    <a:pt x="47" y="28"/>
                  </a:lnTo>
                  <a:lnTo>
                    <a:pt x="45" y="30"/>
                  </a:lnTo>
                  <a:lnTo>
                    <a:pt x="41" y="30"/>
                  </a:lnTo>
                  <a:lnTo>
                    <a:pt x="38" y="29"/>
                  </a:lnTo>
                  <a:lnTo>
                    <a:pt x="35" y="28"/>
                  </a:lnTo>
                  <a:lnTo>
                    <a:pt x="34" y="24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1" y="15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1" y="14"/>
                  </a:lnTo>
                  <a:lnTo>
                    <a:pt x="19" y="16"/>
                  </a:lnTo>
                  <a:lnTo>
                    <a:pt x="17" y="18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7" y="28"/>
                  </a:lnTo>
                  <a:lnTo>
                    <a:pt x="20" y="30"/>
                  </a:lnTo>
                  <a:lnTo>
                    <a:pt x="25" y="34"/>
                  </a:lnTo>
                  <a:lnTo>
                    <a:pt x="37" y="42"/>
                  </a:lnTo>
                  <a:lnTo>
                    <a:pt x="43" y="46"/>
                  </a:lnTo>
                  <a:lnTo>
                    <a:pt x="46" y="52"/>
                  </a:lnTo>
                  <a:lnTo>
                    <a:pt x="48" y="58"/>
                  </a:lnTo>
                  <a:lnTo>
                    <a:pt x="50" y="66"/>
                  </a:lnTo>
                  <a:lnTo>
                    <a:pt x="48" y="77"/>
                  </a:lnTo>
                  <a:lnTo>
                    <a:pt x="44" y="84"/>
                  </a:lnTo>
                  <a:lnTo>
                    <a:pt x="35" y="89"/>
                  </a:lnTo>
                  <a:lnTo>
                    <a:pt x="23" y="90"/>
                  </a:lnTo>
                  <a:lnTo>
                    <a:pt x="10" y="87"/>
                  </a:lnTo>
                  <a:lnTo>
                    <a:pt x="3" y="80"/>
                  </a:lnTo>
                  <a:lnTo>
                    <a:pt x="1" y="73"/>
                  </a:lnTo>
                  <a:lnTo>
                    <a:pt x="0" y="67"/>
                  </a:lnTo>
                  <a:lnTo>
                    <a:pt x="0" y="62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8" y="56"/>
                  </a:lnTo>
                  <a:lnTo>
                    <a:pt x="12" y="56"/>
                  </a:lnTo>
                  <a:lnTo>
                    <a:pt x="14" y="59"/>
                  </a:lnTo>
                  <a:lnTo>
                    <a:pt x="15" y="62"/>
                  </a:lnTo>
                  <a:lnTo>
                    <a:pt x="15" y="67"/>
                  </a:lnTo>
                  <a:lnTo>
                    <a:pt x="16" y="72"/>
                  </a:lnTo>
                  <a:lnTo>
                    <a:pt x="19" y="74"/>
                  </a:lnTo>
                  <a:lnTo>
                    <a:pt x="21" y="77"/>
                  </a:lnTo>
                  <a:lnTo>
                    <a:pt x="25" y="78"/>
                  </a:lnTo>
                  <a:lnTo>
                    <a:pt x="29" y="77"/>
                  </a:lnTo>
                  <a:lnTo>
                    <a:pt x="32" y="74"/>
                  </a:lnTo>
                  <a:lnTo>
                    <a:pt x="34" y="72"/>
                  </a:lnTo>
                  <a:lnTo>
                    <a:pt x="34" y="67"/>
                  </a:lnTo>
                  <a:lnTo>
                    <a:pt x="34" y="64"/>
                  </a:lnTo>
                  <a:lnTo>
                    <a:pt x="32" y="60"/>
                  </a:lnTo>
                  <a:lnTo>
                    <a:pt x="29" y="58"/>
                  </a:lnTo>
                  <a:lnTo>
                    <a:pt x="26" y="55"/>
                  </a:lnTo>
                  <a:lnTo>
                    <a:pt x="1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7839075" y="434976"/>
              <a:ext cx="68263" cy="107950"/>
            </a:xfrm>
            <a:custGeom>
              <a:avLst/>
              <a:gdLst/>
              <a:ahLst/>
              <a:cxnLst>
                <a:cxn ang="0">
                  <a:pos x="43" y="52"/>
                </a:cxn>
                <a:cxn ang="0">
                  <a:pos x="43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2" y="67"/>
                </a:cxn>
                <a:cxn ang="0">
                  <a:pos x="40" y="68"/>
                </a:cxn>
                <a:cxn ang="0">
                  <a:pos x="36" y="68"/>
                </a:cxn>
                <a:cxn ang="0">
                  <a:pos x="34" y="68"/>
                </a:cxn>
                <a:cxn ang="0">
                  <a:pos x="31" y="65"/>
                </a:cxn>
                <a:cxn ang="0">
                  <a:pos x="30" y="63"/>
                </a:cxn>
                <a:cxn ang="0">
                  <a:pos x="29" y="60"/>
                </a:cxn>
                <a:cxn ang="0">
                  <a:pos x="29" y="60"/>
                </a:cxn>
                <a:cxn ang="0">
                  <a:pos x="26" y="63"/>
                </a:cxn>
                <a:cxn ang="0">
                  <a:pos x="23" y="65"/>
                </a:cxn>
                <a:cxn ang="0">
                  <a:pos x="19" y="68"/>
                </a:cxn>
                <a:cxn ang="0">
                  <a:pos x="16" y="68"/>
                </a:cxn>
                <a:cxn ang="0">
                  <a:pos x="10" y="67"/>
                </a:cxn>
                <a:cxn ang="0">
                  <a:pos x="5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3" y="38"/>
                </a:cxn>
                <a:cxn ang="0">
                  <a:pos x="6" y="34"/>
                </a:cxn>
                <a:cxn ang="0">
                  <a:pos x="11" y="31"/>
                </a:cxn>
                <a:cxn ang="0">
                  <a:pos x="24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8" y="19"/>
                </a:cxn>
                <a:cxn ang="0">
                  <a:pos x="28" y="18"/>
                </a:cxn>
                <a:cxn ang="0">
                  <a:pos x="28" y="15"/>
                </a:cxn>
                <a:cxn ang="0">
                  <a:pos x="26" y="13"/>
                </a:cxn>
                <a:cxn ang="0">
                  <a:pos x="25" y="12"/>
                </a:cxn>
                <a:cxn ang="0">
                  <a:pos x="23" y="11"/>
                </a:cxn>
                <a:cxn ang="0">
                  <a:pos x="19" y="11"/>
                </a:cxn>
                <a:cxn ang="0">
                  <a:pos x="18" y="13"/>
                </a:cxn>
                <a:cxn ang="0">
                  <a:pos x="16" y="15"/>
                </a:cxn>
                <a:cxn ang="0">
                  <a:pos x="16" y="19"/>
                </a:cxn>
                <a:cxn ang="0">
                  <a:pos x="15" y="20"/>
                </a:cxn>
                <a:cxn ang="0">
                  <a:pos x="13" y="23"/>
                </a:cxn>
                <a:cxn ang="0">
                  <a:pos x="11" y="24"/>
                </a:cxn>
                <a:cxn ang="0">
                  <a:pos x="9" y="24"/>
                </a:cxn>
                <a:cxn ang="0">
                  <a:pos x="6" y="24"/>
                </a:cxn>
                <a:cxn ang="0">
                  <a:pos x="4" y="23"/>
                </a:cxn>
                <a:cxn ang="0">
                  <a:pos x="3" y="20"/>
                </a:cxn>
                <a:cxn ang="0">
                  <a:pos x="1" y="18"/>
                </a:cxn>
                <a:cxn ang="0">
                  <a:pos x="3" y="9"/>
                </a:cxn>
                <a:cxn ang="0">
                  <a:pos x="7" y="5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4" y="1"/>
                </a:cxn>
                <a:cxn ang="0">
                  <a:pos x="40" y="6"/>
                </a:cxn>
                <a:cxn ang="0">
                  <a:pos x="42" y="12"/>
                </a:cxn>
                <a:cxn ang="0">
                  <a:pos x="43" y="19"/>
                </a:cxn>
                <a:cxn ang="0">
                  <a:pos x="43" y="52"/>
                </a:cxn>
              </a:cxnLst>
              <a:rect l="0" t="0" r="r" b="b"/>
              <a:pathLst>
                <a:path w="43" h="68">
                  <a:moveTo>
                    <a:pt x="43" y="52"/>
                  </a:moveTo>
                  <a:lnTo>
                    <a:pt x="43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6" y="68"/>
                  </a:lnTo>
                  <a:lnTo>
                    <a:pt x="34" y="68"/>
                  </a:lnTo>
                  <a:lnTo>
                    <a:pt x="31" y="65"/>
                  </a:lnTo>
                  <a:lnTo>
                    <a:pt x="30" y="63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6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16" y="68"/>
                  </a:lnTo>
                  <a:lnTo>
                    <a:pt x="10" y="67"/>
                  </a:lnTo>
                  <a:lnTo>
                    <a:pt x="5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3" y="38"/>
                  </a:lnTo>
                  <a:lnTo>
                    <a:pt x="6" y="34"/>
                  </a:lnTo>
                  <a:lnTo>
                    <a:pt x="11" y="31"/>
                  </a:lnTo>
                  <a:lnTo>
                    <a:pt x="24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19" y="11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6" y="19"/>
                  </a:lnTo>
                  <a:lnTo>
                    <a:pt x="15" y="20"/>
                  </a:lnTo>
                  <a:lnTo>
                    <a:pt x="13" y="23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6" y="24"/>
                  </a:lnTo>
                  <a:lnTo>
                    <a:pt x="4" y="23"/>
                  </a:lnTo>
                  <a:lnTo>
                    <a:pt x="3" y="20"/>
                  </a:lnTo>
                  <a:lnTo>
                    <a:pt x="1" y="18"/>
                  </a:lnTo>
                  <a:lnTo>
                    <a:pt x="3" y="9"/>
                  </a:lnTo>
                  <a:lnTo>
                    <a:pt x="7" y="5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4" y="1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3" y="19"/>
                  </a:lnTo>
                  <a:lnTo>
                    <a:pt x="43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7864475" y="487363"/>
              <a:ext cx="19050" cy="365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" y="4"/>
                </a:cxn>
                <a:cxn ang="0">
                  <a:pos x="3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8" y="22"/>
                </a:cxn>
                <a:cxn ang="0">
                  <a:pos x="10" y="19"/>
                </a:cxn>
                <a:cxn ang="0">
                  <a:pos x="12" y="16"/>
                </a:cxn>
                <a:cxn ang="0">
                  <a:pos x="12" y="11"/>
                </a:cxn>
                <a:cxn ang="0">
                  <a:pos x="12" y="0"/>
                </a:cxn>
              </a:cxnLst>
              <a:rect l="0" t="0" r="r" b="b"/>
              <a:pathLst>
                <a:path w="12" h="23">
                  <a:moveTo>
                    <a:pt x="12" y="0"/>
                  </a:moveTo>
                  <a:lnTo>
                    <a:pt x="7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8" y="22"/>
                  </a:lnTo>
                  <a:lnTo>
                    <a:pt x="10" y="19"/>
                  </a:lnTo>
                  <a:lnTo>
                    <a:pt x="12" y="16"/>
                  </a:lnTo>
                  <a:lnTo>
                    <a:pt x="12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7926388" y="434976"/>
              <a:ext cx="66675" cy="10795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0" y="2"/>
                </a:cxn>
                <a:cxn ang="0">
                  <a:pos x="24" y="1"/>
                </a:cxn>
                <a:cxn ang="0">
                  <a:pos x="29" y="0"/>
                </a:cxn>
                <a:cxn ang="0">
                  <a:pos x="35" y="1"/>
                </a:cxn>
                <a:cxn ang="0">
                  <a:pos x="38" y="5"/>
                </a:cxn>
                <a:cxn ang="0">
                  <a:pos x="41" y="9"/>
                </a:cxn>
                <a:cxn ang="0">
                  <a:pos x="42" y="17"/>
                </a:cxn>
                <a:cxn ang="0">
                  <a:pos x="42" y="60"/>
                </a:cxn>
                <a:cxn ang="0">
                  <a:pos x="42" y="63"/>
                </a:cxn>
                <a:cxn ang="0">
                  <a:pos x="41" y="65"/>
                </a:cxn>
                <a:cxn ang="0">
                  <a:pos x="38" y="68"/>
                </a:cxn>
                <a:cxn ang="0">
                  <a:pos x="35" y="68"/>
                </a:cxn>
                <a:cxn ang="0">
                  <a:pos x="32" y="68"/>
                </a:cxn>
                <a:cxn ang="0">
                  <a:pos x="30" y="65"/>
                </a:cxn>
                <a:cxn ang="0">
                  <a:pos x="29" y="63"/>
                </a:cxn>
                <a:cxn ang="0">
                  <a:pos x="27" y="60"/>
                </a:cxn>
                <a:cxn ang="0">
                  <a:pos x="27" y="20"/>
                </a:cxn>
                <a:cxn ang="0">
                  <a:pos x="27" y="17"/>
                </a:cxn>
                <a:cxn ang="0">
                  <a:pos x="26" y="14"/>
                </a:cxn>
                <a:cxn ang="0">
                  <a:pos x="24" y="13"/>
                </a:cxn>
                <a:cxn ang="0">
                  <a:pos x="23" y="13"/>
                </a:cxn>
                <a:cxn ang="0">
                  <a:pos x="19" y="14"/>
                </a:cxn>
                <a:cxn ang="0">
                  <a:pos x="17" y="15"/>
                </a:cxn>
                <a:cxn ang="0">
                  <a:pos x="16" y="19"/>
                </a:cxn>
                <a:cxn ang="0">
                  <a:pos x="14" y="25"/>
                </a:cxn>
                <a:cxn ang="0">
                  <a:pos x="14" y="60"/>
                </a:cxn>
                <a:cxn ang="0">
                  <a:pos x="14" y="63"/>
                </a:cxn>
                <a:cxn ang="0">
                  <a:pos x="13" y="65"/>
                </a:cxn>
                <a:cxn ang="0">
                  <a:pos x="11" y="68"/>
                </a:cxn>
                <a:cxn ang="0">
                  <a:pos x="7" y="68"/>
                </a:cxn>
                <a:cxn ang="0">
                  <a:pos x="4" y="68"/>
                </a:cxn>
                <a:cxn ang="0">
                  <a:pos x="2" y="65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9"/>
                </a:cxn>
              </a:cxnLst>
              <a:rect l="0" t="0" r="r" b="b"/>
              <a:pathLst>
                <a:path w="42" h="68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4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38" y="5"/>
                  </a:lnTo>
                  <a:lnTo>
                    <a:pt x="41" y="9"/>
                  </a:lnTo>
                  <a:lnTo>
                    <a:pt x="42" y="17"/>
                  </a:lnTo>
                  <a:lnTo>
                    <a:pt x="42" y="60"/>
                  </a:lnTo>
                  <a:lnTo>
                    <a:pt x="42" y="63"/>
                  </a:lnTo>
                  <a:lnTo>
                    <a:pt x="41" y="65"/>
                  </a:lnTo>
                  <a:lnTo>
                    <a:pt x="38" y="68"/>
                  </a:lnTo>
                  <a:lnTo>
                    <a:pt x="35" y="68"/>
                  </a:lnTo>
                  <a:lnTo>
                    <a:pt x="32" y="68"/>
                  </a:lnTo>
                  <a:lnTo>
                    <a:pt x="30" y="65"/>
                  </a:lnTo>
                  <a:lnTo>
                    <a:pt x="29" y="63"/>
                  </a:lnTo>
                  <a:lnTo>
                    <a:pt x="27" y="60"/>
                  </a:lnTo>
                  <a:lnTo>
                    <a:pt x="27" y="20"/>
                  </a:lnTo>
                  <a:lnTo>
                    <a:pt x="27" y="17"/>
                  </a:lnTo>
                  <a:lnTo>
                    <a:pt x="26" y="14"/>
                  </a:lnTo>
                  <a:lnTo>
                    <a:pt x="24" y="13"/>
                  </a:lnTo>
                  <a:lnTo>
                    <a:pt x="23" y="13"/>
                  </a:lnTo>
                  <a:lnTo>
                    <a:pt x="19" y="14"/>
                  </a:lnTo>
                  <a:lnTo>
                    <a:pt x="17" y="15"/>
                  </a:lnTo>
                  <a:lnTo>
                    <a:pt x="16" y="19"/>
                  </a:lnTo>
                  <a:lnTo>
                    <a:pt x="14" y="25"/>
                  </a:lnTo>
                  <a:lnTo>
                    <a:pt x="14" y="60"/>
                  </a:lnTo>
                  <a:lnTo>
                    <a:pt x="14" y="63"/>
                  </a:lnTo>
                  <a:lnTo>
                    <a:pt x="13" y="65"/>
                  </a:lnTo>
                  <a:lnTo>
                    <a:pt x="11" y="68"/>
                  </a:lnTo>
                  <a:lnTo>
                    <a:pt x="7" y="68"/>
                  </a:lnTo>
                  <a:lnTo>
                    <a:pt x="4" y="68"/>
                  </a:lnTo>
                  <a:lnTo>
                    <a:pt x="2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8004175" y="406401"/>
              <a:ext cx="50800" cy="134938"/>
            </a:xfrm>
            <a:custGeom>
              <a:avLst/>
              <a:gdLst/>
              <a:ahLst/>
              <a:cxnLst>
                <a:cxn ang="0">
                  <a:pos x="8" y="31"/>
                </a:cxn>
                <a:cxn ang="0">
                  <a:pos x="6" y="31"/>
                </a:cxn>
                <a:cxn ang="0">
                  <a:pos x="4" y="31"/>
                </a:cxn>
                <a:cxn ang="0">
                  <a:pos x="1" y="30"/>
                </a:cxn>
                <a:cxn ang="0">
                  <a:pos x="0" y="27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1"/>
                </a:cxn>
                <a:cxn ang="0">
                  <a:pos x="4" y="20"/>
                </a:cxn>
                <a:cxn ang="0">
                  <a:pos x="6" y="20"/>
                </a:cxn>
                <a:cxn ang="0">
                  <a:pos x="8" y="20"/>
                </a:cxn>
                <a:cxn ang="0">
                  <a:pos x="8" y="8"/>
                </a:cxn>
                <a:cxn ang="0">
                  <a:pos x="8" y="5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2"/>
                </a:cxn>
                <a:cxn ang="0">
                  <a:pos x="21" y="5"/>
                </a:cxn>
                <a:cxn ang="0">
                  <a:pos x="23" y="8"/>
                </a:cxn>
                <a:cxn ang="0">
                  <a:pos x="23" y="20"/>
                </a:cxn>
                <a:cxn ang="0">
                  <a:pos x="26" y="20"/>
                </a:cxn>
                <a:cxn ang="0">
                  <a:pos x="29" y="20"/>
                </a:cxn>
                <a:cxn ang="0">
                  <a:pos x="31" y="21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7"/>
                </a:cxn>
                <a:cxn ang="0">
                  <a:pos x="31" y="30"/>
                </a:cxn>
                <a:cxn ang="0">
                  <a:pos x="29" y="31"/>
                </a:cxn>
                <a:cxn ang="0">
                  <a:pos x="26" y="31"/>
                </a:cxn>
                <a:cxn ang="0">
                  <a:pos x="23" y="31"/>
                </a:cxn>
                <a:cxn ang="0">
                  <a:pos x="23" y="68"/>
                </a:cxn>
                <a:cxn ang="0">
                  <a:pos x="23" y="70"/>
                </a:cxn>
                <a:cxn ang="0">
                  <a:pos x="23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9" y="73"/>
                </a:cxn>
                <a:cxn ang="0">
                  <a:pos x="31" y="74"/>
                </a:cxn>
                <a:cxn ang="0">
                  <a:pos x="32" y="76"/>
                </a:cxn>
                <a:cxn ang="0">
                  <a:pos x="32" y="79"/>
                </a:cxn>
                <a:cxn ang="0">
                  <a:pos x="31" y="81"/>
                </a:cxn>
                <a:cxn ang="0">
                  <a:pos x="30" y="83"/>
                </a:cxn>
                <a:cxn ang="0">
                  <a:pos x="26" y="85"/>
                </a:cxn>
                <a:cxn ang="0">
                  <a:pos x="23" y="85"/>
                </a:cxn>
                <a:cxn ang="0">
                  <a:pos x="15" y="83"/>
                </a:cxn>
                <a:cxn ang="0">
                  <a:pos x="11" y="81"/>
                </a:cxn>
                <a:cxn ang="0">
                  <a:pos x="8" y="78"/>
                </a:cxn>
                <a:cxn ang="0">
                  <a:pos x="8" y="73"/>
                </a:cxn>
                <a:cxn ang="0">
                  <a:pos x="8" y="31"/>
                </a:cxn>
              </a:cxnLst>
              <a:rect l="0" t="0" r="r" b="b"/>
              <a:pathLst>
                <a:path w="32" h="85">
                  <a:moveTo>
                    <a:pt x="8" y="31"/>
                  </a:moveTo>
                  <a:lnTo>
                    <a:pt x="6" y="31"/>
                  </a:lnTo>
                  <a:lnTo>
                    <a:pt x="4" y="31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1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1" y="5"/>
                  </a:lnTo>
                  <a:lnTo>
                    <a:pt x="23" y="8"/>
                  </a:lnTo>
                  <a:lnTo>
                    <a:pt x="23" y="20"/>
                  </a:lnTo>
                  <a:lnTo>
                    <a:pt x="26" y="20"/>
                  </a:lnTo>
                  <a:lnTo>
                    <a:pt x="29" y="20"/>
                  </a:lnTo>
                  <a:lnTo>
                    <a:pt x="31" y="21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7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6" y="31"/>
                  </a:lnTo>
                  <a:lnTo>
                    <a:pt x="23" y="31"/>
                  </a:lnTo>
                  <a:lnTo>
                    <a:pt x="23" y="68"/>
                  </a:lnTo>
                  <a:lnTo>
                    <a:pt x="23" y="70"/>
                  </a:lnTo>
                  <a:lnTo>
                    <a:pt x="23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9" y="73"/>
                  </a:lnTo>
                  <a:lnTo>
                    <a:pt x="31" y="74"/>
                  </a:lnTo>
                  <a:lnTo>
                    <a:pt x="32" y="76"/>
                  </a:lnTo>
                  <a:lnTo>
                    <a:pt x="32" y="79"/>
                  </a:lnTo>
                  <a:lnTo>
                    <a:pt x="31" y="81"/>
                  </a:lnTo>
                  <a:lnTo>
                    <a:pt x="30" y="83"/>
                  </a:lnTo>
                  <a:lnTo>
                    <a:pt x="26" y="85"/>
                  </a:lnTo>
                  <a:lnTo>
                    <a:pt x="23" y="85"/>
                  </a:lnTo>
                  <a:lnTo>
                    <a:pt x="15" y="83"/>
                  </a:lnTo>
                  <a:lnTo>
                    <a:pt x="11" y="81"/>
                  </a:lnTo>
                  <a:lnTo>
                    <a:pt x="8" y="78"/>
                  </a:lnTo>
                  <a:lnTo>
                    <a:pt x="8" y="73"/>
                  </a:lnTo>
                  <a:lnTo>
                    <a:pt x="8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8061325" y="434976"/>
              <a:ext cx="68263" cy="107950"/>
            </a:xfrm>
            <a:custGeom>
              <a:avLst/>
              <a:gdLst/>
              <a:ahLst/>
              <a:cxnLst>
                <a:cxn ang="0">
                  <a:pos x="41" y="52"/>
                </a:cxn>
                <a:cxn ang="0">
                  <a:pos x="41" y="56"/>
                </a:cxn>
                <a:cxn ang="0">
                  <a:pos x="43" y="58"/>
                </a:cxn>
                <a:cxn ang="0">
                  <a:pos x="43" y="60"/>
                </a:cxn>
                <a:cxn ang="0">
                  <a:pos x="43" y="62"/>
                </a:cxn>
                <a:cxn ang="0">
                  <a:pos x="43" y="64"/>
                </a:cxn>
                <a:cxn ang="0">
                  <a:pos x="41" y="67"/>
                </a:cxn>
                <a:cxn ang="0">
                  <a:pos x="39" y="68"/>
                </a:cxn>
                <a:cxn ang="0">
                  <a:pos x="35" y="68"/>
                </a:cxn>
                <a:cxn ang="0">
                  <a:pos x="33" y="68"/>
                </a:cxn>
                <a:cxn ang="0">
                  <a:pos x="30" y="65"/>
                </a:cxn>
                <a:cxn ang="0">
                  <a:pos x="28" y="63"/>
                </a:cxn>
                <a:cxn ang="0">
                  <a:pos x="27" y="60"/>
                </a:cxn>
                <a:cxn ang="0">
                  <a:pos x="27" y="60"/>
                </a:cxn>
                <a:cxn ang="0">
                  <a:pos x="25" y="63"/>
                </a:cxn>
                <a:cxn ang="0">
                  <a:pos x="22" y="65"/>
                </a:cxn>
                <a:cxn ang="0">
                  <a:pos x="19" y="68"/>
                </a:cxn>
                <a:cxn ang="0">
                  <a:pos x="14" y="68"/>
                </a:cxn>
                <a:cxn ang="0">
                  <a:pos x="8" y="67"/>
                </a:cxn>
                <a:cxn ang="0">
                  <a:pos x="3" y="64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4"/>
                </a:cxn>
                <a:cxn ang="0">
                  <a:pos x="2" y="38"/>
                </a:cxn>
                <a:cxn ang="0">
                  <a:pos x="4" y="34"/>
                </a:cxn>
                <a:cxn ang="0">
                  <a:pos x="9" y="31"/>
                </a:cxn>
                <a:cxn ang="0">
                  <a:pos x="22" y="24"/>
                </a:cxn>
                <a:cxn ang="0">
                  <a:pos x="25" y="23"/>
                </a:cxn>
                <a:cxn ang="0">
                  <a:pos x="26" y="21"/>
                </a:cxn>
                <a:cxn ang="0">
                  <a:pos x="27" y="19"/>
                </a:cxn>
                <a:cxn ang="0">
                  <a:pos x="27" y="18"/>
                </a:cxn>
                <a:cxn ang="0">
                  <a:pos x="27" y="15"/>
                </a:cxn>
                <a:cxn ang="0">
                  <a:pos x="26" y="13"/>
                </a:cxn>
                <a:cxn ang="0">
                  <a:pos x="24" y="12"/>
                </a:cxn>
                <a:cxn ang="0">
                  <a:pos x="21" y="11"/>
                </a:cxn>
                <a:cxn ang="0">
                  <a:pos x="19" y="11"/>
                </a:cxn>
                <a:cxn ang="0">
                  <a:pos x="16" y="13"/>
                </a:cxn>
                <a:cxn ang="0">
                  <a:pos x="15" y="15"/>
                </a:cxn>
                <a:cxn ang="0">
                  <a:pos x="14" y="19"/>
                </a:cxn>
                <a:cxn ang="0">
                  <a:pos x="14" y="20"/>
                </a:cxn>
                <a:cxn ang="0">
                  <a:pos x="13" y="23"/>
                </a:cxn>
                <a:cxn ang="0">
                  <a:pos x="10" y="24"/>
                </a:cxn>
                <a:cxn ang="0">
                  <a:pos x="8" y="24"/>
                </a:cxn>
                <a:cxn ang="0">
                  <a:pos x="6" y="24"/>
                </a:cxn>
                <a:cxn ang="0">
                  <a:pos x="2" y="23"/>
                </a:cxn>
                <a:cxn ang="0">
                  <a:pos x="1" y="20"/>
                </a:cxn>
                <a:cxn ang="0">
                  <a:pos x="0" y="18"/>
                </a:cxn>
                <a:cxn ang="0">
                  <a:pos x="1" y="9"/>
                </a:cxn>
                <a:cxn ang="0">
                  <a:pos x="6" y="5"/>
                </a:cxn>
                <a:cxn ang="0">
                  <a:pos x="13" y="1"/>
                </a:cxn>
                <a:cxn ang="0">
                  <a:pos x="20" y="0"/>
                </a:cxn>
                <a:cxn ang="0">
                  <a:pos x="32" y="1"/>
                </a:cxn>
                <a:cxn ang="0">
                  <a:pos x="38" y="6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41" y="52"/>
                </a:cxn>
              </a:cxnLst>
              <a:rect l="0" t="0" r="r" b="b"/>
              <a:pathLst>
                <a:path w="43" h="68">
                  <a:moveTo>
                    <a:pt x="41" y="52"/>
                  </a:moveTo>
                  <a:lnTo>
                    <a:pt x="41" y="56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3" y="62"/>
                  </a:lnTo>
                  <a:lnTo>
                    <a:pt x="43" y="64"/>
                  </a:lnTo>
                  <a:lnTo>
                    <a:pt x="41" y="67"/>
                  </a:lnTo>
                  <a:lnTo>
                    <a:pt x="39" y="68"/>
                  </a:lnTo>
                  <a:lnTo>
                    <a:pt x="35" y="68"/>
                  </a:lnTo>
                  <a:lnTo>
                    <a:pt x="33" y="68"/>
                  </a:lnTo>
                  <a:lnTo>
                    <a:pt x="30" y="65"/>
                  </a:lnTo>
                  <a:lnTo>
                    <a:pt x="28" y="63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5" y="63"/>
                  </a:lnTo>
                  <a:lnTo>
                    <a:pt x="22" y="65"/>
                  </a:lnTo>
                  <a:lnTo>
                    <a:pt x="19" y="68"/>
                  </a:lnTo>
                  <a:lnTo>
                    <a:pt x="14" y="68"/>
                  </a:lnTo>
                  <a:lnTo>
                    <a:pt x="8" y="67"/>
                  </a:lnTo>
                  <a:lnTo>
                    <a:pt x="3" y="64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9" y="31"/>
                  </a:lnTo>
                  <a:lnTo>
                    <a:pt x="22" y="24"/>
                  </a:lnTo>
                  <a:lnTo>
                    <a:pt x="25" y="23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6" y="13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0"/>
                  </a:lnTo>
                  <a:lnTo>
                    <a:pt x="13" y="23"/>
                  </a:lnTo>
                  <a:lnTo>
                    <a:pt x="10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2" y="23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32" y="1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1" y="19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8083550" y="487363"/>
              <a:ext cx="20638" cy="365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1" y="21"/>
                </a:cxn>
                <a:cxn ang="0">
                  <a:pos x="4" y="23"/>
                </a:cxn>
                <a:cxn ang="0">
                  <a:pos x="6" y="23"/>
                </a:cxn>
                <a:cxn ang="0">
                  <a:pos x="10" y="22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3" y="11"/>
                </a:cxn>
                <a:cxn ang="0">
                  <a:pos x="13" y="0"/>
                </a:cxn>
              </a:cxnLst>
              <a:rect l="0" t="0" r="r" b="b"/>
              <a:pathLst>
                <a:path w="13" h="23">
                  <a:moveTo>
                    <a:pt x="13" y="0"/>
                  </a:moveTo>
                  <a:lnTo>
                    <a:pt x="8" y="4"/>
                  </a:lnTo>
                  <a:lnTo>
                    <a:pt x="4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10" y="22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3" y="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8142288" y="400051"/>
              <a:ext cx="30163" cy="539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2"/>
                </a:cxn>
                <a:cxn ang="0">
                  <a:pos x="17" y="4"/>
                </a:cxn>
                <a:cxn ang="0">
                  <a:pos x="19" y="9"/>
                </a:cxn>
                <a:cxn ang="0">
                  <a:pos x="19" y="12"/>
                </a:cxn>
                <a:cxn ang="0">
                  <a:pos x="18" y="21"/>
                </a:cxn>
                <a:cxn ang="0">
                  <a:pos x="13" y="28"/>
                </a:cxn>
                <a:cxn ang="0">
                  <a:pos x="8" y="33"/>
                </a:cxn>
                <a:cxn ang="0">
                  <a:pos x="4" y="34"/>
                </a:cxn>
                <a:cxn ang="0">
                  <a:pos x="2" y="34"/>
                </a:cxn>
                <a:cxn ang="0">
                  <a:pos x="1" y="33"/>
                </a:cxn>
                <a:cxn ang="0">
                  <a:pos x="0" y="33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1" y="29"/>
                </a:cxn>
                <a:cxn ang="0">
                  <a:pos x="2" y="29"/>
                </a:cxn>
                <a:cxn ang="0">
                  <a:pos x="4" y="28"/>
                </a:cxn>
                <a:cxn ang="0">
                  <a:pos x="6" y="27"/>
                </a:cxn>
                <a:cxn ang="0">
                  <a:pos x="8" y="24"/>
                </a:cxn>
                <a:cxn ang="0">
                  <a:pos x="11" y="22"/>
                </a:cxn>
                <a:cxn ang="0">
                  <a:pos x="12" y="20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6" y="2"/>
                </a:cxn>
                <a:cxn ang="0">
                  <a:pos x="10" y="0"/>
                </a:cxn>
              </a:cxnLst>
              <a:rect l="0" t="0" r="r" b="b"/>
              <a:pathLst>
                <a:path w="19" h="34">
                  <a:moveTo>
                    <a:pt x="10" y="0"/>
                  </a:moveTo>
                  <a:lnTo>
                    <a:pt x="14" y="2"/>
                  </a:lnTo>
                  <a:lnTo>
                    <a:pt x="17" y="4"/>
                  </a:lnTo>
                  <a:lnTo>
                    <a:pt x="19" y="9"/>
                  </a:lnTo>
                  <a:lnTo>
                    <a:pt x="19" y="12"/>
                  </a:lnTo>
                  <a:lnTo>
                    <a:pt x="18" y="21"/>
                  </a:lnTo>
                  <a:lnTo>
                    <a:pt x="13" y="28"/>
                  </a:lnTo>
                  <a:lnTo>
                    <a:pt x="8" y="33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" y="29"/>
                  </a:lnTo>
                  <a:lnTo>
                    <a:pt x="2" y="29"/>
                  </a:lnTo>
                  <a:lnTo>
                    <a:pt x="4" y="28"/>
                  </a:lnTo>
                  <a:lnTo>
                    <a:pt x="6" y="27"/>
                  </a:lnTo>
                  <a:lnTo>
                    <a:pt x="8" y="24"/>
                  </a:lnTo>
                  <a:lnTo>
                    <a:pt x="11" y="22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1" y="6"/>
                  </a:lnTo>
                  <a:lnTo>
                    <a:pt x="2" y="3"/>
                  </a:lnTo>
                  <a:lnTo>
                    <a:pt x="6" y="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8174038" y="434976"/>
              <a:ext cx="65088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0" y="23"/>
                </a:cxn>
                <a:cxn ang="0">
                  <a:pos x="1" y="9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2"/>
                </a:cxn>
                <a:cxn ang="0">
                  <a:pos x="40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6" y="20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7" y="21"/>
                </a:cxn>
                <a:cxn ang="0">
                  <a:pos x="28" y="29"/>
                </a:cxn>
                <a:cxn ang="0">
                  <a:pos x="37" y="38"/>
                </a:cxn>
                <a:cxn ang="0">
                  <a:pos x="41" y="49"/>
                </a:cxn>
                <a:cxn ang="0">
                  <a:pos x="35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7" y="43"/>
                </a:cxn>
                <a:cxn ang="0">
                  <a:pos x="13" y="45"/>
                </a:cxn>
                <a:cxn ang="0">
                  <a:pos x="15" y="51"/>
                </a:cxn>
                <a:cxn ang="0">
                  <a:pos x="16" y="56"/>
                </a:cxn>
                <a:cxn ang="0">
                  <a:pos x="21" y="57"/>
                </a:cxn>
                <a:cxn ang="0">
                  <a:pos x="25" y="56"/>
                </a:cxn>
                <a:cxn ang="0">
                  <a:pos x="26" y="51"/>
                </a:cxn>
                <a:cxn ang="0">
                  <a:pos x="25" y="46"/>
                </a:cxn>
                <a:cxn ang="0">
                  <a:pos x="22" y="43"/>
                </a:cxn>
              </a:cxnLst>
              <a:rect l="0" t="0" r="r" b="b"/>
              <a:pathLst>
                <a:path w="41" h="68">
                  <a:moveTo>
                    <a:pt x="11" y="34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9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2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38" y="21"/>
                  </a:lnTo>
                  <a:lnTo>
                    <a:pt x="36" y="23"/>
                  </a:lnTo>
                  <a:lnTo>
                    <a:pt x="32" y="24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0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18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7" y="21"/>
                  </a:lnTo>
                  <a:lnTo>
                    <a:pt x="18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7" y="38"/>
                  </a:lnTo>
                  <a:lnTo>
                    <a:pt x="40" y="43"/>
                  </a:lnTo>
                  <a:lnTo>
                    <a:pt x="41" y="49"/>
                  </a:lnTo>
                  <a:lnTo>
                    <a:pt x="40" y="57"/>
                  </a:lnTo>
                  <a:lnTo>
                    <a:pt x="35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5"/>
                  </a:lnTo>
                  <a:lnTo>
                    <a:pt x="5" y="62"/>
                  </a:lnTo>
                  <a:lnTo>
                    <a:pt x="1" y="56"/>
                  </a:lnTo>
                  <a:lnTo>
                    <a:pt x="0" y="50"/>
                  </a:lnTo>
                  <a:lnTo>
                    <a:pt x="1" y="46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7" y="43"/>
                  </a:lnTo>
                  <a:lnTo>
                    <a:pt x="11" y="43"/>
                  </a:lnTo>
                  <a:lnTo>
                    <a:pt x="13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5" y="54"/>
                  </a:lnTo>
                  <a:lnTo>
                    <a:pt x="16" y="56"/>
                  </a:lnTo>
                  <a:lnTo>
                    <a:pt x="18" y="57"/>
                  </a:lnTo>
                  <a:lnTo>
                    <a:pt x="21" y="57"/>
                  </a:lnTo>
                  <a:lnTo>
                    <a:pt x="23" y="57"/>
                  </a:lnTo>
                  <a:lnTo>
                    <a:pt x="25" y="56"/>
                  </a:lnTo>
                  <a:lnTo>
                    <a:pt x="26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5" y="46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7894638" y="590551"/>
              <a:ext cx="22225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1" y="1"/>
                </a:cxn>
                <a:cxn ang="0">
                  <a:pos x="13" y="2"/>
                </a:cxn>
                <a:cxn ang="0">
                  <a:pos x="14" y="6"/>
                </a:cxn>
                <a:cxn ang="0">
                  <a:pos x="14" y="9"/>
                </a:cxn>
                <a:cxn ang="0">
                  <a:pos x="14" y="81"/>
                </a:cxn>
                <a:cxn ang="0">
                  <a:pos x="14" y="84"/>
                </a:cxn>
                <a:cxn ang="0">
                  <a:pos x="13" y="87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3" y="89"/>
                </a:cxn>
                <a:cxn ang="0">
                  <a:pos x="2" y="87"/>
                </a:cxn>
                <a:cxn ang="0">
                  <a:pos x="0" y="84"/>
                </a:cxn>
                <a:cxn ang="0">
                  <a:pos x="0" y="81"/>
                </a:cxn>
                <a:cxn ang="0">
                  <a:pos x="0" y="9"/>
                </a:cxn>
              </a:cxnLst>
              <a:rect l="0" t="0" r="r" b="b"/>
              <a:pathLst>
                <a:path w="14" h="89">
                  <a:moveTo>
                    <a:pt x="0" y="9"/>
                  </a:moveTo>
                  <a:lnTo>
                    <a:pt x="0" y="6"/>
                  </a:lnTo>
                  <a:lnTo>
                    <a:pt x="2" y="2"/>
                  </a:lnTo>
                  <a:lnTo>
                    <a:pt x="3" y="1"/>
                  </a:lnTo>
                  <a:lnTo>
                    <a:pt x="7" y="0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4" y="6"/>
                  </a:lnTo>
                  <a:lnTo>
                    <a:pt x="14" y="9"/>
                  </a:lnTo>
                  <a:lnTo>
                    <a:pt x="14" y="81"/>
                  </a:lnTo>
                  <a:lnTo>
                    <a:pt x="14" y="84"/>
                  </a:lnTo>
                  <a:lnTo>
                    <a:pt x="13" y="87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3" y="89"/>
                  </a:lnTo>
                  <a:lnTo>
                    <a:pt x="2" y="87"/>
                  </a:lnTo>
                  <a:lnTo>
                    <a:pt x="0" y="84"/>
                  </a:lnTo>
                  <a:lnTo>
                    <a:pt x="0" y="81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7939088" y="623888"/>
              <a:ext cx="23813" cy="1079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8" y="0"/>
                </a:cxn>
                <a:cxn ang="0">
                  <a:pos x="11" y="1"/>
                </a:cxn>
                <a:cxn ang="0">
                  <a:pos x="14" y="2"/>
                </a:cxn>
                <a:cxn ang="0">
                  <a:pos x="15" y="6"/>
                </a:cxn>
                <a:cxn ang="0">
                  <a:pos x="15" y="10"/>
                </a:cxn>
                <a:cxn ang="0">
                  <a:pos x="15" y="60"/>
                </a:cxn>
                <a:cxn ang="0">
                  <a:pos x="15" y="63"/>
                </a:cxn>
                <a:cxn ang="0">
                  <a:pos x="14" y="66"/>
                </a:cxn>
                <a:cxn ang="0">
                  <a:pos x="11" y="68"/>
                </a:cxn>
                <a:cxn ang="0">
                  <a:pos x="8" y="68"/>
                </a:cxn>
                <a:cxn ang="0">
                  <a:pos x="4" y="68"/>
                </a:cxn>
                <a:cxn ang="0">
                  <a:pos x="3" y="66"/>
                </a:cxn>
                <a:cxn ang="0">
                  <a:pos x="0" y="63"/>
                </a:cxn>
                <a:cxn ang="0">
                  <a:pos x="0" y="60"/>
                </a:cxn>
                <a:cxn ang="0">
                  <a:pos x="0" y="10"/>
                </a:cxn>
              </a:cxnLst>
              <a:rect l="0" t="0" r="r" b="b"/>
              <a:pathLst>
                <a:path w="15" h="68">
                  <a:moveTo>
                    <a:pt x="0" y="10"/>
                  </a:moveTo>
                  <a:lnTo>
                    <a:pt x="0" y="6"/>
                  </a:lnTo>
                  <a:lnTo>
                    <a:pt x="3" y="2"/>
                  </a:lnTo>
                  <a:lnTo>
                    <a:pt x="4" y="1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5" y="6"/>
                  </a:lnTo>
                  <a:lnTo>
                    <a:pt x="15" y="10"/>
                  </a:lnTo>
                  <a:lnTo>
                    <a:pt x="15" y="60"/>
                  </a:lnTo>
                  <a:lnTo>
                    <a:pt x="15" y="63"/>
                  </a:lnTo>
                  <a:lnTo>
                    <a:pt x="14" y="66"/>
                  </a:lnTo>
                  <a:lnTo>
                    <a:pt x="11" y="68"/>
                  </a:lnTo>
                  <a:lnTo>
                    <a:pt x="8" y="68"/>
                  </a:lnTo>
                  <a:lnTo>
                    <a:pt x="4" y="68"/>
                  </a:lnTo>
                  <a:lnTo>
                    <a:pt x="3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" name="Freeform 18"/>
            <p:cNvSpPr>
              <a:spLocks/>
            </p:cNvSpPr>
            <p:nvPr/>
          </p:nvSpPr>
          <p:spPr bwMode="auto">
            <a:xfrm>
              <a:off x="7937500" y="590551"/>
              <a:ext cx="26988" cy="254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1"/>
                </a:cxn>
                <a:cxn ang="0">
                  <a:pos x="15" y="2"/>
                </a:cxn>
                <a:cxn ang="0">
                  <a:pos x="16" y="4"/>
                </a:cxn>
                <a:cxn ang="0">
                  <a:pos x="17" y="8"/>
                </a:cxn>
                <a:cxn ang="0">
                  <a:pos x="16" y="12"/>
                </a:cxn>
                <a:cxn ang="0">
                  <a:pos x="15" y="14"/>
                </a:cxn>
                <a:cxn ang="0">
                  <a:pos x="12" y="15"/>
                </a:cxn>
                <a:cxn ang="0">
                  <a:pos x="9" y="16"/>
                </a:cxn>
                <a:cxn ang="0">
                  <a:pos x="5" y="15"/>
                </a:cxn>
                <a:cxn ang="0">
                  <a:pos x="3" y="14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1" y="4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9" y="0"/>
                </a:cxn>
              </a:cxnLst>
              <a:rect l="0" t="0" r="r" b="b"/>
              <a:pathLst>
                <a:path w="17" h="16">
                  <a:moveTo>
                    <a:pt x="9" y="0"/>
                  </a:moveTo>
                  <a:lnTo>
                    <a:pt x="12" y="1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17" y="8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2" y="15"/>
                  </a:lnTo>
                  <a:lnTo>
                    <a:pt x="9" y="16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4"/>
                  </a:lnTo>
                  <a:lnTo>
                    <a:pt x="3" y="2"/>
                  </a:lnTo>
                  <a:lnTo>
                    <a:pt x="5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7978775" y="623888"/>
              <a:ext cx="66675" cy="107950"/>
            </a:xfrm>
            <a:custGeom>
              <a:avLst/>
              <a:gdLst/>
              <a:ahLst/>
              <a:cxnLst>
                <a:cxn ang="0">
                  <a:pos x="6" y="31"/>
                </a:cxn>
                <a:cxn ang="0">
                  <a:pos x="2" y="23"/>
                </a:cxn>
                <a:cxn ang="0">
                  <a:pos x="3" y="10"/>
                </a:cxn>
                <a:cxn ang="0">
                  <a:pos x="14" y="1"/>
                </a:cxn>
                <a:cxn ang="0">
                  <a:pos x="30" y="1"/>
                </a:cxn>
                <a:cxn ang="0">
                  <a:pos x="40" y="12"/>
                </a:cxn>
                <a:cxn ang="0">
                  <a:pos x="41" y="19"/>
                </a:cxn>
                <a:cxn ang="0">
                  <a:pos x="36" y="23"/>
                </a:cxn>
                <a:cxn ang="0">
                  <a:pos x="30" y="24"/>
                </a:cxn>
                <a:cxn ang="0">
                  <a:pos x="28" y="20"/>
                </a:cxn>
                <a:cxn ang="0">
                  <a:pos x="27" y="14"/>
                </a:cxn>
                <a:cxn ang="0">
                  <a:pos x="23" y="1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6" y="18"/>
                </a:cxn>
                <a:cxn ang="0">
                  <a:pos x="18" y="22"/>
                </a:cxn>
                <a:cxn ang="0">
                  <a:pos x="28" y="29"/>
                </a:cxn>
                <a:cxn ang="0">
                  <a:pos x="39" y="38"/>
                </a:cxn>
                <a:cxn ang="0">
                  <a:pos x="42" y="49"/>
                </a:cxn>
                <a:cxn ang="0">
                  <a:pos x="36" y="63"/>
                </a:cxn>
                <a:cxn ang="0">
                  <a:pos x="21" y="68"/>
                </a:cxn>
                <a:cxn ang="0">
                  <a:pos x="5" y="62"/>
                </a:cxn>
                <a:cxn ang="0">
                  <a:pos x="0" y="50"/>
                </a:cxn>
                <a:cxn ang="0">
                  <a:pos x="3" y="44"/>
                </a:cxn>
                <a:cxn ang="0">
                  <a:pos x="8" y="43"/>
                </a:cxn>
                <a:cxn ang="0">
                  <a:pos x="14" y="45"/>
                </a:cxn>
                <a:cxn ang="0">
                  <a:pos x="15" y="51"/>
                </a:cxn>
                <a:cxn ang="0">
                  <a:pos x="17" y="56"/>
                </a:cxn>
                <a:cxn ang="0">
                  <a:pos x="22" y="57"/>
                </a:cxn>
                <a:cxn ang="0">
                  <a:pos x="25" y="56"/>
                </a:cxn>
                <a:cxn ang="0">
                  <a:pos x="27" y="51"/>
                </a:cxn>
                <a:cxn ang="0">
                  <a:pos x="27" y="47"/>
                </a:cxn>
                <a:cxn ang="0">
                  <a:pos x="22" y="43"/>
                </a:cxn>
              </a:cxnLst>
              <a:rect l="0" t="0" r="r" b="b"/>
              <a:pathLst>
                <a:path w="42" h="68">
                  <a:moveTo>
                    <a:pt x="11" y="35"/>
                  </a:moveTo>
                  <a:lnTo>
                    <a:pt x="6" y="31"/>
                  </a:lnTo>
                  <a:lnTo>
                    <a:pt x="3" y="26"/>
                  </a:lnTo>
                  <a:lnTo>
                    <a:pt x="2" y="23"/>
                  </a:lnTo>
                  <a:lnTo>
                    <a:pt x="2" y="18"/>
                  </a:lnTo>
                  <a:lnTo>
                    <a:pt x="3" y="10"/>
                  </a:lnTo>
                  <a:lnTo>
                    <a:pt x="8" y="5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40" y="12"/>
                  </a:lnTo>
                  <a:lnTo>
                    <a:pt x="41" y="17"/>
                  </a:lnTo>
                  <a:lnTo>
                    <a:pt x="41" y="19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3"/>
                  </a:lnTo>
                  <a:lnTo>
                    <a:pt x="28" y="20"/>
                  </a:lnTo>
                  <a:lnTo>
                    <a:pt x="27" y="18"/>
                  </a:lnTo>
                  <a:lnTo>
                    <a:pt x="27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1" y="11"/>
                  </a:lnTo>
                  <a:lnTo>
                    <a:pt x="20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16" y="18"/>
                  </a:lnTo>
                  <a:lnTo>
                    <a:pt x="17" y="19"/>
                  </a:lnTo>
                  <a:lnTo>
                    <a:pt x="18" y="22"/>
                  </a:lnTo>
                  <a:lnTo>
                    <a:pt x="20" y="23"/>
                  </a:lnTo>
                  <a:lnTo>
                    <a:pt x="28" y="29"/>
                  </a:lnTo>
                  <a:lnTo>
                    <a:pt x="34" y="33"/>
                  </a:lnTo>
                  <a:lnTo>
                    <a:pt x="39" y="38"/>
                  </a:lnTo>
                  <a:lnTo>
                    <a:pt x="41" y="43"/>
                  </a:lnTo>
                  <a:lnTo>
                    <a:pt x="42" y="49"/>
                  </a:lnTo>
                  <a:lnTo>
                    <a:pt x="41" y="57"/>
                  </a:lnTo>
                  <a:lnTo>
                    <a:pt x="36" y="63"/>
                  </a:lnTo>
                  <a:lnTo>
                    <a:pt x="29" y="67"/>
                  </a:lnTo>
                  <a:lnTo>
                    <a:pt x="21" y="68"/>
                  </a:lnTo>
                  <a:lnTo>
                    <a:pt x="11" y="66"/>
                  </a:lnTo>
                  <a:lnTo>
                    <a:pt x="5" y="62"/>
                  </a:lnTo>
                  <a:lnTo>
                    <a:pt x="2" y="56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8" y="43"/>
                  </a:lnTo>
                  <a:lnTo>
                    <a:pt x="11" y="43"/>
                  </a:lnTo>
                  <a:lnTo>
                    <a:pt x="14" y="45"/>
                  </a:lnTo>
                  <a:lnTo>
                    <a:pt x="15" y="48"/>
                  </a:lnTo>
                  <a:lnTo>
                    <a:pt x="15" y="51"/>
                  </a:lnTo>
                  <a:lnTo>
                    <a:pt x="16" y="54"/>
                  </a:lnTo>
                  <a:lnTo>
                    <a:pt x="17" y="56"/>
                  </a:lnTo>
                  <a:lnTo>
                    <a:pt x="20" y="57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5" y="56"/>
                  </a:lnTo>
                  <a:lnTo>
                    <a:pt x="27" y="54"/>
                  </a:lnTo>
                  <a:lnTo>
                    <a:pt x="27" y="51"/>
                  </a:lnTo>
                  <a:lnTo>
                    <a:pt x="27" y="49"/>
                  </a:lnTo>
                  <a:lnTo>
                    <a:pt x="27" y="47"/>
                  </a:lnTo>
                  <a:lnTo>
                    <a:pt x="24" y="45"/>
                  </a:lnTo>
                  <a:lnTo>
                    <a:pt x="22" y="43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8051800" y="595313"/>
              <a:ext cx="50800" cy="134938"/>
            </a:xfrm>
            <a:custGeom>
              <a:avLst/>
              <a:gdLst/>
              <a:ahLst/>
              <a:cxnLst>
                <a:cxn ang="0">
                  <a:pos x="7" y="31"/>
                </a:cxn>
                <a:cxn ang="0">
                  <a:pos x="6" y="31"/>
                </a:cxn>
                <a:cxn ang="0">
                  <a:pos x="3" y="31"/>
                </a:cxn>
                <a:cxn ang="0">
                  <a:pos x="1" y="30"/>
                </a:cxn>
                <a:cxn ang="0">
                  <a:pos x="0" y="28"/>
                </a:cxn>
                <a:cxn ang="0">
                  <a:pos x="0" y="25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3" y="20"/>
                </a:cxn>
                <a:cxn ang="0">
                  <a:pos x="6" y="20"/>
                </a:cxn>
                <a:cxn ang="0">
                  <a:pos x="7" y="20"/>
                </a:cxn>
                <a:cxn ang="0">
                  <a:pos x="7" y="9"/>
                </a:cxn>
                <a:cxn ang="0">
                  <a:pos x="8" y="5"/>
                </a:cxn>
                <a:cxn ang="0">
                  <a:pos x="9" y="3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0" y="3"/>
                </a:cxn>
                <a:cxn ang="0">
                  <a:pos x="21" y="5"/>
                </a:cxn>
                <a:cxn ang="0">
                  <a:pos x="22" y="9"/>
                </a:cxn>
                <a:cxn ang="0">
                  <a:pos x="22" y="20"/>
                </a:cxn>
                <a:cxn ang="0">
                  <a:pos x="25" y="20"/>
                </a:cxn>
                <a:cxn ang="0">
                  <a:pos x="28" y="20"/>
                </a:cxn>
                <a:cxn ang="0">
                  <a:pos x="31" y="22"/>
                </a:cxn>
                <a:cxn ang="0">
                  <a:pos x="32" y="23"/>
                </a:cxn>
                <a:cxn ang="0">
                  <a:pos x="32" y="25"/>
                </a:cxn>
                <a:cxn ang="0">
                  <a:pos x="32" y="28"/>
                </a:cxn>
                <a:cxn ang="0">
                  <a:pos x="31" y="30"/>
                </a:cxn>
                <a:cxn ang="0">
                  <a:pos x="28" y="31"/>
                </a:cxn>
                <a:cxn ang="0">
                  <a:pos x="25" y="31"/>
                </a:cxn>
                <a:cxn ang="0">
                  <a:pos x="22" y="31"/>
                </a:cxn>
                <a:cxn ang="0">
                  <a:pos x="22" y="68"/>
                </a:cxn>
                <a:cxn ang="0">
                  <a:pos x="22" y="71"/>
                </a:cxn>
                <a:cxn ang="0">
                  <a:pos x="22" y="72"/>
                </a:cxn>
                <a:cxn ang="0">
                  <a:pos x="24" y="73"/>
                </a:cxn>
                <a:cxn ang="0">
                  <a:pos x="26" y="73"/>
                </a:cxn>
                <a:cxn ang="0">
                  <a:pos x="28" y="73"/>
                </a:cxn>
                <a:cxn ang="0">
                  <a:pos x="30" y="74"/>
                </a:cxn>
                <a:cxn ang="0">
                  <a:pos x="31" y="76"/>
                </a:cxn>
                <a:cxn ang="0">
                  <a:pos x="31" y="79"/>
                </a:cxn>
                <a:cxn ang="0">
                  <a:pos x="31" y="81"/>
                </a:cxn>
                <a:cxn ang="0">
                  <a:pos x="28" y="84"/>
                </a:cxn>
                <a:cxn ang="0">
                  <a:pos x="26" y="85"/>
                </a:cxn>
                <a:cxn ang="0">
                  <a:pos x="22" y="85"/>
                </a:cxn>
                <a:cxn ang="0">
                  <a:pos x="15" y="84"/>
                </a:cxn>
                <a:cxn ang="0">
                  <a:pos x="10" y="81"/>
                </a:cxn>
                <a:cxn ang="0">
                  <a:pos x="8" y="78"/>
                </a:cxn>
                <a:cxn ang="0">
                  <a:pos x="7" y="73"/>
                </a:cxn>
                <a:cxn ang="0">
                  <a:pos x="7" y="31"/>
                </a:cxn>
              </a:cxnLst>
              <a:rect l="0" t="0" r="r" b="b"/>
              <a:pathLst>
                <a:path w="32" h="85">
                  <a:moveTo>
                    <a:pt x="7" y="31"/>
                  </a:moveTo>
                  <a:lnTo>
                    <a:pt x="6" y="31"/>
                  </a:lnTo>
                  <a:lnTo>
                    <a:pt x="3" y="31"/>
                  </a:lnTo>
                  <a:lnTo>
                    <a:pt x="1" y="30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9"/>
                  </a:lnTo>
                  <a:lnTo>
                    <a:pt x="8" y="5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0" y="3"/>
                  </a:lnTo>
                  <a:lnTo>
                    <a:pt x="21" y="5"/>
                  </a:lnTo>
                  <a:lnTo>
                    <a:pt x="22" y="9"/>
                  </a:lnTo>
                  <a:lnTo>
                    <a:pt x="22" y="20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31" y="22"/>
                  </a:lnTo>
                  <a:lnTo>
                    <a:pt x="32" y="23"/>
                  </a:lnTo>
                  <a:lnTo>
                    <a:pt x="32" y="25"/>
                  </a:lnTo>
                  <a:lnTo>
                    <a:pt x="32" y="28"/>
                  </a:lnTo>
                  <a:lnTo>
                    <a:pt x="31" y="30"/>
                  </a:lnTo>
                  <a:lnTo>
                    <a:pt x="28" y="31"/>
                  </a:lnTo>
                  <a:lnTo>
                    <a:pt x="25" y="31"/>
                  </a:lnTo>
                  <a:lnTo>
                    <a:pt x="22" y="31"/>
                  </a:lnTo>
                  <a:lnTo>
                    <a:pt x="22" y="68"/>
                  </a:lnTo>
                  <a:lnTo>
                    <a:pt x="22" y="71"/>
                  </a:lnTo>
                  <a:lnTo>
                    <a:pt x="22" y="72"/>
                  </a:lnTo>
                  <a:lnTo>
                    <a:pt x="24" y="73"/>
                  </a:lnTo>
                  <a:lnTo>
                    <a:pt x="26" y="73"/>
                  </a:lnTo>
                  <a:lnTo>
                    <a:pt x="28" y="73"/>
                  </a:lnTo>
                  <a:lnTo>
                    <a:pt x="30" y="74"/>
                  </a:lnTo>
                  <a:lnTo>
                    <a:pt x="31" y="76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28" y="84"/>
                  </a:lnTo>
                  <a:lnTo>
                    <a:pt x="26" y="85"/>
                  </a:lnTo>
                  <a:lnTo>
                    <a:pt x="22" y="85"/>
                  </a:lnTo>
                  <a:lnTo>
                    <a:pt x="15" y="84"/>
                  </a:lnTo>
                  <a:lnTo>
                    <a:pt x="10" y="81"/>
                  </a:lnTo>
                  <a:lnTo>
                    <a:pt x="8" y="78"/>
                  </a:lnTo>
                  <a:lnTo>
                    <a:pt x="7" y="73"/>
                  </a:lnTo>
                  <a:lnTo>
                    <a:pt x="7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7737475" y="806451"/>
              <a:ext cx="92075" cy="13652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3" y="1"/>
                </a:cxn>
                <a:cxn ang="0">
                  <a:pos x="56" y="2"/>
                </a:cxn>
                <a:cxn ang="0">
                  <a:pos x="58" y="4"/>
                </a:cxn>
                <a:cxn ang="0">
                  <a:pos x="58" y="7"/>
                </a:cxn>
                <a:cxn ang="0">
                  <a:pos x="58" y="10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50" y="14"/>
                </a:cxn>
                <a:cxn ang="0">
                  <a:pos x="37" y="14"/>
                </a:cxn>
                <a:cxn ang="0">
                  <a:pos x="37" y="79"/>
                </a:cxn>
                <a:cxn ang="0">
                  <a:pos x="36" y="83"/>
                </a:cxn>
                <a:cxn ang="0">
                  <a:pos x="34" y="84"/>
                </a:cxn>
                <a:cxn ang="0">
                  <a:pos x="32" y="86"/>
                </a:cxn>
                <a:cxn ang="0">
                  <a:pos x="28" y="86"/>
                </a:cxn>
                <a:cxn ang="0">
                  <a:pos x="26" y="86"/>
                </a:cxn>
                <a:cxn ang="0">
                  <a:pos x="24" y="84"/>
                </a:cxn>
                <a:cxn ang="0">
                  <a:pos x="22" y="83"/>
                </a:cxn>
                <a:cxn ang="0">
                  <a:pos x="21" y="79"/>
                </a:cxn>
                <a:cxn ang="0">
                  <a:pos x="21" y="14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5" y="1"/>
                </a:cxn>
                <a:cxn ang="0">
                  <a:pos x="8" y="0"/>
                </a:cxn>
                <a:cxn ang="0">
                  <a:pos x="50" y="0"/>
                </a:cxn>
              </a:cxnLst>
              <a:rect l="0" t="0" r="r" b="b"/>
              <a:pathLst>
                <a:path w="58" h="86">
                  <a:moveTo>
                    <a:pt x="50" y="0"/>
                  </a:moveTo>
                  <a:lnTo>
                    <a:pt x="53" y="1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8" y="7"/>
                  </a:lnTo>
                  <a:lnTo>
                    <a:pt x="58" y="10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50" y="14"/>
                  </a:lnTo>
                  <a:lnTo>
                    <a:pt x="37" y="14"/>
                  </a:lnTo>
                  <a:lnTo>
                    <a:pt x="37" y="79"/>
                  </a:lnTo>
                  <a:lnTo>
                    <a:pt x="36" y="83"/>
                  </a:lnTo>
                  <a:lnTo>
                    <a:pt x="34" y="84"/>
                  </a:lnTo>
                  <a:lnTo>
                    <a:pt x="32" y="86"/>
                  </a:lnTo>
                  <a:lnTo>
                    <a:pt x="28" y="86"/>
                  </a:lnTo>
                  <a:lnTo>
                    <a:pt x="26" y="86"/>
                  </a:lnTo>
                  <a:lnTo>
                    <a:pt x="24" y="84"/>
                  </a:lnTo>
                  <a:lnTo>
                    <a:pt x="22" y="83"/>
                  </a:lnTo>
                  <a:lnTo>
                    <a:pt x="21" y="79"/>
                  </a:lnTo>
                  <a:lnTo>
                    <a:pt x="21" y="14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4"/>
                  </a:lnTo>
                  <a:lnTo>
                    <a:pt x="2" y="2"/>
                  </a:lnTo>
                  <a:lnTo>
                    <a:pt x="5" y="1"/>
                  </a:lnTo>
                  <a:lnTo>
                    <a:pt x="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7821613" y="838201"/>
              <a:ext cx="71438" cy="10477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2" y="15"/>
                </a:cxn>
                <a:cxn ang="0">
                  <a:pos x="5" y="7"/>
                </a:cxn>
                <a:cxn ang="0">
                  <a:pos x="11" y="2"/>
                </a:cxn>
                <a:cxn ang="0">
                  <a:pos x="22" y="0"/>
                </a:cxn>
                <a:cxn ang="0">
                  <a:pos x="33" y="2"/>
                </a:cxn>
                <a:cxn ang="0">
                  <a:pos x="40" y="7"/>
                </a:cxn>
                <a:cxn ang="0">
                  <a:pos x="43" y="15"/>
                </a:cxn>
                <a:cxn ang="0">
                  <a:pos x="45" y="25"/>
                </a:cxn>
                <a:cxn ang="0">
                  <a:pos x="45" y="41"/>
                </a:cxn>
                <a:cxn ang="0">
                  <a:pos x="43" y="51"/>
                </a:cxn>
                <a:cxn ang="0">
                  <a:pos x="40" y="59"/>
                </a:cxn>
                <a:cxn ang="0">
                  <a:pos x="33" y="64"/>
                </a:cxn>
                <a:cxn ang="0">
                  <a:pos x="22" y="66"/>
                </a:cxn>
                <a:cxn ang="0">
                  <a:pos x="11" y="64"/>
                </a:cxn>
                <a:cxn ang="0">
                  <a:pos x="5" y="59"/>
                </a:cxn>
                <a:cxn ang="0">
                  <a:pos x="2" y="51"/>
                </a:cxn>
                <a:cxn ang="0">
                  <a:pos x="0" y="41"/>
                </a:cxn>
                <a:cxn ang="0">
                  <a:pos x="0" y="25"/>
                </a:cxn>
              </a:cxnLst>
              <a:rect l="0" t="0" r="r" b="b"/>
              <a:pathLst>
                <a:path w="45" h="66">
                  <a:moveTo>
                    <a:pt x="0" y="25"/>
                  </a:moveTo>
                  <a:lnTo>
                    <a:pt x="2" y="15"/>
                  </a:lnTo>
                  <a:lnTo>
                    <a:pt x="5" y="7"/>
                  </a:lnTo>
                  <a:lnTo>
                    <a:pt x="11" y="2"/>
                  </a:lnTo>
                  <a:lnTo>
                    <a:pt x="22" y="0"/>
                  </a:lnTo>
                  <a:lnTo>
                    <a:pt x="33" y="2"/>
                  </a:lnTo>
                  <a:lnTo>
                    <a:pt x="40" y="7"/>
                  </a:lnTo>
                  <a:lnTo>
                    <a:pt x="43" y="15"/>
                  </a:lnTo>
                  <a:lnTo>
                    <a:pt x="45" y="25"/>
                  </a:lnTo>
                  <a:lnTo>
                    <a:pt x="45" y="41"/>
                  </a:lnTo>
                  <a:lnTo>
                    <a:pt x="43" y="51"/>
                  </a:lnTo>
                  <a:lnTo>
                    <a:pt x="40" y="59"/>
                  </a:lnTo>
                  <a:lnTo>
                    <a:pt x="33" y="64"/>
                  </a:lnTo>
                  <a:lnTo>
                    <a:pt x="22" y="66"/>
                  </a:lnTo>
                  <a:lnTo>
                    <a:pt x="11" y="64"/>
                  </a:lnTo>
                  <a:lnTo>
                    <a:pt x="5" y="59"/>
                  </a:lnTo>
                  <a:lnTo>
                    <a:pt x="2" y="51"/>
                  </a:lnTo>
                  <a:lnTo>
                    <a:pt x="0" y="41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847013" y="854076"/>
              <a:ext cx="20638" cy="7302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7"/>
                </a:cxn>
                <a:cxn ang="0">
                  <a:pos x="1" y="42"/>
                </a:cxn>
                <a:cxn ang="0">
                  <a:pos x="4" y="45"/>
                </a:cxn>
                <a:cxn ang="0">
                  <a:pos x="6" y="46"/>
                </a:cxn>
                <a:cxn ang="0">
                  <a:pos x="10" y="45"/>
                </a:cxn>
                <a:cxn ang="0">
                  <a:pos x="12" y="42"/>
                </a:cxn>
                <a:cxn ang="0">
                  <a:pos x="13" y="37"/>
                </a:cxn>
                <a:cxn ang="0">
                  <a:pos x="13" y="30"/>
                </a:cxn>
                <a:cxn ang="0">
                  <a:pos x="13" y="16"/>
                </a:cxn>
                <a:cxn ang="0">
                  <a:pos x="13" y="9"/>
                </a:cxn>
                <a:cxn ang="0">
                  <a:pos x="12" y="4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1" y="4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30"/>
                </a:cxn>
              </a:cxnLst>
              <a:rect l="0" t="0" r="r" b="b"/>
              <a:pathLst>
                <a:path w="13" h="46">
                  <a:moveTo>
                    <a:pt x="0" y="30"/>
                  </a:moveTo>
                  <a:lnTo>
                    <a:pt x="0" y="37"/>
                  </a:lnTo>
                  <a:lnTo>
                    <a:pt x="1" y="42"/>
                  </a:lnTo>
                  <a:lnTo>
                    <a:pt x="4" y="45"/>
                  </a:lnTo>
                  <a:lnTo>
                    <a:pt x="6" y="46"/>
                  </a:lnTo>
                  <a:lnTo>
                    <a:pt x="10" y="45"/>
                  </a:lnTo>
                  <a:lnTo>
                    <a:pt x="12" y="42"/>
                  </a:lnTo>
                  <a:lnTo>
                    <a:pt x="13" y="37"/>
                  </a:lnTo>
                  <a:lnTo>
                    <a:pt x="13" y="30"/>
                  </a:lnTo>
                  <a:lnTo>
                    <a:pt x="13" y="16"/>
                  </a:lnTo>
                  <a:lnTo>
                    <a:pt x="13" y="9"/>
                  </a:lnTo>
                  <a:lnTo>
                    <a:pt x="12" y="4"/>
                  </a:lnTo>
                  <a:lnTo>
                    <a:pt x="10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1" y="4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908925" y="838201"/>
              <a:ext cx="109538" cy="104775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6"/>
                </a:cxn>
                <a:cxn ang="0">
                  <a:pos x="59" y="66"/>
                </a:cxn>
                <a:cxn ang="0">
                  <a:pos x="55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49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6"/>
                </a:cxn>
                <a:cxn ang="0">
                  <a:pos x="31" y="66"/>
                </a:cxn>
                <a:cxn ang="0">
                  <a:pos x="28" y="62"/>
                </a:cxn>
                <a:cxn ang="0">
                  <a:pos x="28" y="19"/>
                </a:cxn>
                <a:cxn ang="0">
                  <a:pos x="27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5" y="24"/>
                </a:cxn>
                <a:cxn ang="0">
                  <a:pos x="13" y="62"/>
                </a:cxn>
                <a:cxn ang="0">
                  <a:pos x="10" y="66"/>
                </a:cxn>
                <a:cxn ang="0">
                  <a:pos x="4" y="66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2" y="2"/>
                </a:cxn>
                <a:cxn ang="0">
                  <a:pos x="15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3" y="0"/>
                </a:cxn>
                <a:cxn ang="0">
                  <a:pos x="38" y="3"/>
                </a:cxn>
                <a:cxn ang="0">
                  <a:pos x="44" y="3"/>
                </a:cxn>
                <a:cxn ang="0">
                  <a:pos x="52" y="0"/>
                </a:cxn>
                <a:cxn ang="0">
                  <a:pos x="61" y="1"/>
                </a:cxn>
                <a:cxn ang="0">
                  <a:pos x="68" y="8"/>
                </a:cxn>
                <a:cxn ang="0">
                  <a:pos x="69" y="58"/>
                </a:cxn>
              </a:cxnLst>
              <a:rect l="0" t="0" r="r" b="b"/>
              <a:pathLst>
                <a:path w="69" h="66">
                  <a:moveTo>
                    <a:pt x="69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6"/>
                  </a:lnTo>
                  <a:lnTo>
                    <a:pt x="62" y="66"/>
                  </a:lnTo>
                  <a:lnTo>
                    <a:pt x="59" y="66"/>
                  </a:lnTo>
                  <a:lnTo>
                    <a:pt x="58" y="64"/>
                  </a:lnTo>
                  <a:lnTo>
                    <a:pt x="55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2" y="12"/>
                  </a:lnTo>
                  <a:lnTo>
                    <a:pt x="49" y="12"/>
                  </a:lnTo>
                  <a:lnTo>
                    <a:pt x="46" y="13"/>
                  </a:lnTo>
                  <a:lnTo>
                    <a:pt x="44" y="14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6"/>
                  </a:lnTo>
                  <a:lnTo>
                    <a:pt x="35" y="66"/>
                  </a:lnTo>
                  <a:lnTo>
                    <a:pt x="31" y="66"/>
                  </a:lnTo>
                  <a:lnTo>
                    <a:pt x="30" y="64"/>
                  </a:lnTo>
                  <a:lnTo>
                    <a:pt x="28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7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8" y="13"/>
                  </a:lnTo>
                  <a:lnTo>
                    <a:pt x="17" y="14"/>
                  </a:lnTo>
                  <a:lnTo>
                    <a:pt x="15" y="18"/>
                  </a:lnTo>
                  <a:lnTo>
                    <a:pt x="15" y="24"/>
                  </a:lnTo>
                  <a:lnTo>
                    <a:pt x="15" y="58"/>
                  </a:lnTo>
                  <a:lnTo>
                    <a:pt x="13" y="62"/>
                  </a:lnTo>
                  <a:lnTo>
                    <a:pt x="12" y="64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5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1" y="7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61" y="1"/>
                  </a:lnTo>
                  <a:lnTo>
                    <a:pt x="66" y="3"/>
                  </a:lnTo>
                  <a:lnTo>
                    <a:pt x="68" y="8"/>
                  </a:lnTo>
                  <a:lnTo>
                    <a:pt x="69" y="15"/>
                  </a:lnTo>
                  <a:lnTo>
                    <a:pt x="69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708900" y="992188"/>
              <a:ext cx="80963" cy="1412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7" y="0"/>
                </a:cxn>
                <a:cxn ang="0">
                  <a:pos x="11" y="2"/>
                </a:cxn>
                <a:cxn ang="0">
                  <a:pos x="13" y="3"/>
                </a:cxn>
                <a:cxn ang="0">
                  <a:pos x="14" y="5"/>
                </a:cxn>
                <a:cxn ang="0">
                  <a:pos x="15" y="9"/>
                </a:cxn>
                <a:cxn ang="0">
                  <a:pos x="15" y="40"/>
                </a:cxn>
                <a:cxn ang="0">
                  <a:pos x="15" y="40"/>
                </a:cxn>
                <a:cxn ang="0">
                  <a:pos x="33" y="5"/>
                </a:cxn>
                <a:cxn ang="0">
                  <a:pos x="36" y="3"/>
                </a:cxn>
                <a:cxn ang="0">
                  <a:pos x="37" y="2"/>
                </a:cxn>
                <a:cxn ang="0">
                  <a:pos x="39" y="0"/>
                </a:cxn>
                <a:cxn ang="0">
                  <a:pos x="40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8" y="4"/>
                </a:cxn>
                <a:cxn ang="0">
                  <a:pos x="49" y="8"/>
                </a:cxn>
                <a:cxn ang="0">
                  <a:pos x="49" y="9"/>
                </a:cxn>
                <a:cxn ang="0">
                  <a:pos x="48" y="10"/>
                </a:cxn>
                <a:cxn ang="0">
                  <a:pos x="48" y="12"/>
                </a:cxn>
                <a:cxn ang="0">
                  <a:pos x="46" y="14"/>
                </a:cxn>
                <a:cxn ang="0">
                  <a:pos x="31" y="39"/>
                </a:cxn>
                <a:cxn ang="0">
                  <a:pos x="50" y="77"/>
                </a:cxn>
                <a:cxn ang="0">
                  <a:pos x="51" y="78"/>
                </a:cxn>
                <a:cxn ang="0">
                  <a:pos x="51" y="79"/>
                </a:cxn>
                <a:cxn ang="0">
                  <a:pos x="51" y="82"/>
                </a:cxn>
                <a:cxn ang="0">
                  <a:pos x="51" y="83"/>
                </a:cxn>
                <a:cxn ang="0">
                  <a:pos x="51" y="85"/>
                </a:cxn>
                <a:cxn ang="0">
                  <a:pos x="49" y="87"/>
                </a:cxn>
                <a:cxn ang="0">
                  <a:pos x="46" y="89"/>
                </a:cxn>
                <a:cxn ang="0">
                  <a:pos x="43" y="89"/>
                </a:cxn>
                <a:cxn ang="0">
                  <a:pos x="40" y="89"/>
                </a:cxn>
                <a:cxn ang="0">
                  <a:pos x="38" y="87"/>
                </a:cxn>
                <a:cxn ang="0">
                  <a:pos x="36" y="85"/>
                </a:cxn>
                <a:cxn ang="0">
                  <a:pos x="35" y="83"/>
                </a:cxn>
                <a:cxn ang="0">
                  <a:pos x="21" y="54"/>
                </a:cxn>
                <a:cxn ang="0">
                  <a:pos x="15" y="64"/>
                </a:cxn>
                <a:cxn ang="0">
                  <a:pos x="15" y="82"/>
                </a:cxn>
                <a:cxn ang="0">
                  <a:pos x="14" y="85"/>
                </a:cxn>
                <a:cxn ang="0">
                  <a:pos x="13" y="86"/>
                </a:cxn>
                <a:cxn ang="0">
                  <a:pos x="11" y="89"/>
                </a:cxn>
                <a:cxn ang="0">
                  <a:pos x="7" y="89"/>
                </a:cxn>
                <a:cxn ang="0">
                  <a:pos x="5" y="89"/>
                </a:cxn>
                <a:cxn ang="0">
                  <a:pos x="2" y="86"/>
                </a:cxn>
                <a:cxn ang="0">
                  <a:pos x="1" y="85"/>
                </a:cxn>
                <a:cxn ang="0">
                  <a:pos x="0" y="82"/>
                </a:cxn>
                <a:cxn ang="0">
                  <a:pos x="0" y="9"/>
                </a:cxn>
              </a:cxnLst>
              <a:rect l="0" t="0" r="r" b="b"/>
              <a:pathLst>
                <a:path w="51" h="89">
                  <a:moveTo>
                    <a:pt x="0" y="9"/>
                  </a:moveTo>
                  <a:lnTo>
                    <a:pt x="1" y="5"/>
                  </a:lnTo>
                  <a:lnTo>
                    <a:pt x="2" y="3"/>
                  </a:lnTo>
                  <a:lnTo>
                    <a:pt x="5" y="2"/>
                  </a:lnTo>
                  <a:lnTo>
                    <a:pt x="7" y="0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5" y="9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33" y="5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9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8" y="4"/>
                  </a:lnTo>
                  <a:lnTo>
                    <a:pt x="49" y="8"/>
                  </a:lnTo>
                  <a:lnTo>
                    <a:pt x="49" y="9"/>
                  </a:lnTo>
                  <a:lnTo>
                    <a:pt x="48" y="10"/>
                  </a:lnTo>
                  <a:lnTo>
                    <a:pt x="48" y="12"/>
                  </a:lnTo>
                  <a:lnTo>
                    <a:pt x="46" y="14"/>
                  </a:lnTo>
                  <a:lnTo>
                    <a:pt x="31" y="39"/>
                  </a:lnTo>
                  <a:lnTo>
                    <a:pt x="50" y="77"/>
                  </a:lnTo>
                  <a:lnTo>
                    <a:pt x="51" y="78"/>
                  </a:lnTo>
                  <a:lnTo>
                    <a:pt x="51" y="79"/>
                  </a:lnTo>
                  <a:lnTo>
                    <a:pt x="51" y="82"/>
                  </a:lnTo>
                  <a:lnTo>
                    <a:pt x="51" y="83"/>
                  </a:lnTo>
                  <a:lnTo>
                    <a:pt x="51" y="85"/>
                  </a:lnTo>
                  <a:lnTo>
                    <a:pt x="49" y="87"/>
                  </a:lnTo>
                  <a:lnTo>
                    <a:pt x="46" y="89"/>
                  </a:lnTo>
                  <a:lnTo>
                    <a:pt x="43" y="89"/>
                  </a:lnTo>
                  <a:lnTo>
                    <a:pt x="40" y="89"/>
                  </a:lnTo>
                  <a:lnTo>
                    <a:pt x="38" y="87"/>
                  </a:lnTo>
                  <a:lnTo>
                    <a:pt x="36" y="85"/>
                  </a:lnTo>
                  <a:lnTo>
                    <a:pt x="35" y="83"/>
                  </a:lnTo>
                  <a:lnTo>
                    <a:pt x="21" y="54"/>
                  </a:lnTo>
                  <a:lnTo>
                    <a:pt x="15" y="64"/>
                  </a:lnTo>
                  <a:lnTo>
                    <a:pt x="15" y="82"/>
                  </a:lnTo>
                  <a:lnTo>
                    <a:pt x="14" y="85"/>
                  </a:lnTo>
                  <a:lnTo>
                    <a:pt x="13" y="86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5" y="89"/>
                  </a:lnTo>
                  <a:lnTo>
                    <a:pt x="2" y="86"/>
                  </a:lnTo>
                  <a:lnTo>
                    <a:pt x="1" y="85"/>
                  </a:lnTo>
                  <a:lnTo>
                    <a:pt x="0" y="8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Freeform 26"/>
            <p:cNvSpPr>
              <a:spLocks/>
            </p:cNvSpPr>
            <p:nvPr/>
          </p:nvSpPr>
          <p:spPr bwMode="auto">
            <a:xfrm>
              <a:off x="7805738" y="1027113"/>
              <a:ext cx="22225" cy="10636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3" y="2"/>
                </a:cxn>
                <a:cxn ang="0">
                  <a:pos x="14" y="5"/>
                </a:cxn>
                <a:cxn ang="0">
                  <a:pos x="14" y="8"/>
                </a:cxn>
                <a:cxn ang="0">
                  <a:pos x="14" y="58"/>
                </a:cxn>
                <a:cxn ang="0">
                  <a:pos x="14" y="62"/>
                </a:cxn>
                <a:cxn ang="0">
                  <a:pos x="13" y="64"/>
                </a:cxn>
                <a:cxn ang="0">
                  <a:pos x="10" y="67"/>
                </a:cxn>
                <a:cxn ang="0">
                  <a:pos x="7" y="67"/>
                </a:cxn>
                <a:cxn ang="0">
                  <a:pos x="3" y="67"/>
                </a:cxn>
                <a:cxn ang="0">
                  <a:pos x="2" y="64"/>
                </a:cxn>
                <a:cxn ang="0">
                  <a:pos x="0" y="62"/>
                </a:cxn>
                <a:cxn ang="0">
                  <a:pos x="0" y="58"/>
                </a:cxn>
                <a:cxn ang="0">
                  <a:pos x="0" y="8"/>
                </a:cxn>
              </a:cxnLst>
              <a:rect l="0" t="0" r="r" b="b"/>
              <a:pathLst>
                <a:path w="14" h="67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3" y="67"/>
                  </a:lnTo>
                  <a:lnTo>
                    <a:pt x="2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7804150" y="990601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1" y="16"/>
                </a:cxn>
                <a:cxn ang="0">
                  <a:pos x="8" y="17"/>
                </a:cxn>
                <a:cxn ang="0">
                  <a:pos x="4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4" y="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1" y="1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1" y="16"/>
                  </a:lnTo>
                  <a:lnTo>
                    <a:pt x="8" y="17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4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7848600" y="1027113"/>
              <a:ext cx="112713" cy="106363"/>
            </a:xfrm>
            <a:custGeom>
              <a:avLst/>
              <a:gdLst/>
              <a:ahLst/>
              <a:cxnLst>
                <a:cxn ang="0">
                  <a:pos x="69" y="62"/>
                </a:cxn>
                <a:cxn ang="0">
                  <a:pos x="66" y="67"/>
                </a:cxn>
                <a:cxn ang="0">
                  <a:pos x="60" y="67"/>
                </a:cxn>
                <a:cxn ang="0">
                  <a:pos x="56" y="62"/>
                </a:cxn>
                <a:cxn ang="0">
                  <a:pos x="55" y="19"/>
                </a:cxn>
                <a:cxn ang="0">
                  <a:pos x="54" y="13"/>
                </a:cxn>
                <a:cxn ang="0">
                  <a:pos x="50" y="12"/>
                </a:cxn>
                <a:cxn ang="0">
                  <a:pos x="44" y="14"/>
                </a:cxn>
                <a:cxn ang="0">
                  <a:pos x="42" y="24"/>
                </a:cxn>
                <a:cxn ang="0">
                  <a:pos x="42" y="62"/>
                </a:cxn>
                <a:cxn ang="0">
                  <a:pos x="38" y="67"/>
                </a:cxn>
                <a:cxn ang="0">
                  <a:pos x="32" y="67"/>
                </a:cxn>
                <a:cxn ang="0">
                  <a:pos x="29" y="62"/>
                </a:cxn>
                <a:cxn ang="0">
                  <a:pos x="28" y="19"/>
                </a:cxn>
                <a:cxn ang="0">
                  <a:pos x="26" y="13"/>
                </a:cxn>
                <a:cxn ang="0">
                  <a:pos x="22" y="12"/>
                </a:cxn>
                <a:cxn ang="0">
                  <a:pos x="17" y="14"/>
                </a:cxn>
                <a:cxn ang="0">
                  <a:pos x="14" y="24"/>
                </a:cxn>
                <a:cxn ang="0">
                  <a:pos x="14" y="62"/>
                </a:cxn>
                <a:cxn ang="0">
                  <a:pos x="11" y="67"/>
                </a:cxn>
                <a:cxn ang="0">
                  <a:pos x="4" y="67"/>
                </a:cxn>
                <a:cxn ang="0">
                  <a:pos x="0" y="62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4" y="8"/>
                </a:cxn>
                <a:cxn ang="0">
                  <a:pos x="17" y="5"/>
                </a:cxn>
                <a:cxn ang="0">
                  <a:pos x="24" y="0"/>
                </a:cxn>
                <a:cxn ang="0">
                  <a:pos x="32" y="0"/>
                </a:cxn>
                <a:cxn ang="0">
                  <a:pos x="40" y="4"/>
                </a:cxn>
                <a:cxn ang="0">
                  <a:pos x="44" y="4"/>
                </a:cxn>
                <a:cxn ang="0">
                  <a:pos x="51" y="0"/>
                </a:cxn>
                <a:cxn ang="0">
                  <a:pos x="62" y="1"/>
                </a:cxn>
                <a:cxn ang="0">
                  <a:pos x="69" y="8"/>
                </a:cxn>
                <a:cxn ang="0">
                  <a:pos x="71" y="58"/>
                </a:cxn>
              </a:cxnLst>
              <a:rect l="0" t="0" r="r" b="b"/>
              <a:pathLst>
                <a:path w="71" h="67">
                  <a:moveTo>
                    <a:pt x="71" y="58"/>
                  </a:moveTo>
                  <a:lnTo>
                    <a:pt x="69" y="62"/>
                  </a:lnTo>
                  <a:lnTo>
                    <a:pt x="68" y="64"/>
                  </a:lnTo>
                  <a:lnTo>
                    <a:pt x="66" y="67"/>
                  </a:lnTo>
                  <a:lnTo>
                    <a:pt x="62" y="67"/>
                  </a:lnTo>
                  <a:lnTo>
                    <a:pt x="60" y="67"/>
                  </a:lnTo>
                  <a:lnTo>
                    <a:pt x="57" y="64"/>
                  </a:lnTo>
                  <a:lnTo>
                    <a:pt x="56" y="62"/>
                  </a:lnTo>
                  <a:lnTo>
                    <a:pt x="55" y="58"/>
                  </a:lnTo>
                  <a:lnTo>
                    <a:pt x="55" y="19"/>
                  </a:lnTo>
                  <a:lnTo>
                    <a:pt x="55" y="15"/>
                  </a:lnTo>
                  <a:lnTo>
                    <a:pt x="54" y="13"/>
                  </a:lnTo>
                  <a:lnTo>
                    <a:pt x="51" y="12"/>
                  </a:lnTo>
                  <a:lnTo>
                    <a:pt x="50" y="12"/>
                  </a:lnTo>
                  <a:lnTo>
                    <a:pt x="47" y="13"/>
                  </a:lnTo>
                  <a:lnTo>
                    <a:pt x="44" y="14"/>
                  </a:lnTo>
                  <a:lnTo>
                    <a:pt x="43" y="18"/>
                  </a:lnTo>
                  <a:lnTo>
                    <a:pt x="42" y="24"/>
                  </a:lnTo>
                  <a:lnTo>
                    <a:pt x="42" y="58"/>
                  </a:lnTo>
                  <a:lnTo>
                    <a:pt x="42" y="62"/>
                  </a:lnTo>
                  <a:lnTo>
                    <a:pt x="41" y="64"/>
                  </a:lnTo>
                  <a:lnTo>
                    <a:pt x="38" y="67"/>
                  </a:lnTo>
                  <a:lnTo>
                    <a:pt x="35" y="67"/>
                  </a:lnTo>
                  <a:lnTo>
                    <a:pt x="32" y="67"/>
                  </a:lnTo>
                  <a:lnTo>
                    <a:pt x="30" y="64"/>
                  </a:lnTo>
                  <a:lnTo>
                    <a:pt x="29" y="62"/>
                  </a:lnTo>
                  <a:lnTo>
                    <a:pt x="28" y="58"/>
                  </a:lnTo>
                  <a:lnTo>
                    <a:pt x="28" y="19"/>
                  </a:lnTo>
                  <a:lnTo>
                    <a:pt x="28" y="15"/>
                  </a:lnTo>
                  <a:lnTo>
                    <a:pt x="26" y="13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9" y="13"/>
                  </a:lnTo>
                  <a:lnTo>
                    <a:pt x="17" y="14"/>
                  </a:lnTo>
                  <a:lnTo>
                    <a:pt x="16" y="18"/>
                  </a:lnTo>
                  <a:lnTo>
                    <a:pt x="14" y="24"/>
                  </a:lnTo>
                  <a:lnTo>
                    <a:pt x="14" y="58"/>
                  </a:lnTo>
                  <a:lnTo>
                    <a:pt x="14" y="62"/>
                  </a:lnTo>
                  <a:lnTo>
                    <a:pt x="13" y="64"/>
                  </a:lnTo>
                  <a:lnTo>
                    <a:pt x="11" y="67"/>
                  </a:lnTo>
                  <a:lnTo>
                    <a:pt x="7" y="67"/>
                  </a:lnTo>
                  <a:lnTo>
                    <a:pt x="4" y="67"/>
                  </a:lnTo>
                  <a:lnTo>
                    <a:pt x="3" y="64"/>
                  </a:lnTo>
                  <a:lnTo>
                    <a:pt x="0" y="62"/>
                  </a:lnTo>
                  <a:lnTo>
                    <a:pt x="0" y="58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7" y="5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40" y="4"/>
                  </a:lnTo>
                  <a:lnTo>
                    <a:pt x="42" y="7"/>
                  </a:lnTo>
                  <a:lnTo>
                    <a:pt x="44" y="4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1"/>
                  </a:lnTo>
                  <a:lnTo>
                    <a:pt x="67" y="4"/>
                  </a:lnTo>
                  <a:lnTo>
                    <a:pt x="69" y="8"/>
                  </a:lnTo>
                  <a:lnTo>
                    <a:pt x="71" y="15"/>
                  </a:lnTo>
                  <a:lnTo>
                    <a:pt x="7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7794625" y="1179513"/>
              <a:ext cx="80963" cy="142875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1" y="21"/>
                </a:cxn>
                <a:cxn ang="0">
                  <a:pos x="7" y="9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8" y="3"/>
                </a:cxn>
                <a:cxn ang="0">
                  <a:pos x="45" y="8"/>
                </a:cxn>
                <a:cxn ang="0">
                  <a:pos x="50" y="14"/>
                </a:cxn>
                <a:cxn ang="0">
                  <a:pos x="51" y="22"/>
                </a:cxn>
                <a:cxn ang="0">
                  <a:pos x="51" y="25"/>
                </a:cxn>
                <a:cxn ang="0">
                  <a:pos x="50" y="29"/>
                </a:cxn>
                <a:cxn ang="0">
                  <a:pos x="47" y="30"/>
                </a:cxn>
                <a:cxn ang="0">
                  <a:pos x="44" y="31"/>
                </a:cxn>
                <a:cxn ang="0">
                  <a:pos x="39" y="31"/>
                </a:cxn>
                <a:cxn ang="0">
                  <a:pos x="37" y="29"/>
                </a:cxn>
                <a:cxn ang="0">
                  <a:pos x="35" y="27"/>
                </a:cxn>
                <a:cxn ang="0">
                  <a:pos x="34" y="22"/>
                </a:cxn>
                <a:cxn ang="0">
                  <a:pos x="34" y="18"/>
                </a:cxn>
                <a:cxn ang="0">
                  <a:pos x="33" y="16"/>
                </a:cxn>
                <a:cxn ang="0">
                  <a:pos x="31" y="14"/>
                </a:cxn>
                <a:cxn ang="0">
                  <a:pos x="27" y="14"/>
                </a:cxn>
                <a:cxn ang="0">
                  <a:pos x="22" y="15"/>
                </a:cxn>
                <a:cxn ang="0">
                  <a:pos x="19" y="18"/>
                </a:cxn>
                <a:cxn ang="0">
                  <a:pos x="17" y="27"/>
                </a:cxn>
                <a:cxn ang="0">
                  <a:pos x="16" y="42"/>
                </a:cxn>
                <a:cxn ang="0">
                  <a:pos x="16" y="47"/>
                </a:cxn>
                <a:cxn ang="0">
                  <a:pos x="16" y="60"/>
                </a:cxn>
                <a:cxn ang="0">
                  <a:pos x="17" y="68"/>
                </a:cxn>
                <a:cxn ang="0">
                  <a:pos x="21" y="74"/>
                </a:cxn>
                <a:cxn ang="0">
                  <a:pos x="27" y="77"/>
                </a:cxn>
                <a:cxn ang="0">
                  <a:pos x="29" y="76"/>
                </a:cxn>
                <a:cxn ang="0">
                  <a:pos x="32" y="74"/>
                </a:cxn>
                <a:cxn ang="0">
                  <a:pos x="33" y="72"/>
                </a:cxn>
                <a:cxn ang="0">
                  <a:pos x="34" y="68"/>
                </a:cxn>
                <a:cxn ang="0">
                  <a:pos x="35" y="62"/>
                </a:cxn>
                <a:cxn ang="0">
                  <a:pos x="37" y="59"/>
                </a:cxn>
                <a:cxn ang="0">
                  <a:pos x="39" y="58"/>
                </a:cxn>
                <a:cxn ang="0">
                  <a:pos x="44" y="56"/>
                </a:cxn>
                <a:cxn ang="0">
                  <a:pos x="47" y="58"/>
                </a:cxn>
                <a:cxn ang="0">
                  <a:pos x="50" y="59"/>
                </a:cxn>
                <a:cxn ang="0">
                  <a:pos x="51" y="61"/>
                </a:cxn>
                <a:cxn ang="0">
                  <a:pos x="51" y="65"/>
                </a:cxn>
                <a:cxn ang="0">
                  <a:pos x="50" y="77"/>
                </a:cxn>
                <a:cxn ang="0">
                  <a:pos x="44" y="84"/>
                </a:cxn>
                <a:cxn ang="0">
                  <a:pos x="37" y="89"/>
                </a:cxn>
                <a:cxn ang="0">
                  <a:pos x="26" y="90"/>
                </a:cxn>
                <a:cxn ang="0">
                  <a:pos x="12" y="86"/>
                </a:cxn>
                <a:cxn ang="0">
                  <a:pos x="3" y="78"/>
                </a:cxn>
                <a:cxn ang="0">
                  <a:pos x="0" y="66"/>
                </a:cxn>
                <a:cxn ang="0">
                  <a:pos x="0" y="54"/>
                </a:cxn>
                <a:cxn ang="0">
                  <a:pos x="0" y="40"/>
                </a:cxn>
              </a:cxnLst>
              <a:rect l="0" t="0" r="r" b="b"/>
              <a:pathLst>
                <a:path w="51" h="90">
                  <a:moveTo>
                    <a:pt x="0" y="40"/>
                  </a:moveTo>
                  <a:lnTo>
                    <a:pt x="1" y="21"/>
                  </a:lnTo>
                  <a:lnTo>
                    <a:pt x="7" y="9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8" y="3"/>
                  </a:lnTo>
                  <a:lnTo>
                    <a:pt x="45" y="8"/>
                  </a:lnTo>
                  <a:lnTo>
                    <a:pt x="50" y="14"/>
                  </a:lnTo>
                  <a:lnTo>
                    <a:pt x="51" y="22"/>
                  </a:lnTo>
                  <a:lnTo>
                    <a:pt x="51" y="25"/>
                  </a:lnTo>
                  <a:lnTo>
                    <a:pt x="50" y="29"/>
                  </a:lnTo>
                  <a:lnTo>
                    <a:pt x="47" y="30"/>
                  </a:lnTo>
                  <a:lnTo>
                    <a:pt x="44" y="31"/>
                  </a:lnTo>
                  <a:lnTo>
                    <a:pt x="39" y="31"/>
                  </a:lnTo>
                  <a:lnTo>
                    <a:pt x="37" y="29"/>
                  </a:lnTo>
                  <a:lnTo>
                    <a:pt x="35" y="27"/>
                  </a:lnTo>
                  <a:lnTo>
                    <a:pt x="34" y="22"/>
                  </a:lnTo>
                  <a:lnTo>
                    <a:pt x="34" y="18"/>
                  </a:lnTo>
                  <a:lnTo>
                    <a:pt x="33" y="16"/>
                  </a:lnTo>
                  <a:lnTo>
                    <a:pt x="31" y="14"/>
                  </a:lnTo>
                  <a:lnTo>
                    <a:pt x="27" y="14"/>
                  </a:lnTo>
                  <a:lnTo>
                    <a:pt x="22" y="15"/>
                  </a:lnTo>
                  <a:lnTo>
                    <a:pt x="19" y="18"/>
                  </a:lnTo>
                  <a:lnTo>
                    <a:pt x="17" y="27"/>
                  </a:lnTo>
                  <a:lnTo>
                    <a:pt x="16" y="42"/>
                  </a:lnTo>
                  <a:lnTo>
                    <a:pt x="16" y="47"/>
                  </a:lnTo>
                  <a:lnTo>
                    <a:pt x="16" y="60"/>
                  </a:lnTo>
                  <a:lnTo>
                    <a:pt x="17" y="68"/>
                  </a:lnTo>
                  <a:lnTo>
                    <a:pt x="21" y="74"/>
                  </a:lnTo>
                  <a:lnTo>
                    <a:pt x="27" y="77"/>
                  </a:lnTo>
                  <a:lnTo>
                    <a:pt x="29" y="76"/>
                  </a:lnTo>
                  <a:lnTo>
                    <a:pt x="32" y="74"/>
                  </a:lnTo>
                  <a:lnTo>
                    <a:pt x="33" y="72"/>
                  </a:lnTo>
                  <a:lnTo>
                    <a:pt x="34" y="68"/>
                  </a:lnTo>
                  <a:lnTo>
                    <a:pt x="35" y="62"/>
                  </a:lnTo>
                  <a:lnTo>
                    <a:pt x="37" y="59"/>
                  </a:lnTo>
                  <a:lnTo>
                    <a:pt x="39" y="58"/>
                  </a:lnTo>
                  <a:lnTo>
                    <a:pt x="44" y="56"/>
                  </a:lnTo>
                  <a:lnTo>
                    <a:pt x="47" y="58"/>
                  </a:lnTo>
                  <a:lnTo>
                    <a:pt x="50" y="59"/>
                  </a:lnTo>
                  <a:lnTo>
                    <a:pt x="51" y="61"/>
                  </a:lnTo>
                  <a:lnTo>
                    <a:pt x="51" y="65"/>
                  </a:lnTo>
                  <a:lnTo>
                    <a:pt x="50" y="77"/>
                  </a:lnTo>
                  <a:lnTo>
                    <a:pt x="44" y="84"/>
                  </a:lnTo>
                  <a:lnTo>
                    <a:pt x="37" y="89"/>
                  </a:lnTo>
                  <a:lnTo>
                    <a:pt x="26" y="90"/>
                  </a:lnTo>
                  <a:lnTo>
                    <a:pt x="12" y="86"/>
                  </a:lnTo>
                  <a:lnTo>
                    <a:pt x="3" y="78"/>
                  </a:lnTo>
                  <a:lnTo>
                    <a:pt x="0" y="66"/>
                  </a:lnTo>
                  <a:lnTo>
                    <a:pt x="0" y="5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7889875" y="1182688"/>
              <a:ext cx="68263" cy="1381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5" y="4"/>
                </a:cxn>
                <a:cxn ang="0">
                  <a:pos x="16" y="8"/>
                </a:cxn>
                <a:cxn ang="0">
                  <a:pos x="16" y="29"/>
                </a:cxn>
                <a:cxn ang="0">
                  <a:pos x="16" y="29"/>
                </a:cxn>
                <a:cxn ang="0">
                  <a:pos x="18" y="26"/>
                </a:cxn>
                <a:cxn ang="0">
                  <a:pos x="22" y="23"/>
                </a:cxn>
                <a:cxn ang="0">
                  <a:pos x="25" y="21"/>
                </a:cxn>
                <a:cxn ang="0">
                  <a:pos x="29" y="21"/>
                </a:cxn>
                <a:cxn ang="0">
                  <a:pos x="35" y="22"/>
                </a:cxn>
                <a:cxn ang="0">
                  <a:pos x="40" y="25"/>
                </a:cxn>
                <a:cxn ang="0">
                  <a:pos x="42" y="29"/>
                </a:cxn>
                <a:cxn ang="0">
                  <a:pos x="43" y="37"/>
                </a:cxn>
                <a:cxn ang="0">
                  <a:pos x="43" y="78"/>
                </a:cxn>
                <a:cxn ang="0">
                  <a:pos x="43" y="82"/>
                </a:cxn>
                <a:cxn ang="0">
                  <a:pos x="42" y="84"/>
                </a:cxn>
                <a:cxn ang="0">
                  <a:pos x="40" y="87"/>
                </a:cxn>
                <a:cxn ang="0">
                  <a:pos x="36" y="87"/>
                </a:cxn>
                <a:cxn ang="0">
                  <a:pos x="33" y="87"/>
                </a:cxn>
                <a:cxn ang="0">
                  <a:pos x="31" y="84"/>
                </a:cxn>
                <a:cxn ang="0">
                  <a:pos x="29" y="82"/>
                </a:cxn>
                <a:cxn ang="0">
                  <a:pos x="29" y="78"/>
                </a:cxn>
                <a:cxn ang="0">
                  <a:pos x="29" y="40"/>
                </a:cxn>
                <a:cxn ang="0">
                  <a:pos x="29" y="37"/>
                </a:cxn>
                <a:cxn ang="0">
                  <a:pos x="28" y="34"/>
                </a:cxn>
                <a:cxn ang="0">
                  <a:pos x="25" y="33"/>
                </a:cxn>
                <a:cxn ang="0">
                  <a:pos x="23" y="33"/>
                </a:cxn>
                <a:cxn ang="0">
                  <a:pos x="19" y="34"/>
                </a:cxn>
                <a:cxn ang="0">
                  <a:pos x="18" y="35"/>
                </a:cxn>
                <a:cxn ang="0">
                  <a:pos x="16" y="39"/>
                </a:cxn>
                <a:cxn ang="0">
                  <a:pos x="16" y="45"/>
                </a:cxn>
                <a:cxn ang="0">
                  <a:pos x="16" y="78"/>
                </a:cxn>
                <a:cxn ang="0">
                  <a:pos x="15" y="82"/>
                </a:cxn>
                <a:cxn ang="0">
                  <a:pos x="14" y="84"/>
                </a:cxn>
                <a:cxn ang="0">
                  <a:pos x="11" y="87"/>
                </a:cxn>
                <a:cxn ang="0">
                  <a:pos x="9" y="87"/>
                </a:cxn>
                <a:cxn ang="0">
                  <a:pos x="5" y="87"/>
                </a:cxn>
                <a:cxn ang="0">
                  <a:pos x="3" y="84"/>
                </a:cxn>
                <a:cxn ang="0">
                  <a:pos x="2" y="82"/>
                </a:cxn>
                <a:cxn ang="0">
                  <a:pos x="0" y="78"/>
                </a:cxn>
                <a:cxn ang="0">
                  <a:pos x="0" y="8"/>
                </a:cxn>
              </a:cxnLst>
              <a:rect l="0" t="0" r="r" b="b"/>
              <a:pathLst>
                <a:path w="43" h="87">
                  <a:moveTo>
                    <a:pt x="0" y="8"/>
                  </a:moveTo>
                  <a:lnTo>
                    <a:pt x="2" y="4"/>
                  </a:lnTo>
                  <a:lnTo>
                    <a:pt x="3" y="2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2"/>
                  </a:lnTo>
                  <a:lnTo>
                    <a:pt x="15" y="4"/>
                  </a:lnTo>
                  <a:lnTo>
                    <a:pt x="16" y="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8" y="26"/>
                  </a:lnTo>
                  <a:lnTo>
                    <a:pt x="22" y="23"/>
                  </a:lnTo>
                  <a:lnTo>
                    <a:pt x="25" y="21"/>
                  </a:lnTo>
                  <a:lnTo>
                    <a:pt x="29" y="21"/>
                  </a:lnTo>
                  <a:lnTo>
                    <a:pt x="35" y="22"/>
                  </a:lnTo>
                  <a:lnTo>
                    <a:pt x="40" y="25"/>
                  </a:lnTo>
                  <a:lnTo>
                    <a:pt x="42" y="29"/>
                  </a:lnTo>
                  <a:lnTo>
                    <a:pt x="43" y="37"/>
                  </a:lnTo>
                  <a:lnTo>
                    <a:pt x="43" y="78"/>
                  </a:lnTo>
                  <a:lnTo>
                    <a:pt x="43" y="82"/>
                  </a:lnTo>
                  <a:lnTo>
                    <a:pt x="42" y="84"/>
                  </a:lnTo>
                  <a:lnTo>
                    <a:pt x="40" y="87"/>
                  </a:lnTo>
                  <a:lnTo>
                    <a:pt x="36" y="87"/>
                  </a:lnTo>
                  <a:lnTo>
                    <a:pt x="33" y="87"/>
                  </a:lnTo>
                  <a:lnTo>
                    <a:pt x="31" y="84"/>
                  </a:lnTo>
                  <a:lnTo>
                    <a:pt x="29" y="82"/>
                  </a:lnTo>
                  <a:lnTo>
                    <a:pt x="29" y="78"/>
                  </a:lnTo>
                  <a:lnTo>
                    <a:pt x="29" y="40"/>
                  </a:lnTo>
                  <a:lnTo>
                    <a:pt x="29" y="37"/>
                  </a:lnTo>
                  <a:lnTo>
                    <a:pt x="28" y="34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18" y="35"/>
                  </a:lnTo>
                  <a:lnTo>
                    <a:pt x="16" y="39"/>
                  </a:lnTo>
                  <a:lnTo>
                    <a:pt x="16" y="45"/>
                  </a:lnTo>
                  <a:lnTo>
                    <a:pt x="16" y="78"/>
                  </a:lnTo>
                  <a:lnTo>
                    <a:pt x="15" y="82"/>
                  </a:lnTo>
                  <a:lnTo>
                    <a:pt x="14" y="84"/>
                  </a:lnTo>
                  <a:lnTo>
                    <a:pt x="11" y="87"/>
                  </a:lnTo>
                  <a:lnTo>
                    <a:pt x="9" y="87"/>
                  </a:lnTo>
                  <a:lnTo>
                    <a:pt x="5" y="87"/>
                  </a:lnTo>
                  <a:lnTo>
                    <a:pt x="3" y="84"/>
                  </a:lnTo>
                  <a:lnTo>
                    <a:pt x="2" y="82"/>
                  </a:lnTo>
                  <a:lnTo>
                    <a:pt x="0" y="7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7978775" y="1216026"/>
              <a:ext cx="49213" cy="10477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10" y="0"/>
                </a:cxn>
                <a:cxn ang="0">
                  <a:pos x="12" y="1"/>
                </a:cxn>
                <a:cxn ang="0">
                  <a:pos x="14" y="4"/>
                </a:cxn>
                <a:cxn ang="0">
                  <a:pos x="14" y="7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6" y="8"/>
                </a:cxn>
                <a:cxn ang="0">
                  <a:pos x="18" y="4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30" y="2"/>
                </a:cxn>
                <a:cxn ang="0">
                  <a:pos x="31" y="5"/>
                </a:cxn>
                <a:cxn ang="0">
                  <a:pos x="31" y="10"/>
                </a:cxn>
                <a:cxn ang="0">
                  <a:pos x="31" y="12"/>
                </a:cxn>
                <a:cxn ang="0">
                  <a:pos x="30" y="16"/>
                </a:cxn>
                <a:cxn ang="0">
                  <a:pos x="28" y="17"/>
                </a:cxn>
                <a:cxn ang="0">
                  <a:pos x="23" y="18"/>
                </a:cxn>
                <a:cxn ang="0">
                  <a:pos x="20" y="19"/>
                </a:cxn>
                <a:cxn ang="0">
                  <a:pos x="17" y="20"/>
                </a:cxn>
                <a:cxn ang="0">
                  <a:pos x="16" y="23"/>
                </a:cxn>
                <a:cxn ang="0">
                  <a:pos x="15" y="26"/>
                </a:cxn>
                <a:cxn ang="0">
                  <a:pos x="15" y="57"/>
                </a:cxn>
                <a:cxn ang="0">
                  <a:pos x="15" y="61"/>
                </a:cxn>
                <a:cxn ang="0">
                  <a:pos x="14" y="63"/>
                </a:cxn>
                <a:cxn ang="0">
                  <a:pos x="11" y="66"/>
                </a:cxn>
                <a:cxn ang="0">
                  <a:pos x="8" y="66"/>
                </a:cxn>
                <a:cxn ang="0">
                  <a:pos x="4" y="66"/>
                </a:cxn>
                <a:cxn ang="0">
                  <a:pos x="3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7"/>
                </a:cxn>
              </a:cxnLst>
              <a:rect l="0" t="0" r="r" b="b"/>
              <a:pathLst>
                <a:path w="31" h="66">
                  <a:moveTo>
                    <a:pt x="0" y="7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4"/>
                  </a:lnTo>
                  <a:lnTo>
                    <a:pt x="14" y="7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8"/>
                  </a:lnTo>
                  <a:lnTo>
                    <a:pt x="18" y="4"/>
                  </a:lnTo>
                  <a:lnTo>
                    <a:pt x="21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0" y="2"/>
                  </a:lnTo>
                  <a:lnTo>
                    <a:pt x="31" y="5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0" y="16"/>
                  </a:lnTo>
                  <a:lnTo>
                    <a:pt x="28" y="17"/>
                  </a:lnTo>
                  <a:lnTo>
                    <a:pt x="23" y="18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6" y="23"/>
                  </a:lnTo>
                  <a:lnTo>
                    <a:pt x="15" y="26"/>
                  </a:lnTo>
                  <a:lnTo>
                    <a:pt x="15" y="57"/>
                  </a:lnTo>
                  <a:lnTo>
                    <a:pt x="15" y="61"/>
                  </a:lnTo>
                  <a:lnTo>
                    <a:pt x="14" y="63"/>
                  </a:lnTo>
                  <a:lnTo>
                    <a:pt x="11" y="66"/>
                  </a:lnTo>
                  <a:lnTo>
                    <a:pt x="8" y="66"/>
                  </a:lnTo>
                  <a:lnTo>
                    <a:pt x="4" y="66"/>
                  </a:lnTo>
                  <a:lnTo>
                    <a:pt x="3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8043863" y="1216026"/>
              <a:ext cx="22225" cy="1047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2" y="2"/>
                </a:cxn>
                <a:cxn ang="0">
                  <a:pos x="13" y="5"/>
                </a:cxn>
                <a:cxn ang="0">
                  <a:pos x="14" y="8"/>
                </a:cxn>
                <a:cxn ang="0">
                  <a:pos x="14" y="57"/>
                </a:cxn>
                <a:cxn ang="0">
                  <a:pos x="13" y="61"/>
                </a:cxn>
                <a:cxn ang="0">
                  <a:pos x="12" y="63"/>
                </a:cxn>
                <a:cxn ang="0">
                  <a:pos x="10" y="66"/>
                </a:cxn>
                <a:cxn ang="0">
                  <a:pos x="7" y="66"/>
                </a:cxn>
                <a:cxn ang="0">
                  <a:pos x="4" y="66"/>
                </a:cxn>
                <a:cxn ang="0">
                  <a:pos x="2" y="63"/>
                </a:cxn>
                <a:cxn ang="0">
                  <a:pos x="0" y="61"/>
                </a:cxn>
                <a:cxn ang="0">
                  <a:pos x="0" y="57"/>
                </a:cxn>
                <a:cxn ang="0">
                  <a:pos x="0" y="8"/>
                </a:cxn>
              </a:cxnLst>
              <a:rect l="0" t="0" r="r" b="b"/>
              <a:pathLst>
                <a:path w="14" h="66">
                  <a:moveTo>
                    <a:pt x="0" y="8"/>
                  </a:moveTo>
                  <a:lnTo>
                    <a:pt x="0" y="5"/>
                  </a:lnTo>
                  <a:lnTo>
                    <a:pt x="2" y="2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4" y="8"/>
                  </a:lnTo>
                  <a:lnTo>
                    <a:pt x="14" y="57"/>
                  </a:lnTo>
                  <a:lnTo>
                    <a:pt x="13" y="61"/>
                  </a:lnTo>
                  <a:lnTo>
                    <a:pt x="12" y="63"/>
                  </a:lnTo>
                  <a:lnTo>
                    <a:pt x="10" y="66"/>
                  </a:lnTo>
                  <a:lnTo>
                    <a:pt x="7" y="66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8042275" y="1179513"/>
              <a:ext cx="25400" cy="269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6" y="9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2" y="16"/>
                </a:cxn>
                <a:cxn ang="0">
                  <a:pos x="8" y="17"/>
                </a:cxn>
                <a:cxn ang="0">
                  <a:pos x="5" y="16"/>
                </a:cxn>
                <a:cxn ang="0">
                  <a:pos x="2" y="15"/>
                </a:cxn>
                <a:cxn ang="0">
                  <a:pos x="1" y="12"/>
                </a:cxn>
                <a:cxn ang="0">
                  <a:pos x="0" y="9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12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12"/>
                  </a:lnTo>
                  <a:lnTo>
                    <a:pt x="14" y="15"/>
                  </a:lnTo>
                  <a:lnTo>
                    <a:pt x="12" y="16"/>
                  </a:lnTo>
                  <a:lnTo>
                    <a:pt x="8" y="17"/>
                  </a:lnTo>
                  <a:lnTo>
                    <a:pt x="5" y="16"/>
                  </a:lnTo>
                  <a:lnTo>
                    <a:pt x="2" y="15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6"/>
                  </a:lnTo>
                  <a:lnTo>
                    <a:pt x="2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8083550" y="1216026"/>
              <a:ext cx="65088" cy="104775"/>
            </a:xfrm>
            <a:custGeom>
              <a:avLst/>
              <a:gdLst/>
              <a:ahLst/>
              <a:cxnLst>
                <a:cxn ang="0">
                  <a:pos x="5" y="30"/>
                </a:cxn>
                <a:cxn ang="0">
                  <a:pos x="0" y="22"/>
                </a:cxn>
                <a:cxn ang="0">
                  <a:pos x="1" y="10"/>
                </a:cxn>
                <a:cxn ang="0">
                  <a:pos x="12" y="1"/>
                </a:cxn>
                <a:cxn ang="0">
                  <a:pos x="30" y="1"/>
                </a:cxn>
                <a:cxn ang="0">
                  <a:pos x="38" y="11"/>
                </a:cxn>
                <a:cxn ang="0">
                  <a:pos x="39" y="19"/>
                </a:cxn>
                <a:cxn ang="0">
                  <a:pos x="36" y="23"/>
                </a:cxn>
                <a:cxn ang="0">
                  <a:pos x="30" y="23"/>
                </a:cxn>
                <a:cxn ang="0">
                  <a:pos x="26" y="19"/>
                </a:cxn>
                <a:cxn ang="0">
                  <a:pos x="26" y="14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4" y="13"/>
                </a:cxn>
                <a:cxn ang="0">
                  <a:pos x="14" y="17"/>
                </a:cxn>
                <a:cxn ang="0">
                  <a:pos x="17" y="20"/>
                </a:cxn>
                <a:cxn ang="0">
                  <a:pos x="27" y="29"/>
                </a:cxn>
                <a:cxn ang="0">
                  <a:pos x="37" y="37"/>
                </a:cxn>
                <a:cxn ang="0">
                  <a:pos x="41" y="48"/>
                </a:cxn>
                <a:cxn ang="0">
                  <a:pos x="35" y="61"/>
                </a:cxn>
                <a:cxn ang="0">
                  <a:pos x="20" y="66"/>
                </a:cxn>
                <a:cxn ang="0">
                  <a:pos x="4" y="60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7" y="41"/>
                </a:cxn>
                <a:cxn ang="0">
                  <a:pos x="13" y="43"/>
                </a:cxn>
                <a:cxn ang="0">
                  <a:pos x="14" y="50"/>
                </a:cxn>
                <a:cxn ang="0">
                  <a:pos x="16" y="54"/>
                </a:cxn>
                <a:cxn ang="0">
                  <a:pos x="20" y="55"/>
                </a:cxn>
                <a:cxn ang="0">
                  <a:pos x="25" y="54"/>
                </a:cxn>
                <a:cxn ang="0">
                  <a:pos x="26" y="49"/>
                </a:cxn>
                <a:cxn ang="0">
                  <a:pos x="25" y="45"/>
                </a:cxn>
                <a:cxn ang="0">
                  <a:pos x="21" y="42"/>
                </a:cxn>
              </a:cxnLst>
              <a:rect l="0" t="0" r="r" b="b"/>
              <a:pathLst>
                <a:path w="41" h="66">
                  <a:moveTo>
                    <a:pt x="10" y="35"/>
                  </a:moveTo>
                  <a:lnTo>
                    <a:pt x="5" y="30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0"/>
                  </a:lnTo>
                  <a:lnTo>
                    <a:pt x="6" y="5"/>
                  </a:lnTo>
                  <a:lnTo>
                    <a:pt x="12" y="1"/>
                  </a:lnTo>
                  <a:lnTo>
                    <a:pt x="20" y="0"/>
                  </a:lnTo>
                  <a:lnTo>
                    <a:pt x="30" y="1"/>
                  </a:lnTo>
                  <a:lnTo>
                    <a:pt x="36" y="6"/>
                  </a:lnTo>
                  <a:lnTo>
                    <a:pt x="38" y="11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38" y="20"/>
                  </a:lnTo>
                  <a:lnTo>
                    <a:pt x="36" y="23"/>
                  </a:lnTo>
                  <a:lnTo>
                    <a:pt x="32" y="23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8" y="11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7" y="20"/>
                  </a:lnTo>
                  <a:lnTo>
                    <a:pt x="18" y="22"/>
                  </a:lnTo>
                  <a:lnTo>
                    <a:pt x="27" y="29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39" y="42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5" y="61"/>
                  </a:lnTo>
                  <a:lnTo>
                    <a:pt x="29" y="64"/>
                  </a:lnTo>
                  <a:lnTo>
                    <a:pt x="20" y="66"/>
                  </a:lnTo>
                  <a:lnTo>
                    <a:pt x="10" y="64"/>
                  </a:lnTo>
                  <a:lnTo>
                    <a:pt x="4" y="60"/>
                  </a:lnTo>
                  <a:lnTo>
                    <a:pt x="1" y="55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2" y="43"/>
                  </a:lnTo>
                  <a:lnTo>
                    <a:pt x="5" y="41"/>
                  </a:lnTo>
                  <a:lnTo>
                    <a:pt x="7" y="41"/>
                  </a:lnTo>
                  <a:lnTo>
                    <a:pt x="11" y="42"/>
                  </a:lnTo>
                  <a:lnTo>
                    <a:pt x="13" y="43"/>
                  </a:lnTo>
                  <a:lnTo>
                    <a:pt x="14" y="47"/>
                  </a:lnTo>
                  <a:lnTo>
                    <a:pt x="14" y="50"/>
                  </a:lnTo>
                  <a:lnTo>
                    <a:pt x="14" y="51"/>
                  </a:lnTo>
                  <a:lnTo>
                    <a:pt x="16" y="54"/>
                  </a:lnTo>
                  <a:lnTo>
                    <a:pt x="18" y="55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5" y="54"/>
                  </a:lnTo>
                  <a:lnTo>
                    <a:pt x="26" y="51"/>
                  </a:lnTo>
                  <a:lnTo>
                    <a:pt x="26" y="49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4" y="43"/>
                  </a:lnTo>
                  <a:lnTo>
                    <a:pt x="21" y="42"/>
                  </a:lnTo>
                  <a:lnTo>
                    <a:pt x="10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8085138" y="750888"/>
              <a:ext cx="187325" cy="201613"/>
            </a:xfrm>
            <a:custGeom>
              <a:avLst/>
              <a:gdLst/>
              <a:ahLst/>
              <a:cxnLst>
                <a:cxn ang="0">
                  <a:pos x="51" y="127"/>
                </a:cxn>
                <a:cxn ang="0">
                  <a:pos x="115" y="35"/>
                </a:cxn>
                <a:cxn ang="0">
                  <a:pos x="118" y="26"/>
                </a:cxn>
                <a:cxn ang="0">
                  <a:pos x="118" y="18"/>
                </a:cxn>
                <a:cxn ang="0">
                  <a:pos x="115" y="9"/>
                </a:cxn>
                <a:cxn ang="0">
                  <a:pos x="109" y="4"/>
                </a:cxn>
                <a:cxn ang="0">
                  <a:pos x="100" y="0"/>
                </a:cxn>
                <a:cxn ang="0">
                  <a:pos x="92" y="0"/>
                </a:cxn>
                <a:cxn ang="0">
                  <a:pos x="84" y="4"/>
                </a:cxn>
                <a:cxn ang="0">
                  <a:pos x="78" y="9"/>
                </a:cxn>
                <a:cxn ang="0">
                  <a:pos x="44" y="58"/>
                </a:cxn>
                <a:cxn ang="0">
                  <a:pos x="38" y="51"/>
                </a:cxn>
                <a:cxn ang="0">
                  <a:pos x="30" y="45"/>
                </a:cxn>
                <a:cxn ang="0">
                  <a:pos x="22" y="44"/>
                </a:cxn>
                <a:cxn ang="0">
                  <a:pos x="13" y="45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7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</a:cxnLst>
              <a:rect l="0" t="0" r="r" b="b"/>
              <a:pathLst>
                <a:path w="118" h="127">
                  <a:moveTo>
                    <a:pt x="51" y="127"/>
                  </a:moveTo>
                  <a:lnTo>
                    <a:pt x="115" y="35"/>
                  </a:lnTo>
                  <a:lnTo>
                    <a:pt x="118" y="26"/>
                  </a:lnTo>
                  <a:lnTo>
                    <a:pt x="118" y="18"/>
                  </a:lnTo>
                  <a:lnTo>
                    <a:pt x="115" y="9"/>
                  </a:lnTo>
                  <a:lnTo>
                    <a:pt x="109" y="4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4" y="4"/>
                  </a:lnTo>
                  <a:lnTo>
                    <a:pt x="78" y="9"/>
                  </a:lnTo>
                  <a:lnTo>
                    <a:pt x="44" y="58"/>
                  </a:lnTo>
                  <a:lnTo>
                    <a:pt x="38" y="51"/>
                  </a:lnTo>
                  <a:lnTo>
                    <a:pt x="30" y="45"/>
                  </a:lnTo>
                  <a:lnTo>
                    <a:pt x="22" y="44"/>
                  </a:lnTo>
                  <a:lnTo>
                    <a:pt x="13" y="45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7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8054975" y="965201"/>
              <a:ext cx="188913" cy="201613"/>
            </a:xfrm>
            <a:custGeom>
              <a:avLst/>
              <a:gdLst/>
              <a:ahLst/>
              <a:cxnLst>
                <a:cxn ang="0">
                  <a:pos x="110" y="3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5" y="3"/>
                </a:cxn>
                <a:cxn ang="0">
                  <a:pos x="79" y="9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3" y="45"/>
                </a:cxn>
                <a:cxn ang="0">
                  <a:pos x="14" y="46"/>
                </a:cxn>
                <a:cxn ang="0">
                  <a:pos x="6" y="51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1" y="75"/>
                </a:cxn>
                <a:cxn ang="0">
                  <a:pos x="6" y="82"/>
                </a:cxn>
                <a:cxn ang="0">
                  <a:pos x="51" y="127"/>
                </a:cxn>
                <a:cxn ang="0">
                  <a:pos x="116" y="34"/>
                </a:cxn>
                <a:cxn ang="0">
                  <a:pos x="119" y="26"/>
                </a:cxn>
                <a:cxn ang="0">
                  <a:pos x="119" y="17"/>
                </a:cxn>
                <a:cxn ang="0">
                  <a:pos x="116" y="9"/>
                </a:cxn>
                <a:cxn ang="0">
                  <a:pos x="110" y="3"/>
                </a:cxn>
              </a:cxnLst>
              <a:rect l="0" t="0" r="r" b="b"/>
              <a:pathLst>
                <a:path w="119" h="127">
                  <a:moveTo>
                    <a:pt x="110" y="3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5" y="3"/>
                  </a:lnTo>
                  <a:lnTo>
                    <a:pt x="79" y="9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3" y="45"/>
                  </a:lnTo>
                  <a:lnTo>
                    <a:pt x="14" y="46"/>
                  </a:lnTo>
                  <a:lnTo>
                    <a:pt x="6" y="51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1" y="75"/>
                  </a:lnTo>
                  <a:lnTo>
                    <a:pt x="6" y="82"/>
                  </a:lnTo>
                  <a:lnTo>
                    <a:pt x="51" y="127"/>
                  </a:lnTo>
                  <a:lnTo>
                    <a:pt x="116" y="34"/>
                  </a:lnTo>
                  <a:lnTo>
                    <a:pt x="119" y="26"/>
                  </a:lnTo>
                  <a:lnTo>
                    <a:pt x="119" y="17"/>
                  </a:lnTo>
                  <a:lnTo>
                    <a:pt x="116" y="9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8178800" y="1130301"/>
              <a:ext cx="187325" cy="201613"/>
            </a:xfrm>
            <a:custGeom>
              <a:avLst/>
              <a:gdLst/>
              <a:ahLst/>
              <a:cxnLst>
                <a:cxn ang="0">
                  <a:pos x="109" y="4"/>
                </a:cxn>
                <a:cxn ang="0">
                  <a:pos x="101" y="0"/>
                </a:cxn>
                <a:cxn ang="0">
                  <a:pos x="93" y="0"/>
                </a:cxn>
                <a:cxn ang="0">
                  <a:pos x="84" y="4"/>
                </a:cxn>
                <a:cxn ang="0">
                  <a:pos x="78" y="10"/>
                </a:cxn>
                <a:cxn ang="0">
                  <a:pos x="45" y="58"/>
                </a:cxn>
                <a:cxn ang="0">
                  <a:pos x="38" y="51"/>
                </a:cxn>
                <a:cxn ang="0">
                  <a:pos x="31" y="46"/>
                </a:cxn>
                <a:cxn ang="0">
                  <a:pos x="22" y="45"/>
                </a:cxn>
                <a:cxn ang="0">
                  <a:pos x="13" y="46"/>
                </a:cxn>
                <a:cxn ang="0">
                  <a:pos x="6" y="51"/>
                </a:cxn>
                <a:cxn ang="0">
                  <a:pos x="1" y="59"/>
                </a:cxn>
                <a:cxn ang="0">
                  <a:pos x="0" y="67"/>
                </a:cxn>
                <a:cxn ang="0">
                  <a:pos x="1" y="76"/>
                </a:cxn>
                <a:cxn ang="0">
                  <a:pos x="6" y="83"/>
                </a:cxn>
                <a:cxn ang="0">
                  <a:pos x="51" y="127"/>
                </a:cxn>
                <a:cxn ang="0">
                  <a:pos x="115" y="35"/>
                </a:cxn>
                <a:cxn ang="0">
                  <a:pos x="118" y="27"/>
                </a:cxn>
                <a:cxn ang="0">
                  <a:pos x="118" y="18"/>
                </a:cxn>
                <a:cxn ang="0">
                  <a:pos x="115" y="10"/>
                </a:cxn>
                <a:cxn ang="0">
                  <a:pos x="109" y="4"/>
                </a:cxn>
              </a:cxnLst>
              <a:rect l="0" t="0" r="r" b="b"/>
              <a:pathLst>
                <a:path w="118" h="127">
                  <a:moveTo>
                    <a:pt x="109" y="4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4" y="4"/>
                  </a:lnTo>
                  <a:lnTo>
                    <a:pt x="78" y="10"/>
                  </a:lnTo>
                  <a:lnTo>
                    <a:pt x="45" y="58"/>
                  </a:lnTo>
                  <a:lnTo>
                    <a:pt x="38" y="51"/>
                  </a:lnTo>
                  <a:lnTo>
                    <a:pt x="31" y="46"/>
                  </a:lnTo>
                  <a:lnTo>
                    <a:pt x="22" y="45"/>
                  </a:lnTo>
                  <a:lnTo>
                    <a:pt x="13" y="46"/>
                  </a:lnTo>
                  <a:lnTo>
                    <a:pt x="6" y="51"/>
                  </a:lnTo>
                  <a:lnTo>
                    <a:pt x="1" y="59"/>
                  </a:lnTo>
                  <a:lnTo>
                    <a:pt x="0" y="67"/>
                  </a:lnTo>
                  <a:lnTo>
                    <a:pt x="1" y="76"/>
                  </a:lnTo>
                  <a:lnTo>
                    <a:pt x="6" y="83"/>
                  </a:lnTo>
                  <a:lnTo>
                    <a:pt x="51" y="127"/>
                  </a:lnTo>
                  <a:lnTo>
                    <a:pt x="115" y="35"/>
                  </a:lnTo>
                  <a:lnTo>
                    <a:pt x="118" y="27"/>
                  </a:lnTo>
                  <a:lnTo>
                    <a:pt x="118" y="18"/>
                  </a:lnTo>
                  <a:lnTo>
                    <a:pt x="115" y="10"/>
                  </a:lnTo>
                  <a:lnTo>
                    <a:pt x="10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8370888" y="595313"/>
              <a:ext cx="117475" cy="34925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74" y="22"/>
                </a:cxn>
                <a:cxn ang="0">
                  <a:pos x="73" y="16"/>
                </a:cxn>
                <a:cxn ang="0">
                  <a:pos x="73" y="11"/>
                </a:cxn>
                <a:cxn ang="0">
                  <a:pos x="72" y="5"/>
                </a:cxn>
                <a:cxn ang="0">
                  <a:pos x="71" y="0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1" y="16"/>
                </a:cxn>
                <a:cxn ang="0">
                  <a:pos x="1" y="19"/>
                </a:cxn>
                <a:cxn ang="0">
                  <a:pos x="1" y="22"/>
                </a:cxn>
              </a:cxnLst>
              <a:rect l="0" t="0" r="r" b="b"/>
              <a:pathLst>
                <a:path w="74" h="22">
                  <a:moveTo>
                    <a:pt x="1" y="22"/>
                  </a:moveTo>
                  <a:lnTo>
                    <a:pt x="74" y="22"/>
                  </a:lnTo>
                  <a:lnTo>
                    <a:pt x="73" y="16"/>
                  </a:lnTo>
                  <a:lnTo>
                    <a:pt x="73" y="11"/>
                  </a:lnTo>
                  <a:lnTo>
                    <a:pt x="72" y="5"/>
                  </a:lnTo>
                  <a:lnTo>
                    <a:pt x="71" y="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1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7345363" y="866776"/>
              <a:ext cx="22225" cy="1127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1"/>
                </a:cxn>
                <a:cxn ang="0">
                  <a:pos x="14" y="71"/>
                </a:cxn>
                <a:cxn ang="0">
                  <a:pos x="7" y="0"/>
                </a:cxn>
                <a:cxn ang="0">
                  <a:pos x="1" y="0"/>
                </a:cxn>
              </a:cxnLst>
              <a:rect l="0" t="0" r="r" b="b"/>
              <a:pathLst>
                <a:path w="14" h="71">
                  <a:moveTo>
                    <a:pt x="1" y="0"/>
                  </a:moveTo>
                  <a:lnTo>
                    <a:pt x="0" y="71"/>
                  </a:lnTo>
                  <a:lnTo>
                    <a:pt x="14" y="71"/>
                  </a:lnTo>
                  <a:lnTo>
                    <a:pt x="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891338" y="227013"/>
              <a:ext cx="1733550" cy="1690688"/>
            </a:xfrm>
            <a:custGeom>
              <a:avLst/>
              <a:gdLst/>
              <a:ahLst/>
              <a:cxnLst>
                <a:cxn ang="0">
                  <a:pos x="1006" y="678"/>
                </a:cxn>
                <a:cxn ang="0">
                  <a:pos x="962" y="562"/>
                </a:cxn>
                <a:cxn ang="0">
                  <a:pos x="974" y="448"/>
                </a:cxn>
                <a:cxn ang="0">
                  <a:pos x="1007" y="326"/>
                </a:cxn>
                <a:cxn ang="0">
                  <a:pos x="1007" y="263"/>
                </a:cxn>
                <a:cxn ang="0">
                  <a:pos x="936" y="274"/>
                </a:cxn>
                <a:cxn ang="0">
                  <a:pos x="932" y="343"/>
                </a:cxn>
                <a:cxn ang="0">
                  <a:pos x="896" y="459"/>
                </a:cxn>
                <a:cxn ang="0">
                  <a:pos x="893" y="585"/>
                </a:cxn>
                <a:cxn ang="0">
                  <a:pos x="929" y="686"/>
                </a:cxn>
                <a:cxn ang="0">
                  <a:pos x="536" y="714"/>
                </a:cxn>
                <a:cxn ang="0">
                  <a:pos x="471" y="621"/>
                </a:cxn>
                <a:cxn ang="0">
                  <a:pos x="455" y="502"/>
                </a:cxn>
                <a:cxn ang="0">
                  <a:pos x="490" y="387"/>
                </a:cxn>
                <a:cxn ang="0">
                  <a:pos x="502" y="262"/>
                </a:cxn>
                <a:cxn ang="0">
                  <a:pos x="467" y="144"/>
                </a:cxn>
                <a:cxn ang="0">
                  <a:pos x="757" y="71"/>
                </a:cxn>
                <a:cxn ang="0">
                  <a:pos x="817" y="84"/>
                </a:cxn>
                <a:cxn ang="0">
                  <a:pos x="870" y="121"/>
                </a:cxn>
                <a:cxn ang="0">
                  <a:pos x="910" y="176"/>
                </a:cxn>
                <a:cxn ang="0">
                  <a:pos x="932" y="243"/>
                </a:cxn>
                <a:cxn ang="0">
                  <a:pos x="984" y="165"/>
                </a:cxn>
                <a:cxn ang="0">
                  <a:pos x="936" y="88"/>
                </a:cxn>
                <a:cxn ang="0">
                  <a:pos x="864" y="28"/>
                </a:cxn>
                <a:cxn ang="0">
                  <a:pos x="780" y="1"/>
                </a:cxn>
                <a:cxn ang="0">
                  <a:pos x="200" y="6"/>
                </a:cxn>
                <a:cxn ang="0">
                  <a:pos x="111" y="50"/>
                </a:cxn>
                <a:cxn ang="0">
                  <a:pos x="43" y="130"/>
                </a:cxn>
                <a:cxn ang="0">
                  <a:pos x="5" y="235"/>
                </a:cxn>
                <a:cxn ang="0">
                  <a:pos x="2" y="337"/>
                </a:cxn>
                <a:cxn ang="0">
                  <a:pos x="23" y="418"/>
                </a:cxn>
                <a:cxn ang="0">
                  <a:pos x="55" y="469"/>
                </a:cxn>
                <a:cxn ang="0">
                  <a:pos x="287" y="403"/>
                </a:cxn>
                <a:cxn ang="0">
                  <a:pos x="73" y="323"/>
                </a:cxn>
                <a:cxn ang="0">
                  <a:pos x="81" y="221"/>
                </a:cxn>
                <a:cxn ang="0">
                  <a:pos x="123" y="138"/>
                </a:cxn>
                <a:cxn ang="0">
                  <a:pos x="178" y="92"/>
                </a:cxn>
                <a:cxn ang="0">
                  <a:pos x="236" y="73"/>
                </a:cxn>
                <a:cxn ang="0">
                  <a:pos x="297" y="78"/>
                </a:cxn>
                <a:cxn ang="0">
                  <a:pos x="353" y="109"/>
                </a:cxn>
                <a:cxn ang="0">
                  <a:pos x="377" y="134"/>
                </a:cxn>
                <a:cxn ang="0">
                  <a:pos x="358" y="194"/>
                </a:cxn>
                <a:cxn ang="0">
                  <a:pos x="343" y="274"/>
                </a:cxn>
                <a:cxn ang="0">
                  <a:pos x="352" y="376"/>
                </a:cxn>
                <a:cxn ang="0">
                  <a:pos x="367" y="474"/>
                </a:cxn>
                <a:cxn ang="0">
                  <a:pos x="418" y="244"/>
                </a:cxn>
                <a:cxn ang="0">
                  <a:pos x="430" y="276"/>
                </a:cxn>
                <a:cxn ang="0">
                  <a:pos x="426" y="345"/>
                </a:cxn>
                <a:cxn ang="0">
                  <a:pos x="415" y="322"/>
                </a:cxn>
                <a:cxn ang="0">
                  <a:pos x="386" y="487"/>
                </a:cxn>
                <a:cxn ang="0">
                  <a:pos x="385" y="572"/>
                </a:cxn>
                <a:cxn ang="0">
                  <a:pos x="445" y="721"/>
                </a:cxn>
                <a:cxn ang="0">
                  <a:pos x="473" y="963"/>
                </a:cxn>
                <a:cxn ang="0">
                  <a:pos x="341" y="901"/>
                </a:cxn>
                <a:cxn ang="0">
                  <a:pos x="317" y="914"/>
                </a:cxn>
                <a:cxn ang="0">
                  <a:pos x="317" y="958"/>
                </a:cxn>
                <a:cxn ang="0">
                  <a:pos x="792" y="801"/>
                </a:cxn>
                <a:cxn ang="0">
                  <a:pos x="764" y="1013"/>
                </a:cxn>
                <a:cxn ang="0">
                  <a:pos x="769" y="1053"/>
                </a:cxn>
                <a:cxn ang="0">
                  <a:pos x="792" y="1065"/>
                </a:cxn>
                <a:cxn ang="0">
                  <a:pos x="877" y="801"/>
                </a:cxn>
                <a:cxn ang="0">
                  <a:pos x="1086" y="784"/>
                </a:cxn>
                <a:cxn ang="0">
                  <a:pos x="1082" y="741"/>
                </a:cxn>
              </a:cxnLst>
              <a:rect l="0" t="0" r="r" b="b"/>
              <a:pathLst>
                <a:path w="1092" h="1065">
                  <a:moveTo>
                    <a:pt x="1073" y="734"/>
                  </a:moveTo>
                  <a:lnTo>
                    <a:pt x="1048" y="718"/>
                  </a:lnTo>
                  <a:lnTo>
                    <a:pt x="1026" y="701"/>
                  </a:lnTo>
                  <a:lnTo>
                    <a:pt x="1006" y="678"/>
                  </a:lnTo>
                  <a:lnTo>
                    <a:pt x="991" y="653"/>
                  </a:lnTo>
                  <a:lnTo>
                    <a:pt x="978" y="624"/>
                  </a:lnTo>
                  <a:lnTo>
                    <a:pt x="968" y="595"/>
                  </a:lnTo>
                  <a:lnTo>
                    <a:pt x="962" y="562"/>
                  </a:lnTo>
                  <a:lnTo>
                    <a:pt x="960" y="529"/>
                  </a:lnTo>
                  <a:lnTo>
                    <a:pt x="961" y="502"/>
                  </a:lnTo>
                  <a:lnTo>
                    <a:pt x="966" y="475"/>
                  </a:lnTo>
                  <a:lnTo>
                    <a:pt x="974" y="448"/>
                  </a:lnTo>
                  <a:lnTo>
                    <a:pt x="986" y="416"/>
                  </a:lnTo>
                  <a:lnTo>
                    <a:pt x="995" y="387"/>
                  </a:lnTo>
                  <a:lnTo>
                    <a:pt x="1003" y="356"/>
                  </a:lnTo>
                  <a:lnTo>
                    <a:pt x="1007" y="326"/>
                  </a:lnTo>
                  <a:lnTo>
                    <a:pt x="1009" y="294"/>
                  </a:lnTo>
                  <a:lnTo>
                    <a:pt x="1009" y="285"/>
                  </a:lnTo>
                  <a:lnTo>
                    <a:pt x="1007" y="274"/>
                  </a:lnTo>
                  <a:lnTo>
                    <a:pt x="1007" y="263"/>
                  </a:lnTo>
                  <a:lnTo>
                    <a:pt x="1006" y="254"/>
                  </a:lnTo>
                  <a:lnTo>
                    <a:pt x="933" y="254"/>
                  </a:lnTo>
                  <a:lnTo>
                    <a:pt x="935" y="263"/>
                  </a:lnTo>
                  <a:lnTo>
                    <a:pt x="936" y="274"/>
                  </a:lnTo>
                  <a:lnTo>
                    <a:pt x="937" y="283"/>
                  </a:lnTo>
                  <a:lnTo>
                    <a:pt x="937" y="294"/>
                  </a:lnTo>
                  <a:lnTo>
                    <a:pt x="936" y="319"/>
                  </a:lnTo>
                  <a:lnTo>
                    <a:pt x="932" y="343"/>
                  </a:lnTo>
                  <a:lnTo>
                    <a:pt x="927" y="367"/>
                  </a:lnTo>
                  <a:lnTo>
                    <a:pt x="919" y="391"/>
                  </a:lnTo>
                  <a:lnTo>
                    <a:pt x="906" y="426"/>
                  </a:lnTo>
                  <a:lnTo>
                    <a:pt x="896" y="459"/>
                  </a:lnTo>
                  <a:lnTo>
                    <a:pt x="891" y="492"/>
                  </a:lnTo>
                  <a:lnTo>
                    <a:pt x="888" y="529"/>
                  </a:lnTo>
                  <a:lnTo>
                    <a:pt x="889" y="558"/>
                  </a:lnTo>
                  <a:lnTo>
                    <a:pt x="893" y="585"/>
                  </a:lnTo>
                  <a:lnTo>
                    <a:pt x="899" y="611"/>
                  </a:lnTo>
                  <a:lnTo>
                    <a:pt x="907" y="637"/>
                  </a:lnTo>
                  <a:lnTo>
                    <a:pt x="917" y="662"/>
                  </a:lnTo>
                  <a:lnTo>
                    <a:pt x="929" y="686"/>
                  </a:lnTo>
                  <a:lnTo>
                    <a:pt x="942" y="708"/>
                  </a:lnTo>
                  <a:lnTo>
                    <a:pt x="957" y="729"/>
                  </a:lnTo>
                  <a:lnTo>
                    <a:pt x="559" y="729"/>
                  </a:lnTo>
                  <a:lnTo>
                    <a:pt x="536" y="714"/>
                  </a:lnTo>
                  <a:lnTo>
                    <a:pt x="516" y="695"/>
                  </a:lnTo>
                  <a:lnTo>
                    <a:pt x="498" y="673"/>
                  </a:lnTo>
                  <a:lnTo>
                    <a:pt x="483" y="648"/>
                  </a:lnTo>
                  <a:lnTo>
                    <a:pt x="471" y="621"/>
                  </a:lnTo>
                  <a:lnTo>
                    <a:pt x="461" y="592"/>
                  </a:lnTo>
                  <a:lnTo>
                    <a:pt x="457" y="561"/>
                  </a:lnTo>
                  <a:lnTo>
                    <a:pt x="454" y="529"/>
                  </a:lnTo>
                  <a:lnTo>
                    <a:pt x="455" y="502"/>
                  </a:lnTo>
                  <a:lnTo>
                    <a:pt x="460" y="475"/>
                  </a:lnTo>
                  <a:lnTo>
                    <a:pt x="468" y="448"/>
                  </a:lnTo>
                  <a:lnTo>
                    <a:pt x="480" y="416"/>
                  </a:lnTo>
                  <a:lnTo>
                    <a:pt x="490" y="387"/>
                  </a:lnTo>
                  <a:lnTo>
                    <a:pt x="497" y="356"/>
                  </a:lnTo>
                  <a:lnTo>
                    <a:pt x="502" y="326"/>
                  </a:lnTo>
                  <a:lnTo>
                    <a:pt x="503" y="294"/>
                  </a:lnTo>
                  <a:lnTo>
                    <a:pt x="502" y="262"/>
                  </a:lnTo>
                  <a:lnTo>
                    <a:pt x="497" y="231"/>
                  </a:lnTo>
                  <a:lnTo>
                    <a:pt x="490" y="201"/>
                  </a:lnTo>
                  <a:lnTo>
                    <a:pt x="480" y="171"/>
                  </a:lnTo>
                  <a:lnTo>
                    <a:pt x="467" y="144"/>
                  </a:lnTo>
                  <a:lnTo>
                    <a:pt x="453" y="118"/>
                  </a:lnTo>
                  <a:lnTo>
                    <a:pt x="435" y="94"/>
                  </a:lnTo>
                  <a:lnTo>
                    <a:pt x="416" y="71"/>
                  </a:lnTo>
                  <a:lnTo>
                    <a:pt x="757" y="71"/>
                  </a:lnTo>
                  <a:lnTo>
                    <a:pt x="772" y="73"/>
                  </a:lnTo>
                  <a:lnTo>
                    <a:pt x="788" y="75"/>
                  </a:lnTo>
                  <a:lnTo>
                    <a:pt x="802" y="78"/>
                  </a:lnTo>
                  <a:lnTo>
                    <a:pt x="817" y="84"/>
                  </a:lnTo>
                  <a:lnTo>
                    <a:pt x="831" y="92"/>
                  </a:lnTo>
                  <a:lnTo>
                    <a:pt x="844" y="100"/>
                  </a:lnTo>
                  <a:lnTo>
                    <a:pt x="857" y="109"/>
                  </a:lnTo>
                  <a:lnTo>
                    <a:pt x="870" y="121"/>
                  </a:lnTo>
                  <a:lnTo>
                    <a:pt x="881" y="133"/>
                  </a:lnTo>
                  <a:lnTo>
                    <a:pt x="892" y="146"/>
                  </a:lnTo>
                  <a:lnTo>
                    <a:pt x="901" y="161"/>
                  </a:lnTo>
                  <a:lnTo>
                    <a:pt x="910" y="176"/>
                  </a:lnTo>
                  <a:lnTo>
                    <a:pt x="917" y="192"/>
                  </a:lnTo>
                  <a:lnTo>
                    <a:pt x="923" y="208"/>
                  </a:lnTo>
                  <a:lnTo>
                    <a:pt x="929" y="225"/>
                  </a:lnTo>
                  <a:lnTo>
                    <a:pt x="932" y="243"/>
                  </a:lnTo>
                  <a:lnTo>
                    <a:pt x="1003" y="232"/>
                  </a:lnTo>
                  <a:lnTo>
                    <a:pt x="998" y="210"/>
                  </a:lnTo>
                  <a:lnTo>
                    <a:pt x="991" y="187"/>
                  </a:lnTo>
                  <a:lnTo>
                    <a:pt x="984" y="165"/>
                  </a:lnTo>
                  <a:lnTo>
                    <a:pt x="974" y="144"/>
                  </a:lnTo>
                  <a:lnTo>
                    <a:pt x="962" y="124"/>
                  </a:lnTo>
                  <a:lnTo>
                    <a:pt x="950" y="106"/>
                  </a:lnTo>
                  <a:lnTo>
                    <a:pt x="936" y="88"/>
                  </a:lnTo>
                  <a:lnTo>
                    <a:pt x="920" y="71"/>
                  </a:lnTo>
                  <a:lnTo>
                    <a:pt x="902" y="55"/>
                  </a:lnTo>
                  <a:lnTo>
                    <a:pt x="885" y="40"/>
                  </a:lnTo>
                  <a:lnTo>
                    <a:pt x="864" y="28"/>
                  </a:lnTo>
                  <a:lnTo>
                    <a:pt x="844" y="18"/>
                  </a:lnTo>
                  <a:lnTo>
                    <a:pt x="823" y="11"/>
                  </a:lnTo>
                  <a:lnTo>
                    <a:pt x="801" y="5"/>
                  </a:lnTo>
                  <a:lnTo>
                    <a:pt x="780" y="1"/>
                  </a:lnTo>
                  <a:lnTo>
                    <a:pt x="757" y="0"/>
                  </a:lnTo>
                  <a:lnTo>
                    <a:pt x="251" y="0"/>
                  </a:lnTo>
                  <a:lnTo>
                    <a:pt x="225" y="1"/>
                  </a:lnTo>
                  <a:lnTo>
                    <a:pt x="200" y="6"/>
                  </a:lnTo>
                  <a:lnTo>
                    <a:pt x="176" y="13"/>
                  </a:lnTo>
                  <a:lnTo>
                    <a:pt x="154" y="22"/>
                  </a:lnTo>
                  <a:lnTo>
                    <a:pt x="131" y="36"/>
                  </a:lnTo>
                  <a:lnTo>
                    <a:pt x="111" y="50"/>
                  </a:lnTo>
                  <a:lnTo>
                    <a:pt x="92" y="68"/>
                  </a:lnTo>
                  <a:lnTo>
                    <a:pt x="74" y="86"/>
                  </a:lnTo>
                  <a:lnTo>
                    <a:pt x="57" y="107"/>
                  </a:lnTo>
                  <a:lnTo>
                    <a:pt x="43" y="130"/>
                  </a:lnTo>
                  <a:lnTo>
                    <a:pt x="30" y="154"/>
                  </a:lnTo>
                  <a:lnTo>
                    <a:pt x="20" y="180"/>
                  </a:lnTo>
                  <a:lnTo>
                    <a:pt x="11" y="207"/>
                  </a:lnTo>
                  <a:lnTo>
                    <a:pt x="5" y="235"/>
                  </a:lnTo>
                  <a:lnTo>
                    <a:pt x="1" y="264"/>
                  </a:lnTo>
                  <a:lnTo>
                    <a:pt x="0" y="294"/>
                  </a:lnTo>
                  <a:lnTo>
                    <a:pt x="1" y="316"/>
                  </a:lnTo>
                  <a:lnTo>
                    <a:pt x="2" y="337"/>
                  </a:lnTo>
                  <a:lnTo>
                    <a:pt x="6" y="357"/>
                  </a:lnTo>
                  <a:lnTo>
                    <a:pt x="11" y="379"/>
                  </a:lnTo>
                  <a:lnTo>
                    <a:pt x="17" y="399"/>
                  </a:lnTo>
                  <a:lnTo>
                    <a:pt x="23" y="418"/>
                  </a:lnTo>
                  <a:lnTo>
                    <a:pt x="31" y="437"/>
                  </a:lnTo>
                  <a:lnTo>
                    <a:pt x="40" y="456"/>
                  </a:lnTo>
                  <a:lnTo>
                    <a:pt x="46" y="463"/>
                  </a:lnTo>
                  <a:lnTo>
                    <a:pt x="55" y="469"/>
                  </a:lnTo>
                  <a:lnTo>
                    <a:pt x="63" y="473"/>
                  </a:lnTo>
                  <a:lnTo>
                    <a:pt x="71" y="474"/>
                  </a:lnTo>
                  <a:lnTo>
                    <a:pt x="286" y="474"/>
                  </a:lnTo>
                  <a:lnTo>
                    <a:pt x="287" y="403"/>
                  </a:lnTo>
                  <a:lnTo>
                    <a:pt x="94" y="403"/>
                  </a:lnTo>
                  <a:lnTo>
                    <a:pt x="85" y="376"/>
                  </a:lnTo>
                  <a:lnTo>
                    <a:pt x="77" y="350"/>
                  </a:lnTo>
                  <a:lnTo>
                    <a:pt x="73" y="323"/>
                  </a:lnTo>
                  <a:lnTo>
                    <a:pt x="71" y="294"/>
                  </a:lnTo>
                  <a:lnTo>
                    <a:pt x="73" y="269"/>
                  </a:lnTo>
                  <a:lnTo>
                    <a:pt x="76" y="245"/>
                  </a:lnTo>
                  <a:lnTo>
                    <a:pt x="81" y="221"/>
                  </a:lnTo>
                  <a:lnTo>
                    <a:pt x="89" y="199"/>
                  </a:lnTo>
                  <a:lnTo>
                    <a:pt x="98" y="177"/>
                  </a:lnTo>
                  <a:lnTo>
                    <a:pt x="110" y="157"/>
                  </a:lnTo>
                  <a:lnTo>
                    <a:pt x="123" y="138"/>
                  </a:lnTo>
                  <a:lnTo>
                    <a:pt x="138" y="121"/>
                  </a:lnTo>
                  <a:lnTo>
                    <a:pt x="150" y="109"/>
                  </a:lnTo>
                  <a:lnTo>
                    <a:pt x="163" y="100"/>
                  </a:lnTo>
                  <a:lnTo>
                    <a:pt x="178" y="92"/>
                  </a:lnTo>
                  <a:lnTo>
                    <a:pt x="192" y="84"/>
                  </a:lnTo>
                  <a:lnTo>
                    <a:pt x="206" y="78"/>
                  </a:lnTo>
                  <a:lnTo>
                    <a:pt x="220" y="75"/>
                  </a:lnTo>
                  <a:lnTo>
                    <a:pt x="236" y="73"/>
                  </a:lnTo>
                  <a:lnTo>
                    <a:pt x="251" y="71"/>
                  </a:lnTo>
                  <a:lnTo>
                    <a:pt x="267" y="73"/>
                  </a:lnTo>
                  <a:lnTo>
                    <a:pt x="282" y="75"/>
                  </a:lnTo>
                  <a:lnTo>
                    <a:pt x="297" y="78"/>
                  </a:lnTo>
                  <a:lnTo>
                    <a:pt x="312" y="84"/>
                  </a:lnTo>
                  <a:lnTo>
                    <a:pt x="325" y="92"/>
                  </a:lnTo>
                  <a:lnTo>
                    <a:pt x="340" y="100"/>
                  </a:lnTo>
                  <a:lnTo>
                    <a:pt x="353" y="109"/>
                  </a:lnTo>
                  <a:lnTo>
                    <a:pt x="365" y="121"/>
                  </a:lnTo>
                  <a:lnTo>
                    <a:pt x="368" y="126"/>
                  </a:lnTo>
                  <a:lnTo>
                    <a:pt x="373" y="130"/>
                  </a:lnTo>
                  <a:lnTo>
                    <a:pt x="377" y="134"/>
                  </a:lnTo>
                  <a:lnTo>
                    <a:pt x="380" y="139"/>
                  </a:lnTo>
                  <a:lnTo>
                    <a:pt x="372" y="157"/>
                  </a:lnTo>
                  <a:lnTo>
                    <a:pt x="364" y="175"/>
                  </a:lnTo>
                  <a:lnTo>
                    <a:pt x="358" y="194"/>
                  </a:lnTo>
                  <a:lnTo>
                    <a:pt x="352" y="213"/>
                  </a:lnTo>
                  <a:lnTo>
                    <a:pt x="348" y="233"/>
                  </a:lnTo>
                  <a:lnTo>
                    <a:pt x="344" y="254"/>
                  </a:lnTo>
                  <a:lnTo>
                    <a:pt x="343" y="274"/>
                  </a:lnTo>
                  <a:lnTo>
                    <a:pt x="342" y="294"/>
                  </a:lnTo>
                  <a:lnTo>
                    <a:pt x="343" y="322"/>
                  </a:lnTo>
                  <a:lnTo>
                    <a:pt x="347" y="349"/>
                  </a:lnTo>
                  <a:lnTo>
                    <a:pt x="352" y="376"/>
                  </a:lnTo>
                  <a:lnTo>
                    <a:pt x="360" y="403"/>
                  </a:lnTo>
                  <a:lnTo>
                    <a:pt x="293" y="403"/>
                  </a:lnTo>
                  <a:lnTo>
                    <a:pt x="300" y="474"/>
                  </a:lnTo>
                  <a:lnTo>
                    <a:pt x="367" y="474"/>
                  </a:lnTo>
                  <a:lnTo>
                    <a:pt x="414" y="304"/>
                  </a:lnTo>
                  <a:lnTo>
                    <a:pt x="414" y="283"/>
                  </a:lnTo>
                  <a:lnTo>
                    <a:pt x="416" y="264"/>
                  </a:lnTo>
                  <a:lnTo>
                    <a:pt x="418" y="244"/>
                  </a:lnTo>
                  <a:lnTo>
                    <a:pt x="422" y="226"/>
                  </a:lnTo>
                  <a:lnTo>
                    <a:pt x="426" y="243"/>
                  </a:lnTo>
                  <a:lnTo>
                    <a:pt x="429" y="260"/>
                  </a:lnTo>
                  <a:lnTo>
                    <a:pt x="430" y="276"/>
                  </a:lnTo>
                  <a:lnTo>
                    <a:pt x="431" y="294"/>
                  </a:lnTo>
                  <a:lnTo>
                    <a:pt x="430" y="312"/>
                  </a:lnTo>
                  <a:lnTo>
                    <a:pt x="429" y="329"/>
                  </a:lnTo>
                  <a:lnTo>
                    <a:pt x="426" y="345"/>
                  </a:lnTo>
                  <a:lnTo>
                    <a:pt x="422" y="362"/>
                  </a:lnTo>
                  <a:lnTo>
                    <a:pt x="418" y="349"/>
                  </a:lnTo>
                  <a:lnTo>
                    <a:pt x="416" y="335"/>
                  </a:lnTo>
                  <a:lnTo>
                    <a:pt x="415" y="322"/>
                  </a:lnTo>
                  <a:lnTo>
                    <a:pt x="414" y="307"/>
                  </a:lnTo>
                  <a:lnTo>
                    <a:pt x="378" y="474"/>
                  </a:lnTo>
                  <a:lnTo>
                    <a:pt x="387" y="474"/>
                  </a:lnTo>
                  <a:lnTo>
                    <a:pt x="386" y="487"/>
                  </a:lnTo>
                  <a:lnTo>
                    <a:pt x="384" y="500"/>
                  </a:lnTo>
                  <a:lnTo>
                    <a:pt x="383" y="515"/>
                  </a:lnTo>
                  <a:lnTo>
                    <a:pt x="383" y="529"/>
                  </a:lnTo>
                  <a:lnTo>
                    <a:pt x="385" y="572"/>
                  </a:lnTo>
                  <a:lnTo>
                    <a:pt x="393" y="612"/>
                  </a:lnTo>
                  <a:lnTo>
                    <a:pt x="405" y="652"/>
                  </a:lnTo>
                  <a:lnTo>
                    <a:pt x="423" y="687"/>
                  </a:lnTo>
                  <a:lnTo>
                    <a:pt x="445" y="721"/>
                  </a:lnTo>
                  <a:lnTo>
                    <a:pt x="470" y="751"/>
                  </a:lnTo>
                  <a:lnTo>
                    <a:pt x="498" y="776"/>
                  </a:lnTo>
                  <a:lnTo>
                    <a:pt x="530" y="796"/>
                  </a:lnTo>
                  <a:lnTo>
                    <a:pt x="473" y="963"/>
                  </a:lnTo>
                  <a:lnTo>
                    <a:pt x="361" y="904"/>
                  </a:lnTo>
                  <a:lnTo>
                    <a:pt x="354" y="902"/>
                  </a:lnTo>
                  <a:lnTo>
                    <a:pt x="347" y="901"/>
                  </a:lnTo>
                  <a:lnTo>
                    <a:pt x="341" y="901"/>
                  </a:lnTo>
                  <a:lnTo>
                    <a:pt x="334" y="902"/>
                  </a:lnTo>
                  <a:lnTo>
                    <a:pt x="328" y="904"/>
                  </a:lnTo>
                  <a:lnTo>
                    <a:pt x="322" y="909"/>
                  </a:lnTo>
                  <a:lnTo>
                    <a:pt x="317" y="914"/>
                  </a:lnTo>
                  <a:lnTo>
                    <a:pt x="313" y="920"/>
                  </a:lnTo>
                  <a:lnTo>
                    <a:pt x="310" y="933"/>
                  </a:lnTo>
                  <a:lnTo>
                    <a:pt x="311" y="946"/>
                  </a:lnTo>
                  <a:lnTo>
                    <a:pt x="317" y="958"/>
                  </a:lnTo>
                  <a:lnTo>
                    <a:pt x="328" y="968"/>
                  </a:lnTo>
                  <a:lnTo>
                    <a:pt x="514" y="1064"/>
                  </a:lnTo>
                  <a:lnTo>
                    <a:pt x="604" y="801"/>
                  </a:lnTo>
                  <a:lnTo>
                    <a:pt x="792" y="801"/>
                  </a:lnTo>
                  <a:lnTo>
                    <a:pt x="900" y="962"/>
                  </a:lnTo>
                  <a:lnTo>
                    <a:pt x="786" y="996"/>
                  </a:lnTo>
                  <a:lnTo>
                    <a:pt x="772" y="1002"/>
                  </a:lnTo>
                  <a:lnTo>
                    <a:pt x="764" y="1013"/>
                  </a:lnTo>
                  <a:lnTo>
                    <a:pt x="761" y="1026"/>
                  </a:lnTo>
                  <a:lnTo>
                    <a:pt x="762" y="1040"/>
                  </a:lnTo>
                  <a:lnTo>
                    <a:pt x="764" y="1047"/>
                  </a:lnTo>
                  <a:lnTo>
                    <a:pt x="769" y="1053"/>
                  </a:lnTo>
                  <a:lnTo>
                    <a:pt x="774" y="1058"/>
                  </a:lnTo>
                  <a:lnTo>
                    <a:pt x="778" y="1062"/>
                  </a:lnTo>
                  <a:lnTo>
                    <a:pt x="786" y="1064"/>
                  </a:lnTo>
                  <a:lnTo>
                    <a:pt x="792" y="1065"/>
                  </a:lnTo>
                  <a:lnTo>
                    <a:pt x="799" y="1065"/>
                  </a:lnTo>
                  <a:lnTo>
                    <a:pt x="806" y="1064"/>
                  </a:lnTo>
                  <a:lnTo>
                    <a:pt x="1013" y="1002"/>
                  </a:lnTo>
                  <a:lnTo>
                    <a:pt x="877" y="801"/>
                  </a:lnTo>
                  <a:lnTo>
                    <a:pt x="1056" y="801"/>
                  </a:lnTo>
                  <a:lnTo>
                    <a:pt x="1068" y="798"/>
                  </a:lnTo>
                  <a:lnTo>
                    <a:pt x="1079" y="794"/>
                  </a:lnTo>
                  <a:lnTo>
                    <a:pt x="1086" y="784"/>
                  </a:lnTo>
                  <a:lnTo>
                    <a:pt x="1091" y="773"/>
                  </a:lnTo>
                  <a:lnTo>
                    <a:pt x="1092" y="761"/>
                  </a:lnTo>
                  <a:lnTo>
                    <a:pt x="1088" y="751"/>
                  </a:lnTo>
                  <a:lnTo>
                    <a:pt x="1082" y="741"/>
                  </a:lnTo>
                  <a:lnTo>
                    <a:pt x="1073" y="7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7473950" y="709613"/>
              <a:ext cx="74613" cy="26987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170"/>
                </a:cxn>
                <a:cxn ang="0">
                  <a:pos x="11" y="170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7" y="0"/>
                </a:cxn>
              </a:cxnLst>
              <a:rect l="0" t="0" r="r" b="b"/>
              <a:pathLst>
                <a:path w="47" h="170">
                  <a:moveTo>
                    <a:pt x="47" y="0"/>
                  </a:moveTo>
                  <a:lnTo>
                    <a:pt x="0" y="170"/>
                  </a:lnTo>
                  <a:lnTo>
                    <a:pt x="11" y="170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846888" y="425451"/>
              <a:ext cx="376238" cy="365125"/>
            </a:xfrm>
            <a:custGeom>
              <a:avLst/>
              <a:gdLst/>
              <a:ahLst/>
              <a:cxnLst>
                <a:cxn ang="0">
                  <a:pos x="237" y="116"/>
                </a:cxn>
                <a:cxn ang="0">
                  <a:pos x="234" y="93"/>
                </a:cxn>
                <a:cxn ang="0">
                  <a:pos x="228" y="71"/>
                </a:cxn>
                <a:cxn ang="0">
                  <a:pos x="217" y="52"/>
                </a:cxn>
                <a:cxn ang="0">
                  <a:pos x="203" y="35"/>
                </a:cxn>
                <a:cxn ang="0">
                  <a:pos x="195" y="26"/>
                </a:cxn>
                <a:cxn ang="0">
                  <a:pos x="185" y="19"/>
                </a:cxn>
                <a:cxn ang="0">
                  <a:pos x="175" y="13"/>
                </a:cxn>
                <a:cxn ang="0">
                  <a:pos x="165" y="8"/>
                </a:cxn>
                <a:cxn ang="0">
                  <a:pos x="153" y="5"/>
                </a:cxn>
                <a:cxn ang="0">
                  <a:pos x="142" y="2"/>
                </a:cxn>
                <a:cxn ang="0">
                  <a:pos x="130" y="0"/>
                </a:cxn>
                <a:cxn ang="0">
                  <a:pos x="118" y="0"/>
                </a:cxn>
                <a:cxn ang="0">
                  <a:pos x="95" y="2"/>
                </a:cxn>
                <a:cxn ang="0">
                  <a:pos x="72" y="9"/>
                </a:cxn>
                <a:cxn ang="0">
                  <a:pos x="53" y="19"/>
                </a:cxn>
                <a:cxn ang="0">
                  <a:pos x="35" y="33"/>
                </a:cxn>
                <a:cxn ang="0">
                  <a:pos x="21" y="51"/>
                </a:cxn>
                <a:cxn ang="0">
                  <a:pos x="10" y="70"/>
                </a:cxn>
                <a:cxn ang="0">
                  <a:pos x="3" y="92"/>
                </a:cxn>
                <a:cxn ang="0">
                  <a:pos x="0" y="116"/>
                </a:cxn>
                <a:cxn ang="0">
                  <a:pos x="3" y="137"/>
                </a:cxn>
                <a:cxn ang="0">
                  <a:pos x="9" y="158"/>
                </a:cxn>
                <a:cxn ang="0">
                  <a:pos x="20" y="178"/>
                </a:cxn>
                <a:cxn ang="0">
                  <a:pos x="34" y="195"/>
                </a:cxn>
                <a:cxn ang="0">
                  <a:pos x="42" y="204"/>
                </a:cxn>
                <a:cxn ang="0">
                  <a:pos x="52" y="211"/>
                </a:cxn>
                <a:cxn ang="0">
                  <a:pos x="62" y="217"/>
                </a:cxn>
                <a:cxn ang="0">
                  <a:pos x="73" y="222"/>
                </a:cxn>
                <a:cxn ang="0">
                  <a:pos x="84" y="225"/>
                </a:cxn>
                <a:cxn ang="0">
                  <a:pos x="95" y="228"/>
                </a:cxn>
                <a:cxn ang="0">
                  <a:pos x="107" y="230"/>
                </a:cxn>
                <a:cxn ang="0">
                  <a:pos x="118" y="230"/>
                </a:cxn>
                <a:cxn ang="0">
                  <a:pos x="130" y="230"/>
                </a:cxn>
                <a:cxn ang="0">
                  <a:pos x="142" y="228"/>
                </a:cxn>
                <a:cxn ang="0">
                  <a:pos x="153" y="225"/>
                </a:cxn>
                <a:cxn ang="0">
                  <a:pos x="165" y="222"/>
                </a:cxn>
                <a:cxn ang="0">
                  <a:pos x="175" y="217"/>
                </a:cxn>
                <a:cxn ang="0">
                  <a:pos x="185" y="211"/>
                </a:cxn>
                <a:cxn ang="0">
                  <a:pos x="195" y="204"/>
                </a:cxn>
                <a:cxn ang="0">
                  <a:pos x="203" y="195"/>
                </a:cxn>
                <a:cxn ang="0">
                  <a:pos x="217" y="178"/>
                </a:cxn>
                <a:cxn ang="0">
                  <a:pos x="228" y="158"/>
                </a:cxn>
                <a:cxn ang="0">
                  <a:pos x="234" y="137"/>
                </a:cxn>
                <a:cxn ang="0">
                  <a:pos x="237" y="116"/>
                </a:cxn>
              </a:cxnLst>
              <a:rect l="0" t="0" r="r" b="b"/>
              <a:pathLst>
                <a:path w="237" h="230">
                  <a:moveTo>
                    <a:pt x="237" y="116"/>
                  </a:moveTo>
                  <a:lnTo>
                    <a:pt x="234" y="93"/>
                  </a:lnTo>
                  <a:lnTo>
                    <a:pt x="228" y="71"/>
                  </a:lnTo>
                  <a:lnTo>
                    <a:pt x="217" y="52"/>
                  </a:lnTo>
                  <a:lnTo>
                    <a:pt x="203" y="35"/>
                  </a:lnTo>
                  <a:lnTo>
                    <a:pt x="195" y="26"/>
                  </a:lnTo>
                  <a:lnTo>
                    <a:pt x="185" y="19"/>
                  </a:lnTo>
                  <a:lnTo>
                    <a:pt x="175" y="13"/>
                  </a:lnTo>
                  <a:lnTo>
                    <a:pt x="165" y="8"/>
                  </a:lnTo>
                  <a:lnTo>
                    <a:pt x="153" y="5"/>
                  </a:lnTo>
                  <a:lnTo>
                    <a:pt x="142" y="2"/>
                  </a:lnTo>
                  <a:lnTo>
                    <a:pt x="130" y="0"/>
                  </a:lnTo>
                  <a:lnTo>
                    <a:pt x="118" y="0"/>
                  </a:lnTo>
                  <a:lnTo>
                    <a:pt x="95" y="2"/>
                  </a:lnTo>
                  <a:lnTo>
                    <a:pt x="72" y="9"/>
                  </a:lnTo>
                  <a:lnTo>
                    <a:pt x="53" y="19"/>
                  </a:lnTo>
                  <a:lnTo>
                    <a:pt x="35" y="33"/>
                  </a:lnTo>
                  <a:lnTo>
                    <a:pt x="21" y="51"/>
                  </a:lnTo>
                  <a:lnTo>
                    <a:pt x="10" y="70"/>
                  </a:lnTo>
                  <a:lnTo>
                    <a:pt x="3" y="92"/>
                  </a:lnTo>
                  <a:lnTo>
                    <a:pt x="0" y="116"/>
                  </a:lnTo>
                  <a:lnTo>
                    <a:pt x="3" y="137"/>
                  </a:lnTo>
                  <a:lnTo>
                    <a:pt x="9" y="158"/>
                  </a:lnTo>
                  <a:lnTo>
                    <a:pt x="20" y="178"/>
                  </a:lnTo>
                  <a:lnTo>
                    <a:pt x="34" y="195"/>
                  </a:lnTo>
                  <a:lnTo>
                    <a:pt x="42" y="204"/>
                  </a:lnTo>
                  <a:lnTo>
                    <a:pt x="52" y="211"/>
                  </a:lnTo>
                  <a:lnTo>
                    <a:pt x="62" y="217"/>
                  </a:lnTo>
                  <a:lnTo>
                    <a:pt x="73" y="222"/>
                  </a:lnTo>
                  <a:lnTo>
                    <a:pt x="84" y="225"/>
                  </a:lnTo>
                  <a:lnTo>
                    <a:pt x="95" y="228"/>
                  </a:lnTo>
                  <a:lnTo>
                    <a:pt x="107" y="230"/>
                  </a:lnTo>
                  <a:lnTo>
                    <a:pt x="118" y="230"/>
                  </a:lnTo>
                  <a:lnTo>
                    <a:pt x="130" y="230"/>
                  </a:lnTo>
                  <a:lnTo>
                    <a:pt x="142" y="228"/>
                  </a:lnTo>
                  <a:lnTo>
                    <a:pt x="153" y="225"/>
                  </a:lnTo>
                  <a:lnTo>
                    <a:pt x="165" y="222"/>
                  </a:lnTo>
                  <a:lnTo>
                    <a:pt x="175" y="217"/>
                  </a:lnTo>
                  <a:lnTo>
                    <a:pt x="185" y="211"/>
                  </a:lnTo>
                  <a:lnTo>
                    <a:pt x="195" y="204"/>
                  </a:lnTo>
                  <a:lnTo>
                    <a:pt x="203" y="195"/>
                  </a:lnTo>
                  <a:lnTo>
                    <a:pt x="217" y="178"/>
                  </a:lnTo>
                  <a:lnTo>
                    <a:pt x="228" y="158"/>
                  </a:lnTo>
                  <a:lnTo>
                    <a:pt x="234" y="137"/>
                  </a:lnTo>
                  <a:lnTo>
                    <a:pt x="237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918325" y="496888"/>
              <a:ext cx="233363" cy="223838"/>
            </a:xfrm>
            <a:custGeom>
              <a:avLst/>
              <a:gdLst/>
              <a:ahLst/>
              <a:cxnLst>
                <a:cxn ang="0">
                  <a:pos x="73" y="141"/>
                </a:cxn>
                <a:cxn ang="0">
                  <a:pos x="66" y="141"/>
                </a:cxn>
                <a:cxn ang="0">
                  <a:pos x="59" y="140"/>
                </a:cxn>
                <a:cxn ang="0">
                  <a:pos x="52" y="137"/>
                </a:cxn>
                <a:cxn ang="0">
                  <a:pos x="45" y="135"/>
                </a:cxn>
                <a:cxn ang="0">
                  <a:pos x="38" y="131"/>
                </a:cxn>
                <a:cxn ang="0">
                  <a:pos x="32" y="128"/>
                </a:cxn>
                <a:cxn ang="0">
                  <a:pos x="26" y="123"/>
                </a:cxn>
                <a:cxn ang="0">
                  <a:pos x="21" y="118"/>
                </a:cxn>
                <a:cxn ang="0">
                  <a:pos x="11" y="108"/>
                </a:cxn>
                <a:cxn ang="0">
                  <a:pos x="6" y="96"/>
                </a:cxn>
                <a:cxn ang="0">
                  <a:pos x="1" y="84"/>
                </a:cxn>
                <a:cxn ang="0">
                  <a:pos x="0" y="71"/>
                </a:cxn>
                <a:cxn ang="0">
                  <a:pos x="1" y="56"/>
                </a:cxn>
                <a:cxn ang="0">
                  <a:pos x="6" y="44"/>
                </a:cxn>
                <a:cxn ang="0">
                  <a:pos x="11" y="32"/>
                </a:cxn>
                <a:cxn ang="0">
                  <a:pos x="21" y="22"/>
                </a:cxn>
                <a:cxn ang="0">
                  <a:pos x="26" y="17"/>
                </a:cxn>
                <a:cxn ang="0">
                  <a:pos x="32" y="12"/>
                </a:cxn>
                <a:cxn ang="0">
                  <a:pos x="38" y="9"/>
                </a:cxn>
                <a:cxn ang="0">
                  <a:pos x="45" y="5"/>
                </a:cxn>
                <a:cxn ang="0">
                  <a:pos x="52" y="4"/>
                </a:cxn>
                <a:cxn ang="0">
                  <a:pos x="59" y="1"/>
                </a:cxn>
                <a:cxn ang="0">
                  <a:pos x="66" y="0"/>
                </a:cxn>
                <a:cxn ang="0">
                  <a:pos x="73" y="0"/>
                </a:cxn>
                <a:cxn ang="0">
                  <a:pos x="81" y="0"/>
                </a:cxn>
                <a:cxn ang="0">
                  <a:pos x="89" y="1"/>
                </a:cxn>
                <a:cxn ang="0">
                  <a:pos x="96" y="4"/>
                </a:cxn>
                <a:cxn ang="0">
                  <a:pos x="102" y="5"/>
                </a:cxn>
                <a:cxn ang="0">
                  <a:pos x="109" y="9"/>
                </a:cxn>
                <a:cxn ang="0">
                  <a:pos x="115" y="12"/>
                </a:cxn>
                <a:cxn ang="0">
                  <a:pos x="121" y="17"/>
                </a:cxn>
                <a:cxn ang="0">
                  <a:pos x="127" y="22"/>
                </a:cxn>
                <a:cxn ang="0">
                  <a:pos x="135" y="32"/>
                </a:cxn>
                <a:cxn ang="0">
                  <a:pos x="143" y="44"/>
                </a:cxn>
                <a:cxn ang="0">
                  <a:pos x="146" y="56"/>
                </a:cxn>
                <a:cxn ang="0">
                  <a:pos x="147" y="71"/>
                </a:cxn>
                <a:cxn ang="0">
                  <a:pos x="146" y="85"/>
                </a:cxn>
                <a:cxn ang="0">
                  <a:pos x="141" y="98"/>
                </a:cxn>
                <a:cxn ang="0">
                  <a:pos x="134" y="110"/>
                </a:cxn>
                <a:cxn ang="0">
                  <a:pos x="126" y="119"/>
                </a:cxn>
                <a:cxn ang="0">
                  <a:pos x="115" y="129"/>
                </a:cxn>
                <a:cxn ang="0">
                  <a:pos x="102" y="135"/>
                </a:cxn>
                <a:cxn ang="0">
                  <a:pos x="88" y="140"/>
                </a:cxn>
                <a:cxn ang="0">
                  <a:pos x="73" y="141"/>
                </a:cxn>
              </a:cxnLst>
              <a:rect l="0" t="0" r="r" b="b"/>
              <a:pathLst>
                <a:path w="147" h="141">
                  <a:moveTo>
                    <a:pt x="73" y="141"/>
                  </a:moveTo>
                  <a:lnTo>
                    <a:pt x="66" y="141"/>
                  </a:lnTo>
                  <a:lnTo>
                    <a:pt x="59" y="140"/>
                  </a:lnTo>
                  <a:lnTo>
                    <a:pt x="52" y="137"/>
                  </a:lnTo>
                  <a:lnTo>
                    <a:pt x="45" y="135"/>
                  </a:lnTo>
                  <a:lnTo>
                    <a:pt x="38" y="131"/>
                  </a:lnTo>
                  <a:lnTo>
                    <a:pt x="32" y="128"/>
                  </a:lnTo>
                  <a:lnTo>
                    <a:pt x="26" y="123"/>
                  </a:lnTo>
                  <a:lnTo>
                    <a:pt x="21" y="118"/>
                  </a:lnTo>
                  <a:lnTo>
                    <a:pt x="11" y="108"/>
                  </a:lnTo>
                  <a:lnTo>
                    <a:pt x="6" y="96"/>
                  </a:lnTo>
                  <a:lnTo>
                    <a:pt x="1" y="84"/>
                  </a:lnTo>
                  <a:lnTo>
                    <a:pt x="0" y="71"/>
                  </a:lnTo>
                  <a:lnTo>
                    <a:pt x="1" y="56"/>
                  </a:lnTo>
                  <a:lnTo>
                    <a:pt x="6" y="44"/>
                  </a:lnTo>
                  <a:lnTo>
                    <a:pt x="11" y="32"/>
                  </a:lnTo>
                  <a:lnTo>
                    <a:pt x="21" y="22"/>
                  </a:lnTo>
                  <a:lnTo>
                    <a:pt x="26" y="17"/>
                  </a:lnTo>
                  <a:lnTo>
                    <a:pt x="32" y="12"/>
                  </a:lnTo>
                  <a:lnTo>
                    <a:pt x="38" y="9"/>
                  </a:lnTo>
                  <a:lnTo>
                    <a:pt x="45" y="5"/>
                  </a:lnTo>
                  <a:lnTo>
                    <a:pt x="52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2" y="5"/>
                  </a:lnTo>
                  <a:lnTo>
                    <a:pt x="109" y="9"/>
                  </a:lnTo>
                  <a:lnTo>
                    <a:pt x="115" y="12"/>
                  </a:lnTo>
                  <a:lnTo>
                    <a:pt x="121" y="17"/>
                  </a:lnTo>
                  <a:lnTo>
                    <a:pt x="127" y="22"/>
                  </a:lnTo>
                  <a:lnTo>
                    <a:pt x="135" y="32"/>
                  </a:lnTo>
                  <a:lnTo>
                    <a:pt x="143" y="44"/>
                  </a:lnTo>
                  <a:lnTo>
                    <a:pt x="146" y="56"/>
                  </a:lnTo>
                  <a:lnTo>
                    <a:pt x="147" y="71"/>
                  </a:lnTo>
                  <a:lnTo>
                    <a:pt x="146" y="85"/>
                  </a:lnTo>
                  <a:lnTo>
                    <a:pt x="141" y="98"/>
                  </a:lnTo>
                  <a:lnTo>
                    <a:pt x="134" y="110"/>
                  </a:lnTo>
                  <a:lnTo>
                    <a:pt x="126" y="119"/>
                  </a:lnTo>
                  <a:lnTo>
                    <a:pt x="115" y="129"/>
                  </a:lnTo>
                  <a:lnTo>
                    <a:pt x="102" y="135"/>
                  </a:lnTo>
                  <a:lnTo>
                    <a:pt x="88" y="140"/>
                  </a:lnTo>
                  <a:lnTo>
                    <a:pt x="73" y="1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992938" y="566738"/>
              <a:ext cx="84138" cy="8413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7" y="3"/>
                </a:cxn>
                <a:cxn ang="0">
                  <a:pos x="46" y="7"/>
                </a:cxn>
                <a:cxn ang="0">
                  <a:pos x="50" y="16"/>
                </a:cxn>
                <a:cxn ang="0">
                  <a:pos x="53" y="27"/>
                </a:cxn>
                <a:cxn ang="0">
                  <a:pos x="50" y="36"/>
                </a:cxn>
                <a:cxn ang="0">
                  <a:pos x="46" y="44"/>
                </a:cxn>
                <a:cxn ang="0">
                  <a:pos x="37" y="50"/>
                </a:cxn>
                <a:cxn ang="0">
                  <a:pos x="26" y="53"/>
                </a:cxn>
                <a:cxn ang="0">
                  <a:pos x="17" y="50"/>
                </a:cxn>
                <a:cxn ang="0">
                  <a:pos x="9" y="44"/>
                </a:cxn>
                <a:cxn ang="0">
                  <a:pos x="3" y="36"/>
                </a:cxn>
                <a:cxn ang="0">
                  <a:pos x="0" y="27"/>
                </a:cxn>
                <a:cxn ang="0">
                  <a:pos x="3" y="16"/>
                </a:cxn>
                <a:cxn ang="0">
                  <a:pos x="9" y="7"/>
                </a:cxn>
                <a:cxn ang="0">
                  <a:pos x="17" y="3"/>
                </a:cxn>
                <a:cxn ang="0">
                  <a:pos x="26" y="0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37" y="3"/>
                  </a:lnTo>
                  <a:lnTo>
                    <a:pt x="46" y="7"/>
                  </a:lnTo>
                  <a:lnTo>
                    <a:pt x="50" y="16"/>
                  </a:lnTo>
                  <a:lnTo>
                    <a:pt x="53" y="27"/>
                  </a:lnTo>
                  <a:lnTo>
                    <a:pt x="50" y="36"/>
                  </a:lnTo>
                  <a:lnTo>
                    <a:pt x="46" y="44"/>
                  </a:lnTo>
                  <a:lnTo>
                    <a:pt x="37" y="50"/>
                  </a:lnTo>
                  <a:lnTo>
                    <a:pt x="26" y="53"/>
                  </a:lnTo>
                  <a:lnTo>
                    <a:pt x="17" y="50"/>
                  </a:lnTo>
                  <a:lnTo>
                    <a:pt x="9" y="44"/>
                  </a:lnTo>
                  <a:lnTo>
                    <a:pt x="3" y="36"/>
                  </a:lnTo>
                  <a:lnTo>
                    <a:pt x="0" y="27"/>
                  </a:lnTo>
                  <a:lnTo>
                    <a:pt x="3" y="16"/>
                  </a:lnTo>
                  <a:lnTo>
                    <a:pt x="9" y="7"/>
                  </a:lnTo>
                  <a:lnTo>
                    <a:pt x="17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40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 err="1">
                <a:ea typeface="맑은 고딕" pitchFamily="50" charset="-127"/>
              </a:rPr>
              <a:t>부리스트들의</a:t>
            </a:r>
            <a:r>
              <a:rPr lang="en-US" altLang="ko-KR" dirty="0">
                <a:ea typeface="맑은 고딕" pitchFamily="50" charset="-127"/>
              </a:rPr>
              <a:t> 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39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 사용하며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그룹은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다시 원소들의 </a:t>
            </a:r>
            <a:r>
              <a:rPr lang="ko-KR" altLang="en-US" b="1" dirty="0" err="1">
                <a:ea typeface="맑은 고딕" pitchFamily="50" charset="-127"/>
              </a:rPr>
              <a:t>부리스트</a:t>
            </a:r>
            <a:r>
              <a:rPr lang="ko-KR" altLang="en-US" dirty="0" err="1">
                <a:ea typeface="맑은 고딕" pitchFamily="50" charset="-127"/>
              </a:rPr>
              <a:t>로</a:t>
            </a:r>
            <a:r>
              <a:rPr lang="ko-KR" altLang="en-US" dirty="0">
                <a:ea typeface="맑은 고딕" pitchFamily="50" charset="-127"/>
              </a:rPr>
              <a:t> 구성됨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특정그룹 관련 작업 격리 처리 가능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" name="타원 70"/>
          <p:cNvSpPr/>
          <p:nvPr/>
        </p:nvSpPr>
        <p:spPr bwMode="auto">
          <a:xfrm>
            <a:off x="3643306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/>
          <p:cNvSpPr/>
          <p:nvPr/>
        </p:nvSpPr>
        <p:spPr bwMode="auto">
          <a:xfrm>
            <a:off x="364330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/>
          <p:cNvSpPr/>
          <p:nvPr/>
        </p:nvSpPr>
        <p:spPr bwMode="auto">
          <a:xfrm>
            <a:off x="4714876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/>
          <p:cNvSpPr/>
          <p:nvPr/>
        </p:nvSpPr>
        <p:spPr bwMode="auto">
          <a:xfrm>
            <a:off x="2428860" y="4286256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X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2428860" y="4929198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Y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/>
          <p:cNvSpPr/>
          <p:nvPr/>
        </p:nvSpPr>
        <p:spPr bwMode="auto">
          <a:xfrm>
            <a:off x="2428860" y="557214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Z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8" name="직선 연결선 77"/>
          <p:cNvCxnSpPr>
            <a:stCxn id="74" idx="4"/>
            <a:endCxn id="75" idx="0"/>
          </p:cNvCxnSpPr>
          <p:nvPr/>
        </p:nvCxnSpPr>
        <p:spPr bwMode="auto">
          <a:xfrm rot="5400000">
            <a:off x="2607455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>
            <a:stCxn id="75" idx="4"/>
            <a:endCxn id="76" idx="0"/>
          </p:cNvCxnSpPr>
          <p:nvPr/>
        </p:nvCxnSpPr>
        <p:spPr bwMode="auto">
          <a:xfrm rot="5400000">
            <a:off x="2607455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>
            <a:stCxn id="72" idx="2"/>
            <a:endCxn id="76" idx="6"/>
          </p:cNvCxnSpPr>
          <p:nvPr/>
        </p:nvCxnSpPr>
        <p:spPr bwMode="auto">
          <a:xfrm rot="10800000">
            <a:off x="292892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>
            <a:stCxn id="73" idx="2"/>
            <a:endCxn id="72" idx="6"/>
          </p:cNvCxnSpPr>
          <p:nvPr/>
        </p:nvCxnSpPr>
        <p:spPr bwMode="auto">
          <a:xfrm rot="10800000">
            <a:off x="4000496" y="5822173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>
            <a:stCxn id="71" idx="2"/>
            <a:endCxn id="74" idx="6"/>
          </p:cNvCxnSpPr>
          <p:nvPr/>
        </p:nvCxnSpPr>
        <p:spPr bwMode="auto">
          <a:xfrm rot="10800000">
            <a:off x="2928926" y="4536289"/>
            <a:ext cx="7143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 Box 43"/>
          <p:cNvSpPr txBox="1">
            <a:spLocks noChangeArrowheads="1"/>
          </p:cNvSpPr>
          <p:nvPr/>
        </p:nvSpPr>
        <p:spPr bwMode="auto">
          <a:xfrm>
            <a:off x="785786" y="3786190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96DED1-D010-4162-A14E-292E75C74606}" type="slidenum">
              <a:rPr lang="en-US" altLang="ko-KR" smtClean="0"/>
              <a:pPr/>
              <a:t>41</a:t>
            </a:fld>
            <a:endParaRPr lang="en-US" altLang="ko-K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286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</a:rPr>
              <a:t>N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사용하여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리스트는 각 그룹을 나타내는 행을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 err="1">
                <a:ea typeface="맑은 고딕" pitchFamily="50" charset="-127"/>
              </a:rPr>
              <a:t>부리스트는</a:t>
            </a:r>
            <a:r>
              <a:rPr lang="ko-KR" altLang="en-US" dirty="0">
                <a:ea typeface="맑은 고딕" pitchFamily="50" charset="-127"/>
              </a:rPr>
              <a:t> 각 행의 원소들을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구현함</a:t>
            </a:r>
            <a:r>
              <a:rPr lang="en-US" altLang="ko-KR" dirty="0">
                <a:ea typeface="맑은 고딕" pitchFamily="50" charset="-127"/>
              </a:rPr>
              <a:t>.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</a:rPr>
              <a:t>M</a:t>
            </a:r>
            <a:r>
              <a:rPr lang="ko-KR" altLang="en-US" dirty="0">
                <a:ea typeface="맑은 고딕" pitchFamily="50" charset="-127"/>
              </a:rPr>
              <a:t>은 그룹의 개수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열의 크기 </a:t>
            </a:r>
            <a:r>
              <a:rPr lang="en-US" altLang="ko-KR" b="1" i="1" dirty="0">
                <a:latin typeface="Times New Roman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이 최대 그룹의 크기를 커버해야 하므로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낭비의 우려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4" name="Rectangle 55"/>
          <p:cNvSpPr>
            <a:spLocks noChangeArrowheads="1"/>
          </p:cNvSpPr>
          <p:nvPr/>
        </p:nvSpPr>
        <p:spPr bwMode="auto">
          <a:xfrm>
            <a:off x="4143373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Rectangle 59"/>
          <p:cNvSpPr>
            <a:spLocks noChangeArrowheads="1"/>
          </p:cNvSpPr>
          <p:nvPr/>
        </p:nvSpPr>
        <p:spPr bwMode="auto">
          <a:xfrm>
            <a:off x="6286498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6" name="Rectangle 65"/>
          <p:cNvSpPr>
            <a:spLocks noChangeArrowheads="1"/>
          </p:cNvSpPr>
          <p:nvPr/>
        </p:nvSpPr>
        <p:spPr bwMode="auto">
          <a:xfrm>
            <a:off x="5715006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Rectangle 18"/>
          <p:cNvSpPr>
            <a:spLocks noChangeArrowheads="1"/>
          </p:cNvSpPr>
          <p:nvPr/>
        </p:nvSpPr>
        <p:spPr bwMode="auto">
          <a:xfrm>
            <a:off x="2857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Rectangle 18"/>
          <p:cNvSpPr>
            <a:spLocks noChangeArrowheads="1"/>
          </p:cNvSpPr>
          <p:nvPr/>
        </p:nvSpPr>
        <p:spPr bwMode="auto">
          <a:xfrm>
            <a:off x="321468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9" name="Rectangle 18"/>
          <p:cNvSpPr>
            <a:spLocks noChangeArrowheads="1"/>
          </p:cNvSpPr>
          <p:nvPr/>
        </p:nvSpPr>
        <p:spPr bwMode="auto">
          <a:xfrm>
            <a:off x="357187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285749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321468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357187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857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3214686" y="5500697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357187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392906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7" name="Rectangle 18"/>
          <p:cNvSpPr>
            <a:spLocks noChangeArrowheads="1"/>
          </p:cNvSpPr>
          <p:nvPr/>
        </p:nvSpPr>
        <p:spPr bwMode="auto">
          <a:xfrm>
            <a:off x="392906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8" name="Rectangle 18"/>
          <p:cNvSpPr>
            <a:spLocks noChangeArrowheads="1"/>
          </p:cNvSpPr>
          <p:nvPr/>
        </p:nvSpPr>
        <p:spPr bwMode="auto">
          <a:xfrm>
            <a:off x="392906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9" name="Rectangle 18"/>
          <p:cNvSpPr>
            <a:spLocks noChangeArrowheads="1"/>
          </p:cNvSpPr>
          <p:nvPr/>
        </p:nvSpPr>
        <p:spPr bwMode="auto">
          <a:xfrm>
            <a:off x="4286248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0" name="Rectangle 18"/>
          <p:cNvSpPr>
            <a:spLocks noChangeArrowheads="1"/>
          </p:cNvSpPr>
          <p:nvPr/>
        </p:nvSpPr>
        <p:spPr bwMode="auto">
          <a:xfrm>
            <a:off x="4643436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1" name="Rectangle 18"/>
          <p:cNvSpPr>
            <a:spLocks noChangeArrowheads="1"/>
          </p:cNvSpPr>
          <p:nvPr/>
        </p:nvSpPr>
        <p:spPr bwMode="auto">
          <a:xfrm>
            <a:off x="5000623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2" name="Rectangle 18"/>
          <p:cNvSpPr>
            <a:spLocks noChangeArrowheads="1"/>
          </p:cNvSpPr>
          <p:nvPr/>
        </p:nvSpPr>
        <p:spPr bwMode="auto">
          <a:xfrm>
            <a:off x="4286248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3" name="Rectangle 18"/>
          <p:cNvSpPr>
            <a:spLocks noChangeArrowheads="1"/>
          </p:cNvSpPr>
          <p:nvPr/>
        </p:nvSpPr>
        <p:spPr bwMode="auto">
          <a:xfrm>
            <a:off x="4643436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4" name="Rectangle 18"/>
          <p:cNvSpPr>
            <a:spLocks noChangeArrowheads="1"/>
          </p:cNvSpPr>
          <p:nvPr/>
        </p:nvSpPr>
        <p:spPr bwMode="auto">
          <a:xfrm>
            <a:off x="5000623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5" name="Rectangle 18"/>
          <p:cNvSpPr>
            <a:spLocks noChangeArrowheads="1"/>
          </p:cNvSpPr>
          <p:nvPr/>
        </p:nvSpPr>
        <p:spPr bwMode="auto">
          <a:xfrm>
            <a:off x="4286248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6" name="Rectangle 18"/>
          <p:cNvSpPr>
            <a:spLocks noChangeArrowheads="1"/>
          </p:cNvSpPr>
          <p:nvPr/>
        </p:nvSpPr>
        <p:spPr bwMode="auto">
          <a:xfrm>
            <a:off x="4643436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7" name="Rectangle 18"/>
          <p:cNvSpPr>
            <a:spLocks noChangeArrowheads="1"/>
          </p:cNvSpPr>
          <p:nvPr/>
        </p:nvSpPr>
        <p:spPr bwMode="auto">
          <a:xfrm>
            <a:off x="5000623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8" name="Rectangle 18"/>
          <p:cNvSpPr>
            <a:spLocks noChangeArrowheads="1"/>
          </p:cNvSpPr>
          <p:nvPr/>
        </p:nvSpPr>
        <p:spPr bwMode="auto">
          <a:xfrm>
            <a:off x="5357811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69" name="Rectangle 18"/>
          <p:cNvSpPr>
            <a:spLocks noChangeArrowheads="1"/>
          </p:cNvSpPr>
          <p:nvPr/>
        </p:nvSpPr>
        <p:spPr bwMode="auto">
          <a:xfrm>
            <a:off x="5357811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0" name="Rectangle 18"/>
          <p:cNvSpPr>
            <a:spLocks noChangeArrowheads="1"/>
          </p:cNvSpPr>
          <p:nvPr/>
        </p:nvSpPr>
        <p:spPr bwMode="auto">
          <a:xfrm>
            <a:off x="5357811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71" name="Rectangle 18"/>
          <p:cNvSpPr>
            <a:spLocks noChangeArrowheads="1"/>
          </p:cNvSpPr>
          <p:nvPr/>
        </p:nvSpPr>
        <p:spPr bwMode="auto">
          <a:xfrm>
            <a:off x="6286498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2" name="Rectangle 18"/>
          <p:cNvSpPr>
            <a:spLocks noChangeArrowheads="1"/>
          </p:cNvSpPr>
          <p:nvPr/>
        </p:nvSpPr>
        <p:spPr bwMode="auto">
          <a:xfrm>
            <a:off x="6286498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3" name="Rectangle 18"/>
          <p:cNvSpPr>
            <a:spLocks noChangeArrowheads="1"/>
          </p:cNvSpPr>
          <p:nvPr/>
        </p:nvSpPr>
        <p:spPr bwMode="auto">
          <a:xfrm>
            <a:off x="6286498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4" name="Rectangle 18"/>
          <p:cNvSpPr>
            <a:spLocks noChangeArrowheads="1"/>
          </p:cNvSpPr>
          <p:nvPr/>
        </p:nvSpPr>
        <p:spPr bwMode="auto">
          <a:xfrm>
            <a:off x="2500311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5" name="Rectangle 18"/>
          <p:cNvSpPr>
            <a:spLocks noChangeArrowheads="1"/>
          </p:cNvSpPr>
          <p:nvPr/>
        </p:nvSpPr>
        <p:spPr bwMode="auto">
          <a:xfrm>
            <a:off x="2500311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376" name="Rectangle 18"/>
          <p:cNvSpPr>
            <a:spLocks noChangeArrowheads="1"/>
          </p:cNvSpPr>
          <p:nvPr/>
        </p:nvSpPr>
        <p:spPr bwMode="auto">
          <a:xfrm>
            <a:off x="2500311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65"/>
          <p:cNvSpPr>
            <a:spLocks noChangeArrowheads="1"/>
          </p:cNvSpPr>
          <p:nvPr/>
        </p:nvSpPr>
        <p:spPr bwMode="auto">
          <a:xfrm>
            <a:off x="2500296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785786" y="392906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143106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143106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2143106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BCB52-4086-461E-82BA-7C84D491E8D6}" type="slidenum">
              <a:rPr lang="en-US" altLang="ko-KR" smtClean="0"/>
              <a:pPr/>
              <a:t>42</a:t>
            </a:fld>
            <a:endParaRPr lang="en-US" altLang="ko-K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900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멤버도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size </a:t>
            </a:r>
            <a:r>
              <a:rPr kumimoji="0"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0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5368" name="Rectangle 55"/>
          <p:cNvSpPr>
            <a:spLocks noChangeArrowheads="1"/>
          </p:cNvSpPr>
          <p:nvPr/>
        </p:nvSpPr>
        <p:spPr bwMode="auto">
          <a:xfrm>
            <a:off x="4143375" y="4357697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Rectangle 59"/>
          <p:cNvSpPr>
            <a:spLocks noChangeArrowheads="1"/>
          </p:cNvSpPr>
          <p:nvPr/>
        </p:nvSpPr>
        <p:spPr bwMode="auto">
          <a:xfrm>
            <a:off x="6286500" y="4357697"/>
            <a:ext cx="3540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Rectangle 18"/>
          <p:cNvSpPr>
            <a:spLocks noChangeArrowheads="1"/>
          </p:cNvSpPr>
          <p:nvPr/>
        </p:nvSpPr>
        <p:spPr bwMode="auto">
          <a:xfrm>
            <a:off x="285750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Rectangle 18"/>
          <p:cNvSpPr>
            <a:spLocks noChangeArrowheads="1"/>
          </p:cNvSpPr>
          <p:nvPr/>
        </p:nvSpPr>
        <p:spPr bwMode="auto">
          <a:xfrm>
            <a:off x="321468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357187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4" name="Rectangle 18"/>
          <p:cNvSpPr>
            <a:spLocks noChangeArrowheads="1"/>
          </p:cNvSpPr>
          <p:nvPr/>
        </p:nvSpPr>
        <p:spPr bwMode="auto">
          <a:xfrm>
            <a:off x="285750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Rectangle 18"/>
          <p:cNvSpPr>
            <a:spLocks noChangeArrowheads="1"/>
          </p:cNvSpPr>
          <p:nvPr/>
        </p:nvSpPr>
        <p:spPr bwMode="auto">
          <a:xfrm>
            <a:off x="321468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Rectangle 18"/>
          <p:cNvSpPr>
            <a:spLocks noChangeArrowheads="1"/>
          </p:cNvSpPr>
          <p:nvPr/>
        </p:nvSpPr>
        <p:spPr bwMode="auto">
          <a:xfrm>
            <a:off x="357187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Rectangle 18"/>
          <p:cNvSpPr>
            <a:spLocks noChangeArrowheads="1"/>
          </p:cNvSpPr>
          <p:nvPr/>
        </p:nvSpPr>
        <p:spPr bwMode="auto">
          <a:xfrm>
            <a:off x="285750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321468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357187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392906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>
            <a:off x="392906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2" name="Rectangle 18"/>
          <p:cNvSpPr>
            <a:spLocks noChangeArrowheads="1"/>
          </p:cNvSpPr>
          <p:nvPr/>
        </p:nvSpPr>
        <p:spPr bwMode="auto">
          <a:xfrm>
            <a:off x="392906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3" name="Rectangle 18"/>
          <p:cNvSpPr>
            <a:spLocks noChangeArrowheads="1"/>
          </p:cNvSpPr>
          <p:nvPr/>
        </p:nvSpPr>
        <p:spPr bwMode="auto">
          <a:xfrm>
            <a:off x="4286250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4" name="Rectangle 18"/>
          <p:cNvSpPr>
            <a:spLocks noChangeArrowheads="1"/>
          </p:cNvSpPr>
          <p:nvPr/>
        </p:nvSpPr>
        <p:spPr bwMode="auto">
          <a:xfrm>
            <a:off x="4643438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5" name="Rectangle 18"/>
          <p:cNvSpPr>
            <a:spLocks noChangeArrowheads="1"/>
          </p:cNvSpPr>
          <p:nvPr/>
        </p:nvSpPr>
        <p:spPr bwMode="auto">
          <a:xfrm>
            <a:off x="5000625" y="4786322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6" name="Rectangle 18"/>
          <p:cNvSpPr>
            <a:spLocks noChangeArrowheads="1"/>
          </p:cNvSpPr>
          <p:nvPr/>
        </p:nvSpPr>
        <p:spPr bwMode="auto">
          <a:xfrm>
            <a:off x="4286250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7" name="Rectangle 18"/>
          <p:cNvSpPr>
            <a:spLocks noChangeArrowheads="1"/>
          </p:cNvSpPr>
          <p:nvPr/>
        </p:nvSpPr>
        <p:spPr bwMode="auto">
          <a:xfrm>
            <a:off x="4643438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8" name="Rectangle 18"/>
          <p:cNvSpPr>
            <a:spLocks noChangeArrowheads="1"/>
          </p:cNvSpPr>
          <p:nvPr/>
        </p:nvSpPr>
        <p:spPr bwMode="auto">
          <a:xfrm>
            <a:off x="5000625" y="5143509"/>
            <a:ext cx="357188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4286250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0" name="Rectangle 18"/>
          <p:cNvSpPr>
            <a:spLocks noChangeArrowheads="1"/>
          </p:cNvSpPr>
          <p:nvPr/>
        </p:nvSpPr>
        <p:spPr bwMode="auto">
          <a:xfrm>
            <a:off x="4643438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1" name="Rectangle 18"/>
          <p:cNvSpPr>
            <a:spLocks noChangeArrowheads="1"/>
          </p:cNvSpPr>
          <p:nvPr/>
        </p:nvSpPr>
        <p:spPr bwMode="auto">
          <a:xfrm>
            <a:off x="5000625" y="5500697"/>
            <a:ext cx="357188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2" name="Rectangle 18"/>
          <p:cNvSpPr>
            <a:spLocks noChangeArrowheads="1"/>
          </p:cNvSpPr>
          <p:nvPr/>
        </p:nvSpPr>
        <p:spPr bwMode="auto">
          <a:xfrm>
            <a:off x="5357813" y="5500697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3" name="Rectangle 18"/>
          <p:cNvSpPr>
            <a:spLocks noChangeArrowheads="1"/>
          </p:cNvSpPr>
          <p:nvPr/>
        </p:nvSpPr>
        <p:spPr bwMode="auto">
          <a:xfrm>
            <a:off x="5357813" y="5143509"/>
            <a:ext cx="357187" cy="357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4" name="Rectangle 18"/>
          <p:cNvSpPr>
            <a:spLocks noChangeArrowheads="1"/>
          </p:cNvSpPr>
          <p:nvPr/>
        </p:nvSpPr>
        <p:spPr bwMode="auto">
          <a:xfrm>
            <a:off x="5357813" y="4786322"/>
            <a:ext cx="357187" cy="3571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95" name="Rectangle 18"/>
          <p:cNvSpPr>
            <a:spLocks noChangeArrowheads="1"/>
          </p:cNvSpPr>
          <p:nvPr/>
        </p:nvSpPr>
        <p:spPr bwMode="auto">
          <a:xfrm>
            <a:off x="6286500" y="5500697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6" name="Rectangle 18"/>
          <p:cNvSpPr>
            <a:spLocks noChangeArrowheads="1"/>
          </p:cNvSpPr>
          <p:nvPr/>
        </p:nvSpPr>
        <p:spPr bwMode="auto">
          <a:xfrm>
            <a:off x="6286500" y="5143509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397" name="Rectangle 18"/>
          <p:cNvSpPr>
            <a:spLocks noChangeArrowheads="1"/>
          </p:cNvSpPr>
          <p:nvPr/>
        </p:nvSpPr>
        <p:spPr bwMode="auto">
          <a:xfrm>
            <a:off x="6286500" y="4786322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2500313" y="5500697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2500313" y="5143509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Rectangle 18"/>
          <p:cNvSpPr>
            <a:spLocks noChangeArrowheads="1"/>
          </p:cNvSpPr>
          <p:nvPr/>
        </p:nvSpPr>
        <p:spPr bwMode="auto">
          <a:xfrm>
            <a:off x="2500313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Rectangle 65"/>
          <p:cNvSpPr>
            <a:spLocks noChangeArrowheads="1"/>
          </p:cNvSpPr>
          <p:nvPr/>
        </p:nvSpPr>
        <p:spPr bwMode="auto">
          <a:xfrm>
            <a:off x="5715008" y="585789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65"/>
          <p:cNvSpPr>
            <a:spLocks noChangeArrowheads="1"/>
          </p:cNvSpPr>
          <p:nvPr/>
        </p:nvSpPr>
        <p:spPr bwMode="auto">
          <a:xfrm>
            <a:off x="2500298" y="5888782"/>
            <a:ext cx="3571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143108" y="5500700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Z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2143108" y="5143512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Y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2143108" y="4786322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X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4B5DA-8BE6-4C1F-BD02-D549EDEF6591}" type="slidenum">
              <a:rPr lang="en-US" altLang="ko-KR" smtClean="0"/>
              <a:pPr/>
              <a:t>43</a:t>
            </a:fld>
            <a:endParaRPr lang="en-US" altLang="ko-K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DC654D-4CDF-4E39-AA3F-87EF8CA9DC2D}" type="slidenum">
              <a:rPr lang="en-US" altLang="ko-KR" smtClean="0"/>
              <a:pPr/>
              <a:t>44</a:t>
            </a:fld>
            <a:endParaRPr lang="en-US" altLang="ko-KR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8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45</a:t>
            </a:fld>
            <a:endParaRPr lang="en-US" altLang="ko-KR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연결리스트의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77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리스트는 헤더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및 트레일러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주소를 저장하기 위한 두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개의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ea typeface="맑은 고딕" pitchFamily="50" charset="-127"/>
              </a:rPr>
              <a:t>1D </a:t>
            </a:r>
            <a:r>
              <a:rPr lang="ko-KR" altLang="en-US" sz="2200" b="1" dirty="0">
                <a:ea typeface="맑은 고딕" pitchFamily="50" charset="-127"/>
              </a:rPr>
              <a:t>배열</a:t>
            </a:r>
            <a:r>
              <a:rPr lang="ko-KR" altLang="en-US" sz="2200" dirty="0">
                <a:ea typeface="맑은 고딕" pitchFamily="50" charset="-127"/>
              </a:rPr>
              <a:t>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 err="1">
                <a:ea typeface="맑은 고딕" pitchFamily="50" charset="-127"/>
              </a:rPr>
              <a:t>부리스트는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각 그룹에 대한 </a:t>
            </a:r>
            <a:r>
              <a:rPr lang="ko-KR" altLang="en-US" sz="2200" b="1" dirty="0">
                <a:ea typeface="맑은 고딕" pitchFamily="50" charset="-127"/>
              </a:rPr>
              <a:t>이중연결리스트</a:t>
            </a:r>
            <a:r>
              <a:rPr lang="ko-KR" altLang="en-US" sz="2200" dirty="0">
                <a:ea typeface="맑은 고딕" pitchFamily="50" charset="-127"/>
              </a:rPr>
              <a:t>로 구현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en-US" altLang="ko-KR" dirty="0">
                <a:ea typeface="맑은 고딕" pitchFamily="50" charset="-127"/>
              </a:rPr>
              <a:t>1D </a:t>
            </a:r>
            <a:r>
              <a:rPr lang="ko-KR" altLang="en-US" dirty="0">
                <a:ea typeface="맑은 고딕" pitchFamily="50" charset="-127"/>
              </a:rPr>
              <a:t>배열을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한 개의 </a:t>
            </a: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배열로 통합 가능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장점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기억장소 사용 최소화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71" name="Text Box 43"/>
          <p:cNvSpPr txBox="1">
            <a:spLocks noChangeArrowheads="1"/>
          </p:cNvSpPr>
          <p:nvPr/>
        </p:nvSpPr>
        <p:spPr bwMode="auto">
          <a:xfrm>
            <a:off x="785786" y="3571876"/>
            <a:ext cx="72152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59" name="AutoShape 88"/>
          <p:cNvSpPr>
            <a:spLocks noChangeArrowheads="1"/>
          </p:cNvSpPr>
          <p:nvPr/>
        </p:nvSpPr>
        <p:spPr bwMode="auto">
          <a:xfrm>
            <a:off x="1500185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6215060" y="421482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71104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17859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71104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17859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33575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36623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396716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Freeform 7"/>
          <p:cNvSpPr>
            <a:spLocks/>
          </p:cNvSpPr>
          <p:nvPr/>
        </p:nvSpPr>
        <p:spPr bwMode="auto">
          <a:xfrm>
            <a:off x="4143372" y="5514984"/>
            <a:ext cx="785813" cy="12858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9291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52339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553878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19"/>
          <p:cNvSpPr>
            <a:spLocks/>
          </p:cNvSpPr>
          <p:nvPr/>
        </p:nvSpPr>
        <p:spPr bwMode="auto">
          <a:xfrm rot="10800000">
            <a:off x="4286247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9"/>
          <p:cNvSpPr>
            <a:spLocks noChangeArrowheads="1"/>
          </p:cNvSpPr>
          <p:nvPr/>
        </p:nvSpPr>
        <p:spPr bwMode="auto">
          <a:xfrm>
            <a:off x="642962" y="4214818"/>
            <a:ext cx="642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33575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5"/>
          <p:cNvSpPr>
            <a:spLocks noChangeArrowheads="1"/>
          </p:cNvSpPr>
          <p:nvPr/>
        </p:nvSpPr>
        <p:spPr bwMode="auto">
          <a:xfrm>
            <a:off x="36623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6"/>
          <p:cNvSpPr>
            <a:spLocks noChangeArrowheads="1"/>
          </p:cNvSpPr>
          <p:nvPr/>
        </p:nvSpPr>
        <p:spPr bwMode="auto">
          <a:xfrm>
            <a:off x="396716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59"/>
          <p:cNvSpPr>
            <a:spLocks noChangeArrowheads="1"/>
          </p:cNvSpPr>
          <p:nvPr/>
        </p:nvSpPr>
        <p:spPr bwMode="auto">
          <a:xfrm>
            <a:off x="8001024" y="4214818"/>
            <a:ext cx="500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428596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428596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428596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785810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1"/>
          <p:cNvSpPr>
            <a:spLocks noChangeArrowheads="1"/>
          </p:cNvSpPr>
          <p:nvPr/>
        </p:nvSpPr>
        <p:spPr bwMode="auto">
          <a:xfrm>
            <a:off x="785810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1"/>
          <p:cNvSpPr>
            <a:spLocks noChangeArrowheads="1"/>
          </p:cNvSpPr>
          <p:nvPr/>
        </p:nvSpPr>
        <p:spPr bwMode="auto">
          <a:xfrm>
            <a:off x="785810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4"/>
          <p:cNvSpPr>
            <a:spLocks/>
          </p:cNvSpPr>
          <p:nvPr/>
        </p:nvSpPr>
        <p:spPr bwMode="auto">
          <a:xfrm>
            <a:off x="1000122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4"/>
          <p:cNvSpPr>
            <a:spLocks/>
          </p:cNvSpPr>
          <p:nvPr/>
        </p:nvSpPr>
        <p:spPr bwMode="auto">
          <a:xfrm>
            <a:off x="1000122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7"/>
          <p:cNvSpPr>
            <a:spLocks/>
          </p:cNvSpPr>
          <p:nvPr/>
        </p:nvSpPr>
        <p:spPr bwMode="auto">
          <a:xfrm>
            <a:off x="571499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6500810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6805610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19"/>
          <p:cNvSpPr>
            <a:spLocks/>
          </p:cNvSpPr>
          <p:nvPr/>
        </p:nvSpPr>
        <p:spPr bwMode="auto">
          <a:xfrm rot="10800000">
            <a:off x="5857872" y="5643571"/>
            <a:ext cx="785813" cy="16351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35"/>
          <p:cNvSpPr>
            <a:spLocks noChangeArrowheads="1"/>
          </p:cNvSpPr>
          <p:nvPr/>
        </p:nvSpPr>
        <p:spPr bwMode="auto">
          <a:xfrm>
            <a:off x="2090735" y="550069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36"/>
          <p:cNvSpPr>
            <a:spLocks noChangeArrowheads="1"/>
          </p:cNvSpPr>
          <p:nvPr/>
        </p:nvSpPr>
        <p:spPr bwMode="auto">
          <a:xfrm>
            <a:off x="2395535" y="550069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571747" y="550069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5"/>
          <p:cNvSpPr>
            <a:spLocks/>
          </p:cNvSpPr>
          <p:nvPr/>
        </p:nvSpPr>
        <p:spPr bwMode="auto">
          <a:xfrm rot="10800000">
            <a:off x="2714622" y="564357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8"/>
          <p:cNvSpPr>
            <a:spLocks noChangeArrowheads="1"/>
          </p:cNvSpPr>
          <p:nvPr/>
        </p:nvSpPr>
        <p:spPr bwMode="auto">
          <a:xfrm>
            <a:off x="6500810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9"/>
          <p:cNvSpPr>
            <a:spLocks noChangeArrowheads="1"/>
          </p:cNvSpPr>
          <p:nvPr/>
        </p:nvSpPr>
        <p:spPr bwMode="auto">
          <a:xfrm>
            <a:off x="6805610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2090735" y="464344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2395535" y="464344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Freeform 34"/>
          <p:cNvSpPr>
            <a:spLocks/>
          </p:cNvSpPr>
          <p:nvPr/>
        </p:nvSpPr>
        <p:spPr bwMode="auto">
          <a:xfrm>
            <a:off x="2571747" y="4643446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5"/>
          <p:cNvSpPr>
            <a:spLocks/>
          </p:cNvSpPr>
          <p:nvPr/>
        </p:nvSpPr>
        <p:spPr bwMode="auto">
          <a:xfrm rot="10800000">
            <a:off x="2714622" y="4786321"/>
            <a:ext cx="785813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2"/>
          <p:cNvSpPr>
            <a:spLocks/>
          </p:cNvSpPr>
          <p:nvPr/>
        </p:nvSpPr>
        <p:spPr bwMode="auto">
          <a:xfrm>
            <a:off x="4143372" y="4643446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3"/>
          <p:cNvSpPr>
            <a:spLocks/>
          </p:cNvSpPr>
          <p:nvPr/>
        </p:nvSpPr>
        <p:spPr bwMode="auto">
          <a:xfrm rot="10800000">
            <a:off x="4286247" y="4786321"/>
            <a:ext cx="2357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10"/>
          <p:cNvSpPr>
            <a:spLocks noChangeArrowheads="1"/>
          </p:cNvSpPr>
          <p:nvPr/>
        </p:nvSpPr>
        <p:spPr bwMode="auto">
          <a:xfrm>
            <a:off x="71104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17859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Freeform 34"/>
          <p:cNvSpPr>
            <a:spLocks/>
          </p:cNvSpPr>
          <p:nvPr/>
        </p:nvSpPr>
        <p:spPr bwMode="auto">
          <a:xfrm>
            <a:off x="1000122" y="5072071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6500810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9"/>
          <p:cNvSpPr>
            <a:spLocks noChangeArrowheads="1"/>
          </p:cNvSpPr>
          <p:nvPr/>
        </p:nvSpPr>
        <p:spPr bwMode="auto">
          <a:xfrm>
            <a:off x="6805610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5"/>
          <p:cNvSpPr>
            <a:spLocks noChangeArrowheads="1"/>
          </p:cNvSpPr>
          <p:nvPr/>
        </p:nvSpPr>
        <p:spPr bwMode="auto">
          <a:xfrm>
            <a:off x="2090735" y="507207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36"/>
          <p:cNvSpPr>
            <a:spLocks noChangeArrowheads="1"/>
          </p:cNvSpPr>
          <p:nvPr/>
        </p:nvSpPr>
        <p:spPr bwMode="auto">
          <a:xfrm>
            <a:off x="2395535" y="507207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32"/>
          <p:cNvSpPr>
            <a:spLocks/>
          </p:cNvSpPr>
          <p:nvPr/>
        </p:nvSpPr>
        <p:spPr bwMode="auto">
          <a:xfrm>
            <a:off x="2571747" y="5072071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33"/>
          <p:cNvSpPr>
            <a:spLocks/>
          </p:cNvSpPr>
          <p:nvPr/>
        </p:nvSpPr>
        <p:spPr bwMode="auto">
          <a:xfrm rot="10800000">
            <a:off x="2714622" y="5214946"/>
            <a:ext cx="3929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31"/>
          <p:cNvSpPr>
            <a:spLocks noChangeArrowheads="1"/>
          </p:cNvSpPr>
          <p:nvPr/>
        </p:nvSpPr>
        <p:spPr bwMode="auto">
          <a:xfrm>
            <a:off x="8072435" y="464344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1"/>
          <p:cNvSpPr>
            <a:spLocks noChangeArrowheads="1"/>
          </p:cNvSpPr>
          <p:nvPr/>
        </p:nvSpPr>
        <p:spPr bwMode="auto">
          <a:xfrm>
            <a:off x="8072435" y="5072071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1"/>
          <p:cNvSpPr>
            <a:spLocks noChangeArrowheads="1"/>
          </p:cNvSpPr>
          <p:nvPr/>
        </p:nvSpPr>
        <p:spPr bwMode="auto">
          <a:xfrm>
            <a:off x="8072435" y="5500696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3"/>
          <p:cNvSpPr>
            <a:spLocks/>
          </p:cNvSpPr>
          <p:nvPr/>
        </p:nvSpPr>
        <p:spPr bwMode="auto">
          <a:xfrm rot="10800000">
            <a:off x="7429497" y="564357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3"/>
          <p:cNvSpPr>
            <a:spLocks/>
          </p:cNvSpPr>
          <p:nvPr/>
        </p:nvSpPr>
        <p:spPr bwMode="auto">
          <a:xfrm rot="10800000">
            <a:off x="7429497" y="4786321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Freeform 33"/>
          <p:cNvSpPr>
            <a:spLocks/>
          </p:cNvSpPr>
          <p:nvPr/>
        </p:nvSpPr>
        <p:spPr bwMode="auto">
          <a:xfrm rot="10800000">
            <a:off x="7429497" y="5214946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8"/>
          <p:cNvSpPr>
            <a:spLocks noChangeArrowheads="1"/>
          </p:cNvSpPr>
          <p:nvPr/>
        </p:nvSpPr>
        <p:spPr bwMode="auto">
          <a:xfrm>
            <a:off x="8429652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8429652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0" name="Rectangle 18"/>
          <p:cNvSpPr>
            <a:spLocks noChangeArrowheads="1"/>
          </p:cNvSpPr>
          <p:nvPr/>
        </p:nvSpPr>
        <p:spPr bwMode="auto">
          <a:xfrm>
            <a:off x="8429652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1" name="Text Box 79"/>
          <p:cNvSpPr txBox="1">
            <a:spLocks noChangeArrowheads="1"/>
          </p:cNvSpPr>
          <p:nvPr/>
        </p:nvSpPr>
        <p:spPr bwMode="auto">
          <a:xfrm>
            <a:off x="1643060" y="4214821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22" name="Text Box 79"/>
          <p:cNvSpPr txBox="1">
            <a:spLocks noChangeArrowheads="1"/>
          </p:cNvSpPr>
          <p:nvPr/>
        </p:nvSpPr>
        <p:spPr bwMode="auto">
          <a:xfrm>
            <a:off x="6357935" y="4214821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46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1214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그룹에 아무 </a:t>
            </a:r>
            <a:r>
              <a:rPr lang="ko-KR" altLang="en-US" dirty="0" err="1">
                <a:ea typeface="맑은 고딕" pitchFamily="50" charset="-127"/>
              </a:rPr>
              <a:t>노드도</a:t>
            </a:r>
            <a:r>
              <a:rPr lang="ko-KR" altLang="en-US" dirty="0">
                <a:ea typeface="맑은 고딕" pitchFamily="50" charset="-127"/>
              </a:rPr>
              <a:t> 없다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4" name="AutoShape 88"/>
          <p:cNvSpPr>
            <a:spLocks noChangeArrowheads="1"/>
          </p:cNvSpPr>
          <p:nvPr/>
        </p:nvSpPr>
        <p:spPr bwMode="auto">
          <a:xfrm>
            <a:off x="1928794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AutoShape 88"/>
          <p:cNvSpPr>
            <a:spLocks noChangeArrowheads="1"/>
          </p:cNvSpPr>
          <p:nvPr/>
        </p:nvSpPr>
        <p:spPr bwMode="auto">
          <a:xfrm>
            <a:off x="3500419" y="4214818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43576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21764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43576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1764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1000130" y="4214818"/>
            <a:ext cx="6429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5214942" y="4214818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Rectangle 31"/>
          <p:cNvSpPr>
            <a:spLocks noChangeArrowheads="1"/>
          </p:cNvSpPr>
          <p:nvPr/>
        </p:nvSpPr>
        <p:spPr bwMode="auto">
          <a:xfrm>
            <a:off x="1176319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1176319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176319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Freeform 34"/>
          <p:cNvSpPr>
            <a:spLocks/>
          </p:cNvSpPr>
          <p:nvPr/>
        </p:nvSpPr>
        <p:spPr bwMode="auto">
          <a:xfrm>
            <a:off x="1390631" y="5500693"/>
            <a:ext cx="7667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Freeform 34"/>
          <p:cNvSpPr>
            <a:spLocks/>
          </p:cNvSpPr>
          <p:nvPr/>
        </p:nvSpPr>
        <p:spPr bwMode="auto">
          <a:xfrm>
            <a:off x="1390631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748069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4052869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2481244" y="550069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786044" y="550069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3748069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4052869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2481244" y="464344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2786044" y="464344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43576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17"/>
          <p:cNvSpPr>
            <a:spLocks noChangeArrowheads="1"/>
          </p:cNvSpPr>
          <p:nvPr/>
        </p:nvSpPr>
        <p:spPr bwMode="auto">
          <a:xfrm>
            <a:off x="21764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Freeform 34"/>
          <p:cNvSpPr>
            <a:spLocks/>
          </p:cNvSpPr>
          <p:nvPr/>
        </p:nvSpPr>
        <p:spPr bwMode="auto">
          <a:xfrm>
            <a:off x="1390631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3748069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"/>
          <p:cNvSpPr>
            <a:spLocks noChangeArrowheads="1"/>
          </p:cNvSpPr>
          <p:nvPr/>
        </p:nvSpPr>
        <p:spPr bwMode="auto">
          <a:xfrm>
            <a:off x="4052869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5"/>
          <p:cNvSpPr>
            <a:spLocks noChangeArrowheads="1"/>
          </p:cNvSpPr>
          <p:nvPr/>
        </p:nvSpPr>
        <p:spPr bwMode="auto">
          <a:xfrm>
            <a:off x="2481244" y="507206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36"/>
          <p:cNvSpPr>
            <a:spLocks noChangeArrowheads="1"/>
          </p:cNvSpPr>
          <p:nvPr/>
        </p:nvSpPr>
        <p:spPr bwMode="auto">
          <a:xfrm>
            <a:off x="2786044" y="507206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31"/>
          <p:cNvSpPr>
            <a:spLocks noChangeArrowheads="1"/>
          </p:cNvSpPr>
          <p:nvPr/>
        </p:nvSpPr>
        <p:spPr bwMode="auto">
          <a:xfrm>
            <a:off x="5319694" y="464344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1"/>
          <p:cNvSpPr>
            <a:spLocks noChangeArrowheads="1"/>
          </p:cNvSpPr>
          <p:nvPr/>
        </p:nvSpPr>
        <p:spPr bwMode="auto">
          <a:xfrm>
            <a:off x="5319694" y="5072068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31"/>
          <p:cNvSpPr>
            <a:spLocks noChangeArrowheads="1"/>
          </p:cNvSpPr>
          <p:nvPr/>
        </p:nvSpPr>
        <p:spPr bwMode="auto">
          <a:xfrm>
            <a:off x="5319694" y="5500693"/>
            <a:ext cx="357187" cy="428625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Freeform 33"/>
          <p:cNvSpPr>
            <a:spLocks/>
          </p:cNvSpPr>
          <p:nvPr/>
        </p:nvSpPr>
        <p:spPr bwMode="auto">
          <a:xfrm rot="10800000">
            <a:off x="4676756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Freeform 33"/>
          <p:cNvSpPr>
            <a:spLocks/>
          </p:cNvSpPr>
          <p:nvPr/>
        </p:nvSpPr>
        <p:spPr bwMode="auto">
          <a:xfrm rot="10800000">
            <a:off x="4676756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Freeform 33"/>
          <p:cNvSpPr>
            <a:spLocks/>
          </p:cNvSpPr>
          <p:nvPr/>
        </p:nvSpPr>
        <p:spPr bwMode="auto">
          <a:xfrm rot="10800000">
            <a:off x="4676756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2"/>
          <p:cNvSpPr>
            <a:spLocks/>
          </p:cNvSpPr>
          <p:nvPr/>
        </p:nvSpPr>
        <p:spPr bwMode="auto">
          <a:xfrm>
            <a:off x="2962256" y="550069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Freeform 33"/>
          <p:cNvSpPr>
            <a:spLocks/>
          </p:cNvSpPr>
          <p:nvPr/>
        </p:nvSpPr>
        <p:spPr bwMode="auto">
          <a:xfrm rot="10800000">
            <a:off x="3105131" y="564356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Freeform 32"/>
          <p:cNvSpPr>
            <a:spLocks/>
          </p:cNvSpPr>
          <p:nvPr/>
        </p:nvSpPr>
        <p:spPr bwMode="auto">
          <a:xfrm>
            <a:off x="2962256" y="464344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Freeform 33"/>
          <p:cNvSpPr>
            <a:spLocks/>
          </p:cNvSpPr>
          <p:nvPr/>
        </p:nvSpPr>
        <p:spPr bwMode="auto">
          <a:xfrm rot="10800000">
            <a:off x="3105131" y="4786318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Freeform 32"/>
          <p:cNvSpPr>
            <a:spLocks/>
          </p:cNvSpPr>
          <p:nvPr/>
        </p:nvSpPr>
        <p:spPr bwMode="auto">
          <a:xfrm>
            <a:off x="2962256" y="507206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Freeform 33"/>
          <p:cNvSpPr>
            <a:spLocks/>
          </p:cNvSpPr>
          <p:nvPr/>
        </p:nvSpPr>
        <p:spPr bwMode="auto">
          <a:xfrm rot="10800000">
            <a:off x="3105131" y="5214943"/>
            <a:ext cx="833438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 Box 79"/>
          <p:cNvSpPr txBox="1">
            <a:spLocks noChangeArrowheads="1"/>
          </p:cNvSpPr>
          <p:nvPr/>
        </p:nvSpPr>
        <p:spPr bwMode="auto">
          <a:xfrm>
            <a:off x="2071669" y="4214818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91" name="Text Box 79"/>
          <p:cNvSpPr txBox="1">
            <a:spLocks noChangeArrowheads="1"/>
          </p:cNvSpPr>
          <p:nvPr/>
        </p:nvSpPr>
        <p:spPr bwMode="auto">
          <a:xfrm>
            <a:off x="3643294" y="4214818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trailers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857224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Rectangle 18"/>
          <p:cNvSpPr>
            <a:spLocks noChangeArrowheads="1"/>
          </p:cNvSpPr>
          <p:nvPr/>
        </p:nvSpPr>
        <p:spPr bwMode="auto">
          <a:xfrm>
            <a:off x="857224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857224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5643570" y="550069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5643570" y="5072071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5643570" y="4643446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355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24AE4D-5207-4462-A4F8-02825B5448C1}" type="slidenum">
              <a:rPr lang="en-US" altLang="ko-KR" smtClean="0"/>
              <a:pPr/>
              <a:t>47</a:t>
            </a:fld>
            <a:endParaRPr lang="en-US" altLang="ko-KR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2355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0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M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of pointers, 			each to headers and trailers of 		empty doubly linked lists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marL="0" lvl="2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prev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AC81A-8EB5-4518-817A-5216955829E7}" type="slidenum">
              <a:rPr lang="en-US" altLang="ko-KR" smtClean="0"/>
              <a:pPr/>
              <a:t>48</a:t>
            </a:fld>
            <a:endParaRPr lang="en-US" altLang="ko-KR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560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B6977-025C-49D5-B310-A9FD9ACEE9BF}" type="slidenum">
              <a:rPr lang="en-US" altLang="ko-KR" smtClean="0"/>
              <a:pPr/>
              <a:t>49</a:t>
            </a:fld>
            <a:endParaRPr lang="en-US" altLang="ko-KR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addGroupFirst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			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addFirst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</a:t>
            </a:r>
            <a:r>
              <a:rPr kumimoji="0" lang="ko-KR" altLang="en-US" kern="0" dirty="0" smtClean="0">
                <a:latin typeface="맑은 고딕" pitchFamily="50" charset="-127"/>
                <a:ea typeface="맑은 고딕" pitchFamily="50" charset="-127"/>
              </a:rPr>
              <a:t>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원소를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3787C-022A-4516-8C7A-44B7EBF1483A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819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1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354140" cy="16430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원소는 그 </a:t>
            </a:r>
            <a:r>
              <a:rPr lang="ko-KR" altLang="en-US" sz="2000" b="1" dirty="0">
                <a:ea typeface="맑은 고딕" pitchFamily="50" charset="-127"/>
              </a:rPr>
              <a:t>순위</a:t>
            </a:r>
            <a:r>
              <a:rPr lang="en-US" altLang="ko-KR" sz="2000" dirty="0">
                <a:ea typeface="맑은 고딕" pitchFamily="50" charset="-127"/>
              </a:rPr>
              <a:t>(rank),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그 원소 앞의 원소 개수를 특정함으로써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접근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삽입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또는 삭제될 수 있다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4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355976" y="1571612"/>
            <a:ext cx="4121272" cy="4593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 err="1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size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Iterator </a:t>
            </a:r>
            <a:r>
              <a:rPr kumimoji="0" lang="en-US" altLang="ko-KR" sz="20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접근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element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get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set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e)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e), </a:t>
            </a:r>
            <a:r>
              <a:rPr kumimoji="0"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addFirst</a:t>
            </a:r>
            <a:r>
              <a:rPr kumimoji="0"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(e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), </a:t>
            </a:r>
            <a:r>
              <a:rPr kumimoji="0"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addLast</a:t>
            </a:r>
            <a:r>
              <a:rPr kumimoji="0"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(e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),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element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(r),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removeFirst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(), element </a:t>
            </a:r>
            <a:r>
              <a:rPr kumimoji="0" lang="en-US" altLang="ko-KR" sz="20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removeLast</a:t>
            </a:r>
            <a:r>
              <a:rPr kumimoji="0" lang="en-US" altLang="ko-KR" sz="20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03926" y="4474272"/>
            <a:ext cx="3344038" cy="1499028"/>
            <a:chOff x="903926" y="4474272"/>
            <a:chExt cx="3344038" cy="1499028"/>
          </a:xfrm>
        </p:grpSpPr>
        <p:pic>
          <p:nvPicPr>
            <p:cNvPr id="53" name="그림 52" descr="무료 벡터 그래픽: 애플, 과일, 빨간 &lt;strong&gt;사과&lt;/strong&gt;, 캐 터 링 - Pixabay의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136" y="4732473"/>
              <a:ext cx="597403" cy="684920"/>
            </a:xfrm>
            <a:prstGeom prst="rect">
              <a:avLst/>
            </a:prstGeom>
          </p:spPr>
        </p:pic>
        <p:pic>
          <p:nvPicPr>
            <p:cNvPr id="54" name="그림 53" descr="무료 일러스트: &lt;strong&gt;딸기&lt;/strong&gt;, 과일, 달콤한 - Pixabay의 무료 이미지 - 30010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98894">
              <a:off x="2322429" y="4877916"/>
              <a:ext cx="1499028" cy="691739"/>
            </a:xfrm>
            <a:prstGeom prst="rect">
              <a:avLst/>
            </a:prstGeom>
          </p:spPr>
        </p:pic>
        <p:pic>
          <p:nvPicPr>
            <p:cNvPr id="55" name="그림 54" descr="무료 벡터 그래픽: &lt;strong&gt;포도&lt;/strong&gt;, 레드, 과일, 음식, 신선한, 육즙이 ...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75280">
              <a:off x="3508216" y="4771572"/>
              <a:ext cx="678826" cy="672290"/>
            </a:xfrm>
            <a:prstGeom prst="rect">
              <a:avLst/>
            </a:prstGeom>
          </p:spPr>
        </p:pic>
        <p:pic>
          <p:nvPicPr>
            <p:cNvPr id="56" name="그림 55" descr="Orange Fruit | Free Stock Photo | Illustration of an orange | # 144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261" y="4697460"/>
              <a:ext cx="810483" cy="810483"/>
            </a:xfrm>
            <a:prstGeom prst="rect">
              <a:avLst/>
            </a:prstGeom>
          </p:spPr>
        </p:pic>
        <p:sp>
          <p:nvSpPr>
            <p:cNvPr id="57" name="막힌 원호 56"/>
            <p:cNvSpPr/>
            <p:nvPr/>
          </p:nvSpPr>
          <p:spPr bwMode="auto">
            <a:xfrm rot="10800000">
              <a:off x="903926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8" name="막힌 원호 57"/>
            <p:cNvSpPr/>
            <p:nvPr/>
          </p:nvSpPr>
          <p:spPr bwMode="auto">
            <a:xfrm rot="10800000">
              <a:off x="1759139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59" name="막힌 원호 58"/>
            <p:cNvSpPr/>
            <p:nvPr/>
          </p:nvSpPr>
          <p:spPr bwMode="auto">
            <a:xfrm rot="10800000">
              <a:off x="2614352" y="5178544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60" name="막힌 원호 59"/>
            <p:cNvSpPr/>
            <p:nvPr/>
          </p:nvSpPr>
          <p:spPr bwMode="auto">
            <a:xfrm rot="10800000">
              <a:off x="3469564" y="5182761"/>
              <a:ext cx="778400" cy="304530"/>
            </a:xfrm>
            <a:prstGeom prst="blockArc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66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6BF10-2EE6-4E35-947C-F94DF0AF7075}" type="slidenum">
              <a:rPr lang="en-US" altLang="ko-KR" smtClean="0"/>
              <a:pPr/>
              <a:t>50</a:t>
            </a:fld>
            <a:endParaRPr lang="en-US" altLang="ko-KR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removeGroup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removeAll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],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])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{exercise}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786187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그룹의 모든 멤버들을 삭제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51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786187" cy="4143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문제 상황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데이터 원소</a:t>
            </a:r>
            <a:r>
              <a:rPr lang="en-US" altLang="ko-KR" dirty="0">
                <a:ea typeface="맑은 고딕" pitchFamily="50" charset="-127"/>
              </a:rPr>
              <a:t>(element)</a:t>
            </a:r>
            <a:r>
              <a:rPr lang="ko-KR" altLang="en-US" dirty="0">
                <a:ea typeface="맑은 고딕" pitchFamily="50" charset="-127"/>
              </a:rPr>
              <a:t>들이 상이한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(group)</a:t>
            </a:r>
            <a:r>
              <a:rPr lang="ko-KR" altLang="en-US" dirty="0">
                <a:ea typeface="맑은 고딕" pitchFamily="50" charset="-127"/>
              </a:rPr>
              <a:t>에 의해 </a:t>
            </a:r>
            <a:r>
              <a:rPr lang="ko-KR" altLang="en-US" b="1" dirty="0">
                <a:ea typeface="맑은 고딕" pitchFamily="50" charset="-127"/>
              </a:rPr>
              <a:t>공유</a:t>
            </a:r>
            <a:r>
              <a:rPr lang="en-US" altLang="ko-KR" dirty="0">
                <a:ea typeface="맑은 고딕" pitchFamily="50" charset="-127"/>
              </a:rPr>
              <a:t>(share)</a:t>
            </a:r>
            <a:r>
              <a:rPr lang="ko-KR" altLang="en-US" dirty="0">
                <a:ea typeface="맑은 고딕" pitchFamily="50" charset="-127"/>
              </a:rPr>
              <a:t>된다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auction)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전제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각 관련 그룹에게 공유 데이터원소를 복제하는 것은 시간과 기억장소가 낭비되므로 허용하지 않는다</a:t>
            </a:r>
            <a:endParaRPr lang="en-US" altLang="ko-KR" dirty="0">
              <a:ea typeface="맑은 고딕" pitchFamily="50" charset="-127"/>
            </a:endParaRPr>
          </a:p>
        </p:txBody>
      </p:sp>
      <p:pic>
        <p:nvPicPr>
          <p:cNvPr id="6151" name="Picture 46" descr="C:\Documents and Settings\kook\Local Settings\Temporary Internet Files\Content.IE5\W1P7AK2M\MCj031181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462658" cy="145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리스트 확장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85765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쇼핑몰의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상품들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A: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x1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Buyer B: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z1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Buyer C: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대학 강좌들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OS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DB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Student 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OS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MM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인터넷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블로그들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Blogger A: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a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c</a:t>
            </a:r>
          </a:p>
          <a:p>
            <a:pPr marL="1143000" lvl="2" indent="-2286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/>
            </a:pP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Blogger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b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d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61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569AAE-7F48-46DD-B4A3-1C405EDF5B07}" type="slidenum">
              <a:rPr lang="en-US" altLang="ko-KR" smtClean="0"/>
              <a:pPr/>
              <a:t>52</a:t>
            </a:fld>
            <a:endParaRPr lang="en-US" altLang="ko-KR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62251" cy="4521671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연결리스트를 이용한 구현</a:t>
            </a:r>
            <a:endParaRPr lang="en-US" altLang="ko-KR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dirty="0">
                <a:ea typeface="맑은 고딕" pitchFamily="50" charset="-127"/>
              </a:rPr>
              <a:t>다중리스트 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dirty="0">
                <a:ea typeface="맑은 고딕" pitchFamily="50" charset="-127"/>
              </a:rPr>
              <a:t>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dirty="0">
                <a:ea typeface="맑은 고딕" pitchFamily="50" charset="-127"/>
              </a:rPr>
              <a:t>다중 연결리스트를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152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설계 방안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공유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53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A: </a:t>
            </a:r>
            <a:r>
              <a:rPr lang="ko-KR" altLang="en-US" dirty="0">
                <a:ea typeface="맑은 고딕" pitchFamily="50" charset="-127"/>
              </a:rPr>
              <a:t>레코드의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23288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앞서의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표현하는 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와 동일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ko-KR" altLang="en-US" dirty="0">
                <a:ea typeface="맑은 고딕" pitchFamily="50" charset="-127"/>
              </a:rPr>
              <a:t> 및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ko-KR" altLang="en-US" dirty="0">
                <a:ea typeface="맑은 고딕" pitchFamily="50" charset="-127"/>
              </a:rPr>
              <a:t> 필드로 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ko-KR" altLang="en-US" b="1" dirty="0">
                <a:ea typeface="맑은 고딕" pitchFamily="50" charset="-127"/>
              </a:rPr>
              <a:t>리스트</a:t>
            </a:r>
            <a:r>
              <a:rPr lang="ko-KR" altLang="en-US" dirty="0">
                <a:ea typeface="맑은 고딕" pitchFamily="50" charset="-127"/>
              </a:rPr>
              <a:t>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모두에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전체 레코드 순회 필요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각각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 소요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단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ea typeface="맑은 고딕" pitchFamily="50" charset="-127"/>
              </a:rPr>
              <a:t>은 총 레코드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개수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788024" y="4797152"/>
            <a:ext cx="864096" cy="864096"/>
            <a:chOff x="1259632" y="4725144"/>
            <a:chExt cx="864096" cy="864096"/>
          </a:xfrm>
        </p:grpSpPr>
        <p:sp>
          <p:nvSpPr>
            <p:cNvPr id="36" name="원형 35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원형 37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084168" y="4797152"/>
            <a:ext cx="864096" cy="864096"/>
            <a:chOff x="1259632" y="4725144"/>
            <a:chExt cx="864096" cy="864096"/>
          </a:xfrm>
        </p:grpSpPr>
        <p:sp>
          <p:nvSpPr>
            <p:cNvPr id="44" name="원형 43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z2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원형 4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타원 4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7380312" y="4797152"/>
            <a:ext cx="864096" cy="864096"/>
            <a:chOff x="1259632" y="4725144"/>
            <a:chExt cx="864096" cy="864096"/>
          </a:xfrm>
        </p:grpSpPr>
        <p:sp>
          <p:nvSpPr>
            <p:cNvPr id="55" name="원형 5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원형 5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 bwMode="auto">
          <a:xfrm>
            <a:off x="5652120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6948264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0" name="그룹 59"/>
          <p:cNvGrpSpPr/>
          <p:nvPr/>
        </p:nvGrpSpPr>
        <p:grpSpPr>
          <a:xfrm>
            <a:off x="899592" y="4797152"/>
            <a:ext cx="864096" cy="864096"/>
            <a:chOff x="1259632" y="4725144"/>
            <a:chExt cx="864096" cy="864096"/>
          </a:xfrm>
        </p:grpSpPr>
        <p:sp>
          <p:nvSpPr>
            <p:cNvPr id="61" name="원형 60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x1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원형 61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A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2195736" y="4797152"/>
            <a:ext cx="864096" cy="864096"/>
            <a:chOff x="1259632" y="4725144"/>
            <a:chExt cx="864096" cy="864096"/>
          </a:xfrm>
        </p:grpSpPr>
        <p:sp>
          <p:nvSpPr>
            <p:cNvPr id="65" name="원형 64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y1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6" name="원형 65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normalizeH="0" baseline="0" dirty="0">
                  <a:ln>
                    <a:noFill/>
                  </a:ln>
                  <a:effectLst/>
                  <a:latin typeface="맑은 고딕" pitchFamily="50" charset="-127"/>
                  <a:ea typeface="맑은 고딕" pitchFamily="50" charset="-127"/>
                </a:rPr>
                <a:t>C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491880" y="4797152"/>
            <a:ext cx="864096" cy="864096"/>
            <a:chOff x="1259632" y="4725144"/>
            <a:chExt cx="864096" cy="864096"/>
          </a:xfrm>
        </p:grpSpPr>
        <p:sp>
          <p:nvSpPr>
            <p:cNvPr id="69" name="원형 68"/>
            <p:cNvSpPr/>
            <p:nvPr/>
          </p:nvSpPr>
          <p:spPr bwMode="auto">
            <a:xfrm rot="54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z1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원형 69"/>
            <p:cNvSpPr/>
            <p:nvPr/>
          </p:nvSpPr>
          <p:spPr bwMode="auto">
            <a:xfrm rot="16200000">
              <a:off x="1259632" y="4725144"/>
              <a:ext cx="864096" cy="864096"/>
            </a:xfrm>
            <a:prstGeom prst="pie">
              <a:avLst>
                <a:gd name="adj1" fmla="val 5426162"/>
                <a:gd name="adj2" fmla="val 16200000"/>
              </a:avLst>
            </a:prstGeom>
            <a:solidFill>
              <a:srgbClr val="CFDBFD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eaVert" wrap="none" lIns="0" tIns="0" rIns="36000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dirty="0">
                  <a:latin typeface="맑은 고딕" pitchFamily="50" charset="-127"/>
                  <a:ea typeface="맑은 고딕" pitchFamily="50" charset="-127"/>
                </a:rPr>
                <a:t>B</a:t>
              </a:r>
              <a:endPara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타원 70"/>
            <p:cNvSpPr/>
            <p:nvPr/>
          </p:nvSpPr>
          <p:spPr bwMode="auto">
            <a:xfrm>
              <a:off x="1259632" y="4725144"/>
              <a:ext cx="864096" cy="864096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72" name="직선 연결선 71"/>
          <p:cNvCxnSpPr/>
          <p:nvPr/>
        </p:nvCxnSpPr>
        <p:spPr bwMode="auto">
          <a:xfrm>
            <a:off x="1763688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3059832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4355976" y="5229200"/>
            <a:ext cx="4388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86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5AB22-8084-49C5-ADF5-C003641B93F2}" type="slidenum">
              <a:rPr lang="en-US" altLang="ko-KR" smtClean="0"/>
              <a:pPr/>
              <a:t>54</a:t>
            </a:fld>
            <a:endParaRPr lang="en-US" altLang="ko-KR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1:</a:t>
            </a:r>
            <a:r>
              <a:rPr lang="ko-KR" altLang="en-US" dirty="0">
                <a:ea typeface="맑은 고딕" pitchFamily="50" charset="-127"/>
              </a:rPr>
              <a:t> 배열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7859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의 </a:t>
            </a:r>
            <a:r>
              <a:rPr lang="en-US" altLang="ko-KR" b="1" dirty="0">
                <a:ea typeface="맑은 고딕" pitchFamily="50" charset="-127"/>
              </a:rPr>
              <a:t>1D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없음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8680" name="Rectangle 55"/>
          <p:cNvSpPr>
            <a:spLocks noChangeArrowheads="1"/>
          </p:cNvSpPr>
          <p:nvPr/>
        </p:nvSpPr>
        <p:spPr bwMode="auto">
          <a:xfrm>
            <a:off x="4429122" y="4572011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1" name="Rectangle 59"/>
          <p:cNvSpPr>
            <a:spLocks noChangeArrowheads="1"/>
          </p:cNvSpPr>
          <p:nvPr/>
        </p:nvSpPr>
        <p:spPr bwMode="auto">
          <a:xfrm>
            <a:off x="528637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2" name="Rectangle 65"/>
          <p:cNvSpPr>
            <a:spLocks noChangeArrowheads="1"/>
          </p:cNvSpPr>
          <p:nvPr/>
        </p:nvSpPr>
        <p:spPr bwMode="auto">
          <a:xfrm>
            <a:off x="6000758" y="5715019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4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Rectangle 18"/>
          <p:cNvSpPr>
            <a:spLocks noChangeArrowheads="1"/>
          </p:cNvSpPr>
          <p:nvPr/>
        </p:nvSpPr>
        <p:spPr bwMode="auto">
          <a:xfrm>
            <a:off x="314324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6" name="Rectangle 18"/>
          <p:cNvSpPr>
            <a:spLocks noChangeArrowheads="1"/>
          </p:cNvSpPr>
          <p:nvPr/>
        </p:nvSpPr>
        <p:spPr bwMode="auto">
          <a:xfrm>
            <a:off x="350043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7" name="Rectangle 18"/>
          <p:cNvSpPr>
            <a:spLocks noChangeArrowheads="1"/>
          </p:cNvSpPr>
          <p:nvPr/>
        </p:nvSpPr>
        <p:spPr bwMode="auto">
          <a:xfrm>
            <a:off x="3857622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214810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1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2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3571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4" name="Rectangle 18"/>
          <p:cNvSpPr>
            <a:spLocks noChangeArrowheads="1"/>
          </p:cNvSpPr>
          <p:nvPr/>
        </p:nvSpPr>
        <p:spPr bwMode="auto">
          <a:xfrm>
            <a:off x="4571997" y="5357823"/>
            <a:ext cx="357188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5" name="Rectangle 18"/>
          <p:cNvSpPr>
            <a:spLocks noChangeArrowheads="1"/>
          </p:cNvSpPr>
          <p:nvPr/>
        </p:nvSpPr>
        <p:spPr bwMode="auto">
          <a:xfrm>
            <a:off x="4929185" y="5357823"/>
            <a:ext cx="357187" cy="357188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6" name="Rectangle 18"/>
          <p:cNvSpPr>
            <a:spLocks noChangeArrowheads="1"/>
          </p:cNvSpPr>
          <p:nvPr/>
        </p:nvSpPr>
        <p:spPr bwMode="auto">
          <a:xfrm>
            <a:off x="5286372" y="5357823"/>
            <a:ext cx="357188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7" name="Rectangle 18"/>
          <p:cNvSpPr>
            <a:spLocks noChangeArrowheads="1"/>
          </p:cNvSpPr>
          <p:nvPr/>
        </p:nvSpPr>
        <p:spPr bwMode="auto">
          <a:xfrm>
            <a:off x="5643560" y="5357823"/>
            <a:ext cx="357187" cy="357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8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3571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99" name="Rectangle 18"/>
          <p:cNvSpPr>
            <a:spLocks noChangeArrowheads="1"/>
          </p:cNvSpPr>
          <p:nvPr/>
        </p:nvSpPr>
        <p:spPr bwMode="auto">
          <a:xfrm>
            <a:off x="2071685" y="5357823"/>
            <a:ext cx="1071553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group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0" name="Rectangle 18"/>
          <p:cNvSpPr>
            <a:spLocks noChangeArrowheads="1"/>
          </p:cNvSpPr>
          <p:nvPr/>
        </p:nvSpPr>
        <p:spPr bwMode="auto">
          <a:xfrm>
            <a:off x="2071668" y="5000636"/>
            <a:ext cx="1071579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1" name="Rectangle 18"/>
          <p:cNvSpPr>
            <a:spLocks noChangeArrowheads="1"/>
          </p:cNvSpPr>
          <p:nvPr/>
        </p:nvSpPr>
        <p:spPr bwMode="auto">
          <a:xfrm>
            <a:off x="314324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2" name="Rectangle 18"/>
          <p:cNvSpPr>
            <a:spLocks noChangeArrowheads="1"/>
          </p:cNvSpPr>
          <p:nvPr/>
        </p:nvSpPr>
        <p:spPr bwMode="auto">
          <a:xfrm>
            <a:off x="350043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3" name="Rectangle 18"/>
          <p:cNvSpPr>
            <a:spLocks noChangeArrowheads="1"/>
          </p:cNvSpPr>
          <p:nvPr/>
        </p:nvSpPr>
        <p:spPr bwMode="auto">
          <a:xfrm>
            <a:off x="421481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4" name="Rectangle 18"/>
          <p:cNvSpPr>
            <a:spLocks noChangeArrowheads="1"/>
          </p:cNvSpPr>
          <p:nvPr/>
        </p:nvSpPr>
        <p:spPr bwMode="auto">
          <a:xfrm>
            <a:off x="385762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5" name="Rectangle 18"/>
          <p:cNvSpPr>
            <a:spLocks noChangeArrowheads="1"/>
          </p:cNvSpPr>
          <p:nvPr/>
        </p:nvSpPr>
        <p:spPr bwMode="auto">
          <a:xfrm>
            <a:off x="4571997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6" name="Rectangle 18"/>
          <p:cNvSpPr>
            <a:spLocks noChangeArrowheads="1"/>
          </p:cNvSpPr>
          <p:nvPr/>
        </p:nvSpPr>
        <p:spPr bwMode="auto">
          <a:xfrm>
            <a:off x="4929185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7" name="Rectangle 18"/>
          <p:cNvSpPr>
            <a:spLocks noChangeArrowheads="1"/>
          </p:cNvSpPr>
          <p:nvPr/>
        </p:nvSpPr>
        <p:spPr bwMode="auto">
          <a:xfrm>
            <a:off x="5643560" y="5000636"/>
            <a:ext cx="357187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08" name="Rectangle 18"/>
          <p:cNvSpPr>
            <a:spLocks noChangeArrowheads="1"/>
          </p:cNvSpPr>
          <p:nvPr/>
        </p:nvSpPr>
        <p:spPr bwMode="auto">
          <a:xfrm>
            <a:off x="5286372" y="5000636"/>
            <a:ext cx="357188" cy="714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07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F3EB4D-0F65-4D52-B477-39101A489153}" type="slidenum">
              <a:rPr lang="en-US" altLang="ko-KR" smtClean="0"/>
              <a:pPr/>
              <a:t>55</a:t>
            </a:fld>
            <a:endParaRPr lang="en-US" altLang="ko-KR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A</a:t>
            </a:r>
            <a:r>
              <a:rPr lang="ko-KR" altLang="en-US" dirty="0">
                <a:ea typeface="맑은 고딕" pitchFamily="50" charset="-127"/>
              </a:rPr>
              <a:t>의 구현</a:t>
            </a:r>
            <a:r>
              <a:rPr lang="en-US" altLang="ko-KR" dirty="0">
                <a:ea typeface="맑은 고딕" pitchFamily="50" charset="-127"/>
              </a:rPr>
              <a:t> 2: </a:t>
            </a:r>
            <a:r>
              <a:rPr lang="ko-KR" altLang="en-US" dirty="0">
                <a:ea typeface="맑은 고딕" pitchFamily="50" charset="-127"/>
              </a:rPr>
              <a:t>연결리스트 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14973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리스트를 </a:t>
            </a:r>
            <a:r>
              <a:rPr lang="en-US" altLang="ko-KR" b="1" dirty="0" err="1">
                <a:ea typeface="맑은 고딕" pitchFamily="50" charset="-127"/>
              </a:rPr>
              <a:t>elem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ea typeface="맑은 고딕" pitchFamily="50" charset="-127"/>
              </a:rPr>
              <a:t>group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필드로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구성된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레코드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이중연결리스트</a:t>
            </a:r>
            <a:r>
              <a:rPr lang="ko-KR" altLang="en-US" dirty="0">
                <a:ea typeface="맑은 고딕" pitchFamily="50" charset="-127"/>
              </a:rPr>
              <a:t>로 구현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50"/>
          <p:cNvSpPr>
            <a:spLocks noChangeArrowheads="1"/>
          </p:cNvSpPr>
          <p:nvPr/>
        </p:nvSpPr>
        <p:spPr bwMode="auto">
          <a:xfrm>
            <a:off x="7308304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50"/>
          <p:cNvSpPr>
            <a:spLocks noChangeArrowheads="1"/>
          </p:cNvSpPr>
          <p:nvPr/>
        </p:nvSpPr>
        <p:spPr bwMode="auto">
          <a:xfrm>
            <a:off x="971600" y="5157192"/>
            <a:ext cx="309563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52"/>
          <p:cNvSpPr>
            <a:spLocks noChangeArrowheads="1"/>
          </p:cNvSpPr>
          <p:nvPr/>
        </p:nvSpPr>
        <p:spPr bwMode="auto">
          <a:xfrm>
            <a:off x="1581200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51"/>
          <p:cNvSpPr>
            <a:spLocks noChangeArrowheads="1"/>
          </p:cNvSpPr>
          <p:nvPr/>
        </p:nvSpPr>
        <p:spPr bwMode="auto">
          <a:xfrm>
            <a:off x="1281163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51"/>
          <p:cNvSpPr>
            <a:spLocks noChangeArrowheads="1"/>
          </p:cNvSpPr>
          <p:nvPr/>
        </p:nvSpPr>
        <p:spPr bwMode="auto">
          <a:xfrm>
            <a:off x="1281163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50"/>
          <p:cNvSpPr>
            <a:spLocks noChangeArrowheads="1"/>
          </p:cNvSpPr>
          <p:nvPr/>
        </p:nvSpPr>
        <p:spPr bwMode="auto">
          <a:xfrm>
            <a:off x="2555776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Rectangle 52"/>
          <p:cNvSpPr>
            <a:spLocks noChangeArrowheads="1"/>
          </p:cNvSpPr>
          <p:nvPr/>
        </p:nvSpPr>
        <p:spPr bwMode="auto">
          <a:xfrm>
            <a:off x="3165376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51"/>
          <p:cNvSpPr>
            <a:spLocks noChangeArrowheads="1"/>
          </p:cNvSpPr>
          <p:nvPr/>
        </p:nvSpPr>
        <p:spPr bwMode="auto">
          <a:xfrm>
            <a:off x="2865339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51"/>
          <p:cNvSpPr>
            <a:spLocks noChangeArrowheads="1"/>
          </p:cNvSpPr>
          <p:nvPr/>
        </p:nvSpPr>
        <p:spPr bwMode="auto">
          <a:xfrm>
            <a:off x="2865339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50"/>
          <p:cNvSpPr>
            <a:spLocks noChangeArrowheads="1"/>
          </p:cNvSpPr>
          <p:nvPr/>
        </p:nvSpPr>
        <p:spPr bwMode="auto">
          <a:xfrm>
            <a:off x="4139952" y="5157192"/>
            <a:ext cx="309562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2"/>
          <p:cNvSpPr>
            <a:spLocks noChangeArrowheads="1"/>
          </p:cNvSpPr>
          <p:nvPr/>
        </p:nvSpPr>
        <p:spPr bwMode="auto">
          <a:xfrm>
            <a:off x="4749552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51"/>
          <p:cNvSpPr>
            <a:spLocks noChangeArrowheads="1"/>
          </p:cNvSpPr>
          <p:nvPr/>
        </p:nvSpPr>
        <p:spPr bwMode="auto">
          <a:xfrm>
            <a:off x="4449514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51"/>
          <p:cNvSpPr>
            <a:spLocks noChangeArrowheads="1"/>
          </p:cNvSpPr>
          <p:nvPr/>
        </p:nvSpPr>
        <p:spPr bwMode="auto">
          <a:xfrm>
            <a:off x="4449514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53"/>
          <p:cNvSpPr>
            <a:spLocks/>
          </p:cNvSpPr>
          <p:nvPr/>
        </p:nvSpPr>
        <p:spPr bwMode="auto">
          <a:xfrm>
            <a:off x="3347864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65"/>
          <p:cNvSpPr>
            <a:spLocks/>
          </p:cNvSpPr>
          <p:nvPr/>
        </p:nvSpPr>
        <p:spPr bwMode="auto">
          <a:xfrm rot="10800000">
            <a:off x="3491880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5724128" y="5157192"/>
            <a:ext cx="309563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Rectangle 52"/>
          <p:cNvSpPr>
            <a:spLocks noChangeArrowheads="1"/>
          </p:cNvSpPr>
          <p:nvPr/>
        </p:nvSpPr>
        <p:spPr bwMode="auto">
          <a:xfrm>
            <a:off x="6333728" y="5157192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51"/>
          <p:cNvSpPr>
            <a:spLocks noChangeArrowheads="1"/>
          </p:cNvSpPr>
          <p:nvPr/>
        </p:nvSpPr>
        <p:spPr bwMode="auto">
          <a:xfrm>
            <a:off x="6033691" y="5014317"/>
            <a:ext cx="30480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51"/>
          <p:cNvSpPr>
            <a:spLocks noChangeArrowheads="1"/>
          </p:cNvSpPr>
          <p:nvPr/>
        </p:nvSpPr>
        <p:spPr bwMode="auto">
          <a:xfrm>
            <a:off x="6033691" y="5300067"/>
            <a:ext cx="30480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Freeform 57"/>
          <p:cNvSpPr>
            <a:spLocks/>
          </p:cNvSpPr>
          <p:nvPr/>
        </p:nvSpPr>
        <p:spPr bwMode="auto">
          <a:xfrm>
            <a:off x="4932041" y="5157192"/>
            <a:ext cx="792088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Freeform 66"/>
          <p:cNvSpPr>
            <a:spLocks/>
          </p:cNvSpPr>
          <p:nvPr/>
        </p:nvSpPr>
        <p:spPr bwMode="auto">
          <a:xfrm rot="10800000">
            <a:off x="5076056" y="5301208"/>
            <a:ext cx="78524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59"/>
          <p:cNvSpPr>
            <a:spLocks noChangeArrowheads="1"/>
          </p:cNvSpPr>
          <p:nvPr/>
        </p:nvSpPr>
        <p:spPr bwMode="auto">
          <a:xfrm>
            <a:off x="1259632" y="4653136"/>
            <a:ext cx="357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59"/>
          <p:cNvSpPr>
            <a:spLocks noChangeArrowheads="1"/>
          </p:cNvSpPr>
          <p:nvPr/>
        </p:nvSpPr>
        <p:spPr bwMode="auto">
          <a:xfrm>
            <a:off x="7596336" y="4653136"/>
            <a:ext cx="36004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74"/>
          <p:cNvSpPr>
            <a:spLocks/>
          </p:cNvSpPr>
          <p:nvPr/>
        </p:nvSpPr>
        <p:spPr bwMode="auto">
          <a:xfrm>
            <a:off x="6516216" y="5157192"/>
            <a:ext cx="7920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75"/>
          <p:cNvSpPr>
            <a:spLocks/>
          </p:cNvSpPr>
          <p:nvPr/>
        </p:nvSpPr>
        <p:spPr bwMode="auto">
          <a:xfrm rot="10800000">
            <a:off x="6660232" y="5301207"/>
            <a:ext cx="785812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76"/>
          <p:cNvSpPr>
            <a:spLocks/>
          </p:cNvSpPr>
          <p:nvPr/>
        </p:nvSpPr>
        <p:spPr bwMode="auto">
          <a:xfrm>
            <a:off x="1763688" y="5157192"/>
            <a:ext cx="792088" cy="14287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Freeform 77"/>
          <p:cNvSpPr>
            <a:spLocks/>
          </p:cNvSpPr>
          <p:nvPr/>
        </p:nvSpPr>
        <p:spPr bwMode="auto">
          <a:xfrm rot="10800000">
            <a:off x="1907704" y="5301208"/>
            <a:ext cx="770954" cy="144016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52"/>
          <p:cNvSpPr>
            <a:spLocks noChangeArrowheads="1"/>
          </p:cNvSpPr>
          <p:nvPr/>
        </p:nvSpPr>
        <p:spPr bwMode="auto">
          <a:xfrm>
            <a:off x="7917904" y="5157192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51"/>
          <p:cNvSpPr>
            <a:spLocks noChangeArrowheads="1"/>
          </p:cNvSpPr>
          <p:nvPr/>
        </p:nvSpPr>
        <p:spPr bwMode="auto">
          <a:xfrm>
            <a:off x="7617867" y="501431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51"/>
          <p:cNvSpPr>
            <a:spLocks noChangeArrowheads="1"/>
          </p:cNvSpPr>
          <p:nvPr/>
        </p:nvSpPr>
        <p:spPr bwMode="auto">
          <a:xfrm>
            <a:off x="7617867" y="5300067"/>
            <a:ext cx="30480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AutoShape 84"/>
          <p:cNvSpPr>
            <a:spLocks noChangeArrowheads="1"/>
          </p:cNvSpPr>
          <p:nvPr/>
        </p:nvSpPr>
        <p:spPr bwMode="auto">
          <a:xfrm>
            <a:off x="2857488" y="4857760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6000760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 bwMode="auto">
          <a:xfrm>
            <a:off x="4429124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857488" y="571501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/>
          <p:cNvCxnSpPr>
            <a:stCxn id="37" idx="6"/>
            <a:endCxn id="36" idx="2"/>
          </p:cNvCxnSpPr>
          <p:nvPr/>
        </p:nvCxnSpPr>
        <p:spPr bwMode="auto">
          <a:xfrm>
            <a:off x="3214678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타원 31"/>
          <p:cNvSpPr/>
          <p:nvPr/>
        </p:nvSpPr>
        <p:spPr bwMode="auto">
          <a:xfrm>
            <a:off x="4429124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857488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B: </a:t>
            </a:r>
            <a:r>
              <a:rPr lang="ko-KR" altLang="en-US" dirty="0">
                <a:ea typeface="맑은 고딕" pitchFamily="50" charset="-127"/>
              </a:rPr>
              <a:t>포인터의 리스트 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들을 별도의 메모리에 저장하고 이들에 대한 참조를 </a:t>
            </a:r>
            <a:r>
              <a:rPr lang="ko-KR" altLang="en-US" b="1" dirty="0">
                <a:ea typeface="맑은 고딕" pitchFamily="50" charset="-127"/>
              </a:rPr>
              <a:t>포인터</a:t>
            </a:r>
            <a:r>
              <a:rPr lang="ko-KR" altLang="en-US" dirty="0">
                <a:ea typeface="맑은 고딕" pitchFamily="50" charset="-127"/>
              </a:rPr>
              <a:t>를 통해 수행하도록 한다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단순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사용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관련작업의 격리 처리 불가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8" name="Text Box 43"/>
          <p:cNvSpPr txBox="1">
            <a:spLocks noChangeArrowheads="1"/>
          </p:cNvSpPr>
          <p:nvPr/>
        </p:nvSpPr>
        <p:spPr bwMode="auto">
          <a:xfrm>
            <a:off x="785786" y="3643314"/>
            <a:ext cx="5524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80" name="Text Box 43"/>
          <p:cNvSpPr txBox="1">
            <a:spLocks noChangeArrowheads="1"/>
          </p:cNvSpPr>
          <p:nvPr/>
        </p:nvSpPr>
        <p:spPr bwMode="auto">
          <a:xfrm>
            <a:off x="3000363" y="4786322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181" name="Text Box 45"/>
          <p:cNvSpPr txBox="1">
            <a:spLocks noChangeArrowheads="1"/>
          </p:cNvSpPr>
          <p:nvPr/>
        </p:nvSpPr>
        <p:spPr bwMode="auto">
          <a:xfrm>
            <a:off x="4571988" y="4786322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182" name="Text Box 47"/>
          <p:cNvSpPr txBox="1">
            <a:spLocks noChangeArrowheads="1"/>
          </p:cNvSpPr>
          <p:nvPr/>
        </p:nvSpPr>
        <p:spPr bwMode="auto">
          <a:xfrm>
            <a:off x="6143613" y="4786322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190" name="슬라이드 번호 개체 틀 2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EC0F13-277A-4E9E-8935-0AF902296970}" type="slidenum">
              <a:rPr lang="en-US" altLang="ko-KR" smtClean="0"/>
              <a:pPr/>
              <a:t>56</a:t>
            </a:fld>
            <a:endParaRPr lang="en-US" altLang="ko-KR"/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2428860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24" name="Text Box 47"/>
          <p:cNvSpPr txBox="1">
            <a:spLocks noChangeArrowheads="1"/>
          </p:cNvSpPr>
          <p:nvPr/>
        </p:nvSpPr>
        <p:spPr bwMode="auto">
          <a:xfrm>
            <a:off x="7715260" y="4786330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428860" y="564357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cxnSp>
        <p:nvCxnSpPr>
          <p:cNvPr id="34" name="직선 연결선 33"/>
          <p:cNvCxnSpPr>
            <a:stCxn id="31" idx="6"/>
            <a:endCxn id="32" idx="2"/>
          </p:cNvCxnSpPr>
          <p:nvPr/>
        </p:nvCxnSpPr>
        <p:spPr bwMode="auto">
          <a:xfrm>
            <a:off x="3214678" y="4393413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36" idx="6"/>
            <a:endCxn id="39" idx="2"/>
          </p:cNvCxnSpPr>
          <p:nvPr/>
        </p:nvCxnSpPr>
        <p:spPr bwMode="auto">
          <a:xfrm>
            <a:off x="4786314" y="5893611"/>
            <a:ext cx="121444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타원 52"/>
          <p:cNvSpPr/>
          <p:nvPr/>
        </p:nvSpPr>
        <p:spPr bwMode="auto">
          <a:xfrm>
            <a:off x="6000760" y="421481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43"/>
          <p:cNvSpPr txBox="1">
            <a:spLocks noChangeArrowheads="1"/>
          </p:cNvSpPr>
          <p:nvPr/>
        </p:nvSpPr>
        <p:spPr bwMode="auto">
          <a:xfrm>
            <a:off x="5572132" y="4214818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33" name="자유형 32"/>
          <p:cNvSpPr/>
          <p:nvPr/>
        </p:nvSpPr>
        <p:spPr bwMode="auto">
          <a:xfrm>
            <a:off x="4615543" y="5172891"/>
            <a:ext cx="1680754" cy="705395"/>
          </a:xfrm>
          <a:custGeom>
            <a:avLst/>
            <a:gdLst>
              <a:gd name="connsiteX0" fmla="*/ 0 w 1680754"/>
              <a:gd name="connsiteY0" fmla="*/ 705395 h 705395"/>
              <a:gd name="connsiteX1" fmla="*/ 975360 w 1680754"/>
              <a:gd name="connsiteY1" fmla="*/ 539932 h 705395"/>
              <a:gd name="connsiteX2" fmla="*/ 1680754 w 1680754"/>
              <a:gd name="connsiteY2" fmla="*/ 0 h 705395"/>
              <a:gd name="connsiteX3" fmla="*/ 1680754 w 1680754"/>
              <a:gd name="connsiteY3" fmla="*/ 0 h 70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0754" h="705395">
                <a:moveTo>
                  <a:pt x="0" y="705395"/>
                </a:moveTo>
                <a:cubicBezTo>
                  <a:pt x="347617" y="681446"/>
                  <a:pt x="695234" y="657498"/>
                  <a:pt x="975360" y="539932"/>
                </a:cubicBezTo>
                <a:cubicBezTo>
                  <a:pt x="1255486" y="422366"/>
                  <a:pt x="1680754" y="0"/>
                  <a:pt x="1680754" y="0"/>
                </a:cubicBezTo>
                <a:lnTo>
                  <a:pt x="1680754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자유형 34"/>
          <p:cNvSpPr/>
          <p:nvPr/>
        </p:nvSpPr>
        <p:spPr bwMode="auto">
          <a:xfrm>
            <a:off x="6183086" y="5164183"/>
            <a:ext cx="1741714" cy="722811"/>
          </a:xfrm>
          <a:custGeom>
            <a:avLst/>
            <a:gdLst>
              <a:gd name="connsiteX0" fmla="*/ 0 w 1741714"/>
              <a:gd name="connsiteY0" fmla="*/ 722811 h 722811"/>
              <a:gd name="connsiteX1" fmla="*/ 1097280 w 1741714"/>
              <a:gd name="connsiteY1" fmla="*/ 522514 h 722811"/>
              <a:gd name="connsiteX2" fmla="*/ 1741714 w 1741714"/>
              <a:gd name="connsiteY2" fmla="*/ 0 h 722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22811">
                <a:moveTo>
                  <a:pt x="0" y="722811"/>
                </a:moveTo>
                <a:cubicBezTo>
                  <a:pt x="403497" y="682897"/>
                  <a:pt x="806994" y="642983"/>
                  <a:pt x="1097280" y="522514"/>
                </a:cubicBezTo>
                <a:cubicBezTo>
                  <a:pt x="1387566" y="402046"/>
                  <a:pt x="1564640" y="201023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2883989" y="5138057"/>
            <a:ext cx="190137" cy="748937"/>
          </a:xfrm>
          <a:custGeom>
            <a:avLst/>
            <a:gdLst>
              <a:gd name="connsiteX0" fmla="*/ 146594 w 190137"/>
              <a:gd name="connsiteY0" fmla="*/ 748937 h 748937"/>
              <a:gd name="connsiteX1" fmla="*/ 7257 w 190137"/>
              <a:gd name="connsiteY1" fmla="*/ 365760 h 748937"/>
              <a:gd name="connsiteX2" fmla="*/ 190137 w 190137"/>
              <a:gd name="connsiteY2" fmla="*/ 0 h 74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137" h="748937">
                <a:moveTo>
                  <a:pt x="146594" y="748937"/>
                </a:moveTo>
                <a:cubicBezTo>
                  <a:pt x="73297" y="619760"/>
                  <a:pt x="0" y="490583"/>
                  <a:pt x="7257" y="365760"/>
                </a:cubicBezTo>
                <a:cubicBezTo>
                  <a:pt x="14514" y="240937"/>
                  <a:pt x="102325" y="120468"/>
                  <a:pt x="190137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자유형 43"/>
          <p:cNvSpPr/>
          <p:nvPr/>
        </p:nvSpPr>
        <p:spPr bwMode="auto">
          <a:xfrm>
            <a:off x="2885440" y="4380411"/>
            <a:ext cx="179977" cy="592183"/>
          </a:xfrm>
          <a:custGeom>
            <a:avLst/>
            <a:gdLst>
              <a:gd name="connsiteX0" fmla="*/ 145143 w 179977"/>
              <a:gd name="connsiteY0" fmla="*/ 0 h 592183"/>
              <a:gd name="connsiteX1" fmla="*/ 5806 w 179977"/>
              <a:gd name="connsiteY1" fmla="*/ 304800 h 592183"/>
              <a:gd name="connsiteX2" fmla="*/ 179977 w 179977"/>
              <a:gd name="connsiteY2" fmla="*/ 592183 h 592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" h="592183">
                <a:moveTo>
                  <a:pt x="145143" y="0"/>
                </a:moveTo>
                <a:cubicBezTo>
                  <a:pt x="72571" y="103051"/>
                  <a:pt x="0" y="206103"/>
                  <a:pt x="5806" y="304800"/>
                </a:cubicBezTo>
                <a:cubicBezTo>
                  <a:pt x="11612" y="403497"/>
                  <a:pt x="95794" y="497840"/>
                  <a:pt x="179977" y="592183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자유형 45"/>
          <p:cNvSpPr/>
          <p:nvPr/>
        </p:nvSpPr>
        <p:spPr bwMode="auto">
          <a:xfrm>
            <a:off x="4444274" y="4389120"/>
            <a:ext cx="188686" cy="566057"/>
          </a:xfrm>
          <a:custGeom>
            <a:avLst/>
            <a:gdLst>
              <a:gd name="connsiteX0" fmla="*/ 153852 w 188686"/>
              <a:gd name="connsiteY0" fmla="*/ 0 h 566057"/>
              <a:gd name="connsiteX1" fmla="*/ 5806 w 188686"/>
              <a:gd name="connsiteY1" fmla="*/ 278674 h 566057"/>
              <a:gd name="connsiteX2" fmla="*/ 188686 w 188686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686" h="566057">
                <a:moveTo>
                  <a:pt x="153852" y="0"/>
                </a:moveTo>
                <a:cubicBezTo>
                  <a:pt x="76926" y="92165"/>
                  <a:pt x="0" y="184331"/>
                  <a:pt x="5806" y="278674"/>
                </a:cubicBezTo>
                <a:cubicBezTo>
                  <a:pt x="11612" y="373017"/>
                  <a:pt x="100149" y="469537"/>
                  <a:pt x="188686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자유형 46"/>
          <p:cNvSpPr/>
          <p:nvPr/>
        </p:nvSpPr>
        <p:spPr bwMode="auto">
          <a:xfrm>
            <a:off x="6042298" y="4397829"/>
            <a:ext cx="149496" cy="548640"/>
          </a:xfrm>
          <a:custGeom>
            <a:avLst/>
            <a:gdLst>
              <a:gd name="connsiteX0" fmla="*/ 140788 w 149496"/>
              <a:gd name="connsiteY0" fmla="*/ 0 h 548640"/>
              <a:gd name="connsiteX1" fmla="*/ 1451 w 149496"/>
              <a:gd name="connsiteY1" fmla="*/ 304800 h 548640"/>
              <a:gd name="connsiteX2" fmla="*/ 149496 w 149496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496" h="548640">
                <a:moveTo>
                  <a:pt x="140788" y="0"/>
                </a:moveTo>
                <a:cubicBezTo>
                  <a:pt x="70394" y="106680"/>
                  <a:pt x="0" y="213360"/>
                  <a:pt x="1451" y="304800"/>
                </a:cubicBezTo>
                <a:cubicBezTo>
                  <a:pt x="2902" y="396240"/>
                  <a:pt x="76199" y="472440"/>
                  <a:pt x="149496" y="54864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utoShape 84"/>
          <p:cNvSpPr>
            <a:spLocks noChangeArrowheads="1"/>
          </p:cNvSpPr>
          <p:nvPr/>
        </p:nvSpPr>
        <p:spPr bwMode="auto">
          <a:xfrm>
            <a:off x="2857488" y="2571744"/>
            <a:ext cx="5572152" cy="571500"/>
          </a:xfrm>
          <a:prstGeom prst="roundRect">
            <a:avLst>
              <a:gd name="adj" fmla="val 27334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B</a:t>
            </a:r>
            <a:r>
              <a:rPr lang="ko-KR" altLang="en-US" dirty="0">
                <a:ea typeface="맑은 고딕" pitchFamily="50" charset="-127"/>
              </a:rPr>
              <a:t>의 두 가지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8249" name="슬라이드 번호 개체 틀 5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5C6F0-3058-4192-A266-598A249A01DB}" type="slidenum">
              <a:rPr lang="en-US" altLang="ko-KR" smtClean="0"/>
              <a:pPr/>
              <a:t>57</a:t>
            </a:fld>
            <a:endParaRPr lang="en-US" altLang="ko-KR"/>
          </a:p>
        </p:txBody>
      </p:sp>
      <p:sp>
        <p:nvSpPr>
          <p:cNvPr id="65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552451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배열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연결리스트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 이용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(B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는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</a:rPr>
              <a:t>생략됨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3786171" y="2071673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51"/>
          <p:cNvSpPr>
            <a:spLocks noChangeArrowheads="1"/>
          </p:cNvSpPr>
          <p:nvPr/>
        </p:nvSpPr>
        <p:spPr bwMode="auto">
          <a:xfrm>
            <a:off x="2214546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51"/>
          <p:cNvSpPr>
            <a:spLocks noChangeArrowheads="1"/>
          </p:cNvSpPr>
          <p:nvPr/>
        </p:nvSpPr>
        <p:spPr bwMode="auto">
          <a:xfrm>
            <a:off x="221454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51"/>
          <p:cNvSpPr>
            <a:spLocks noChangeArrowheads="1"/>
          </p:cNvSpPr>
          <p:nvPr/>
        </p:nvSpPr>
        <p:spPr bwMode="auto">
          <a:xfrm>
            <a:off x="3786171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43"/>
          <p:cNvSpPr txBox="1">
            <a:spLocks noChangeArrowheads="1"/>
          </p:cNvSpPr>
          <p:nvPr/>
        </p:nvSpPr>
        <p:spPr bwMode="auto">
          <a:xfrm>
            <a:off x="3000363" y="2500306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4571988" y="2500306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6143613" y="250030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79" name="Freeform 23"/>
          <p:cNvSpPr>
            <a:spLocks/>
          </p:cNvSpPr>
          <p:nvPr/>
        </p:nvSpPr>
        <p:spPr bwMode="auto">
          <a:xfrm>
            <a:off x="2928920" y="2214548"/>
            <a:ext cx="142881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Freeform 23"/>
          <p:cNvSpPr>
            <a:spLocks/>
          </p:cNvSpPr>
          <p:nvPr/>
        </p:nvSpPr>
        <p:spPr bwMode="auto">
          <a:xfrm>
            <a:off x="4500546" y="2214548"/>
            <a:ext cx="142892" cy="50007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51"/>
          <p:cNvSpPr>
            <a:spLocks noChangeArrowheads="1"/>
          </p:cNvSpPr>
          <p:nvPr/>
        </p:nvSpPr>
        <p:spPr bwMode="auto">
          <a:xfrm>
            <a:off x="5357796" y="3357546"/>
            <a:ext cx="1571625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1785901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7715260" y="2500314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1785901" y="3286124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85" name="자유형 84"/>
          <p:cNvSpPr/>
          <p:nvPr/>
        </p:nvSpPr>
        <p:spPr bwMode="auto">
          <a:xfrm>
            <a:off x="2852039" y="2822186"/>
            <a:ext cx="219745" cy="678251"/>
          </a:xfrm>
          <a:custGeom>
            <a:avLst/>
            <a:gdLst>
              <a:gd name="connsiteX0" fmla="*/ 134983 w 213360"/>
              <a:gd name="connsiteY0" fmla="*/ 801189 h 801189"/>
              <a:gd name="connsiteX1" fmla="*/ 13063 w 213360"/>
              <a:gd name="connsiteY1" fmla="*/ 357051 h 801189"/>
              <a:gd name="connsiteX2" fmla="*/ 213360 w 213360"/>
              <a:gd name="connsiteY2" fmla="*/ 0 h 801189"/>
              <a:gd name="connsiteX3" fmla="*/ 213360 w 213360"/>
              <a:gd name="connsiteY3" fmla="*/ 0 h 8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" h="801189">
                <a:moveTo>
                  <a:pt x="134983" y="801189"/>
                </a:moveTo>
                <a:cubicBezTo>
                  <a:pt x="67491" y="645885"/>
                  <a:pt x="0" y="490582"/>
                  <a:pt x="13063" y="357051"/>
                </a:cubicBezTo>
                <a:cubicBezTo>
                  <a:pt x="26126" y="223520"/>
                  <a:pt x="213360" y="0"/>
                  <a:pt x="213360" y="0"/>
                </a:cubicBezTo>
                <a:lnTo>
                  <a:pt x="21336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자유형 85"/>
          <p:cNvSpPr/>
          <p:nvPr/>
        </p:nvSpPr>
        <p:spPr bwMode="auto">
          <a:xfrm>
            <a:off x="4606817" y="2857496"/>
            <a:ext cx="1733006" cy="642942"/>
          </a:xfrm>
          <a:custGeom>
            <a:avLst/>
            <a:gdLst>
              <a:gd name="connsiteX0" fmla="*/ 0 w 1733006"/>
              <a:gd name="connsiteY0" fmla="*/ 757646 h 757646"/>
              <a:gd name="connsiteX1" fmla="*/ 1062446 w 1733006"/>
              <a:gd name="connsiteY1" fmla="*/ 574766 h 757646"/>
              <a:gd name="connsiteX2" fmla="*/ 1733006 w 1733006"/>
              <a:gd name="connsiteY2" fmla="*/ 0 h 75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006" h="757646">
                <a:moveTo>
                  <a:pt x="0" y="757646"/>
                </a:moveTo>
                <a:cubicBezTo>
                  <a:pt x="386806" y="729343"/>
                  <a:pt x="773612" y="701040"/>
                  <a:pt x="1062446" y="574766"/>
                </a:cubicBezTo>
                <a:cubicBezTo>
                  <a:pt x="1351280" y="448492"/>
                  <a:pt x="1542143" y="224246"/>
                  <a:pt x="173300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자유형 86"/>
          <p:cNvSpPr/>
          <p:nvPr/>
        </p:nvSpPr>
        <p:spPr bwMode="auto">
          <a:xfrm>
            <a:off x="6143619" y="2841565"/>
            <a:ext cx="1781164" cy="660080"/>
          </a:xfrm>
          <a:custGeom>
            <a:avLst/>
            <a:gdLst>
              <a:gd name="connsiteX0" fmla="*/ 0 w 1741714"/>
              <a:gd name="connsiteY0" fmla="*/ 740228 h 740228"/>
              <a:gd name="connsiteX1" fmla="*/ 1149531 w 1741714"/>
              <a:gd name="connsiteY1" fmla="*/ 409302 h 740228"/>
              <a:gd name="connsiteX2" fmla="*/ 1741714 w 1741714"/>
              <a:gd name="connsiteY2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14" h="740228">
                <a:moveTo>
                  <a:pt x="0" y="740228"/>
                </a:moveTo>
                <a:cubicBezTo>
                  <a:pt x="429622" y="636450"/>
                  <a:pt x="859245" y="532673"/>
                  <a:pt x="1149531" y="409302"/>
                </a:cubicBezTo>
                <a:cubicBezTo>
                  <a:pt x="1439817" y="285931"/>
                  <a:pt x="1590765" y="142965"/>
                  <a:pt x="1741714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51"/>
          <p:cNvSpPr>
            <a:spLocks noChangeArrowheads="1"/>
          </p:cNvSpPr>
          <p:nvPr/>
        </p:nvSpPr>
        <p:spPr bwMode="auto">
          <a:xfrm>
            <a:off x="5929322" y="2071678"/>
            <a:ext cx="1571619" cy="30479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 Box 43"/>
          <p:cNvSpPr txBox="1">
            <a:spLocks noChangeArrowheads="1"/>
          </p:cNvSpPr>
          <p:nvPr/>
        </p:nvSpPr>
        <p:spPr bwMode="auto">
          <a:xfrm>
            <a:off x="5500677" y="200024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</a:p>
        </p:txBody>
      </p:sp>
      <p:sp>
        <p:nvSpPr>
          <p:cNvPr id="93" name="자유형 92"/>
          <p:cNvSpPr/>
          <p:nvPr/>
        </p:nvSpPr>
        <p:spPr bwMode="auto">
          <a:xfrm>
            <a:off x="6522720" y="2211977"/>
            <a:ext cx="175623" cy="461554"/>
          </a:xfrm>
          <a:custGeom>
            <a:avLst/>
            <a:gdLst>
              <a:gd name="connsiteX0" fmla="*/ 165463 w 175623"/>
              <a:gd name="connsiteY0" fmla="*/ 0 h 461554"/>
              <a:gd name="connsiteX1" fmla="*/ 148046 w 175623"/>
              <a:gd name="connsiteY1" fmla="*/ 252549 h 461554"/>
              <a:gd name="connsiteX2" fmla="*/ 0 w 175623"/>
              <a:gd name="connsiteY2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623" h="461554">
                <a:moveTo>
                  <a:pt x="165463" y="0"/>
                </a:moveTo>
                <a:cubicBezTo>
                  <a:pt x="170543" y="87811"/>
                  <a:pt x="175623" y="175623"/>
                  <a:pt x="148046" y="252549"/>
                </a:cubicBezTo>
                <a:cubicBezTo>
                  <a:pt x="120469" y="329475"/>
                  <a:pt x="60234" y="395514"/>
                  <a:pt x="0" y="46155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84"/>
          <p:cNvSpPr>
            <a:spLocks noChangeArrowheads="1"/>
          </p:cNvSpPr>
          <p:nvPr/>
        </p:nvSpPr>
        <p:spPr bwMode="auto">
          <a:xfrm>
            <a:off x="2862268" y="5000626"/>
            <a:ext cx="5572152" cy="571500"/>
          </a:xfrm>
          <a:prstGeom prst="roundRect">
            <a:avLst>
              <a:gd name="adj" fmla="val 31905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lIns="0" tIns="0" rIns="0" bIns="0" anchor="b" anchorCtr="1"/>
          <a:lstStyle/>
          <a:p>
            <a:pPr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elements</a:t>
            </a:r>
            <a:endParaRPr kumimoji="0"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59245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5919775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4"/>
          <p:cNvSpPr>
            <a:spLocks noChangeArrowheads="1"/>
          </p:cNvSpPr>
          <p:nvPr/>
        </p:nvSpPr>
        <p:spPr bwMode="auto">
          <a:xfrm>
            <a:off x="27860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5"/>
          <p:cNvSpPr>
            <a:spLocks noChangeArrowheads="1"/>
          </p:cNvSpPr>
          <p:nvPr/>
        </p:nvSpPr>
        <p:spPr bwMode="auto">
          <a:xfrm>
            <a:off x="30908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"/>
          <p:cNvSpPr>
            <a:spLocks noChangeArrowheads="1"/>
          </p:cNvSpPr>
          <p:nvPr/>
        </p:nvSpPr>
        <p:spPr bwMode="auto">
          <a:xfrm>
            <a:off x="3395639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3567089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16"/>
          <p:cNvSpPr>
            <a:spLocks noChangeArrowheads="1"/>
          </p:cNvSpPr>
          <p:nvPr/>
        </p:nvSpPr>
        <p:spPr bwMode="auto">
          <a:xfrm>
            <a:off x="43529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17"/>
          <p:cNvSpPr>
            <a:spLocks noChangeArrowheads="1"/>
          </p:cNvSpPr>
          <p:nvPr/>
        </p:nvSpPr>
        <p:spPr bwMode="auto">
          <a:xfrm>
            <a:off x="46577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496250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19"/>
          <p:cNvSpPr>
            <a:spLocks/>
          </p:cNvSpPr>
          <p:nvPr/>
        </p:nvSpPr>
        <p:spPr bwMode="auto">
          <a:xfrm rot="10800000">
            <a:off x="3709964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0"/>
          <p:cNvSpPr>
            <a:spLocks noChangeArrowheads="1"/>
          </p:cNvSpPr>
          <p:nvPr/>
        </p:nvSpPr>
        <p:spPr bwMode="auto">
          <a:xfrm>
            <a:off x="27860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0908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52"/>
          <p:cNvSpPr>
            <a:spLocks noChangeArrowheads="1"/>
          </p:cNvSpPr>
          <p:nvPr/>
        </p:nvSpPr>
        <p:spPr bwMode="auto">
          <a:xfrm>
            <a:off x="33956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Freeform 53"/>
          <p:cNvSpPr>
            <a:spLocks/>
          </p:cNvSpPr>
          <p:nvPr/>
        </p:nvSpPr>
        <p:spPr bwMode="auto">
          <a:xfrm>
            <a:off x="3562338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54"/>
          <p:cNvSpPr>
            <a:spLocks noChangeArrowheads="1"/>
          </p:cNvSpPr>
          <p:nvPr/>
        </p:nvSpPr>
        <p:spPr bwMode="auto">
          <a:xfrm>
            <a:off x="43481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55"/>
          <p:cNvSpPr>
            <a:spLocks noChangeArrowheads="1"/>
          </p:cNvSpPr>
          <p:nvPr/>
        </p:nvSpPr>
        <p:spPr bwMode="auto">
          <a:xfrm>
            <a:off x="46529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56"/>
          <p:cNvSpPr>
            <a:spLocks noChangeArrowheads="1"/>
          </p:cNvSpPr>
          <p:nvPr/>
        </p:nvSpPr>
        <p:spPr bwMode="auto">
          <a:xfrm>
            <a:off x="495775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Freeform 57"/>
          <p:cNvSpPr>
            <a:spLocks/>
          </p:cNvSpPr>
          <p:nvPr/>
        </p:nvSpPr>
        <p:spPr bwMode="auto">
          <a:xfrm>
            <a:off x="5133963" y="4500570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Freeform 65"/>
          <p:cNvSpPr>
            <a:spLocks/>
          </p:cNvSpPr>
          <p:nvPr/>
        </p:nvSpPr>
        <p:spPr bwMode="auto">
          <a:xfrm rot="10800000">
            <a:off x="3705213" y="4643445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Freeform 66"/>
          <p:cNvSpPr>
            <a:spLocks/>
          </p:cNvSpPr>
          <p:nvPr/>
        </p:nvSpPr>
        <p:spPr bwMode="auto">
          <a:xfrm rot="10800000">
            <a:off x="527683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17"/>
          <p:cNvSpPr>
            <a:spLocks noChangeArrowheads="1"/>
          </p:cNvSpPr>
          <p:nvPr/>
        </p:nvSpPr>
        <p:spPr bwMode="auto">
          <a:xfrm>
            <a:off x="12049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Rectangle 35"/>
          <p:cNvSpPr>
            <a:spLocks noChangeArrowheads="1"/>
          </p:cNvSpPr>
          <p:nvPr/>
        </p:nvSpPr>
        <p:spPr bwMode="auto">
          <a:xfrm>
            <a:off x="1509700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1814500" y="450057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Rectangle 45"/>
          <p:cNvSpPr>
            <a:spLocks noChangeArrowheads="1"/>
          </p:cNvSpPr>
          <p:nvPr/>
        </p:nvSpPr>
        <p:spPr bwMode="auto">
          <a:xfrm>
            <a:off x="62245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46"/>
          <p:cNvSpPr>
            <a:spLocks noChangeArrowheads="1"/>
          </p:cNvSpPr>
          <p:nvPr/>
        </p:nvSpPr>
        <p:spPr bwMode="auto">
          <a:xfrm>
            <a:off x="6529375" y="450057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Freeform 76"/>
          <p:cNvSpPr>
            <a:spLocks/>
          </p:cNvSpPr>
          <p:nvPr/>
        </p:nvSpPr>
        <p:spPr bwMode="auto">
          <a:xfrm>
            <a:off x="1990713" y="4486282"/>
            <a:ext cx="785812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7"/>
          <p:cNvSpPr>
            <a:spLocks/>
          </p:cNvSpPr>
          <p:nvPr/>
        </p:nvSpPr>
        <p:spPr bwMode="auto">
          <a:xfrm rot="10800000">
            <a:off x="2133588" y="4643445"/>
            <a:ext cx="771525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17"/>
          <p:cNvSpPr>
            <a:spLocks noChangeArrowheads="1"/>
          </p:cNvSpPr>
          <p:nvPr/>
        </p:nvSpPr>
        <p:spPr bwMode="auto">
          <a:xfrm>
            <a:off x="12144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35"/>
          <p:cNvSpPr>
            <a:spLocks noChangeArrowheads="1"/>
          </p:cNvSpPr>
          <p:nvPr/>
        </p:nvSpPr>
        <p:spPr bwMode="auto">
          <a:xfrm>
            <a:off x="1519214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1824014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Rectangle 44"/>
          <p:cNvSpPr>
            <a:spLocks noChangeArrowheads="1"/>
          </p:cNvSpPr>
          <p:nvPr/>
        </p:nvSpPr>
        <p:spPr bwMode="auto">
          <a:xfrm>
            <a:off x="7496151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45"/>
          <p:cNvSpPr>
            <a:spLocks noChangeArrowheads="1"/>
          </p:cNvSpPr>
          <p:nvPr/>
        </p:nvSpPr>
        <p:spPr bwMode="auto">
          <a:xfrm>
            <a:off x="78009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Rectangle 46"/>
          <p:cNvSpPr>
            <a:spLocks noChangeArrowheads="1"/>
          </p:cNvSpPr>
          <p:nvPr/>
        </p:nvSpPr>
        <p:spPr bwMode="auto">
          <a:xfrm>
            <a:off x="8105751" y="5786454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1971651" y="5772166"/>
            <a:ext cx="809625" cy="157163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Freeform 35"/>
          <p:cNvSpPr>
            <a:spLocks/>
          </p:cNvSpPr>
          <p:nvPr/>
        </p:nvSpPr>
        <p:spPr bwMode="auto">
          <a:xfrm rot="10800000">
            <a:off x="2124051" y="5929329"/>
            <a:ext cx="800100" cy="134937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Freeform 32"/>
          <p:cNvSpPr>
            <a:spLocks/>
          </p:cNvSpPr>
          <p:nvPr/>
        </p:nvSpPr>
        <p:spPr bwMode="auto">
          <a:xfrm>
            <a:off x="5138714" y="5786454"/>
            <a:ext cx="78581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Freeform 33"/>
          <p:cNvSpPr>
            <a:spLocks/>
          </p:cNvSpPr>
          <p:nvPr/>
        </p:nvSpPr>
        <p:spPr bwMode="auto">
          <a:xfrm rot="10800000">
            <a:off x="5281589" y="5929329"/>
            <a:ext cx="771525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62293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60"/>
          <p:cNvSpPr>
            <a:spLocks noChangeArrowheads="1"/>
          </p:cNvSpPr>
          <p:nvPr/>
        </p:nvSpPr>
        <p:spPr bwMode="auto">
          <a:xfrm>
            <a:off x="6534126" y="578645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Freeform 61"/>
          <p:cNvSpPr>
            <a:spLocks/>
          </p:cNvSpPr>
          <p:nvPr/>
        </p:nvSpPr>
        <p:spPr bwMode="auto">
          <a:xfrm>
            <a:off x="6681764" y="5786454"/>
            <a:ext cx="81438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67"/>
          <p:cNvSpPr>
            <a:spLocks/>
          </p:cNvSpPr>
          <p:nvPr/>
        </p:nvSpPr>
        <p:spPr bwMode="auto">
          <a:xfrm rot="10800000">
            <a:off x="6834164" y="5929329"/>
            <a:ext cx="804862" cy="14922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Text Box 43"/>
          <p:cNvSpPr txBox="1">
            <a:spLocks noChangeArrowheads="1"/>
          </p:cNvSpPr>
          <p:nvPr/>
        </p:nvSpPr>
        <p:spPr bwMode="auto">
          <a:xfrm>
            <a:off x="3005143" y="4929188"/>
            <a:ext cx="50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</a:p>
        </p:txBody>
      </p:sp>
      <p:sp>
        <p:nvSpPr>
          <p:cNvPr id="135" name="Text Box 45"/>
          <p:cNvSpPr txBox="1">
            <a:spLocks noChangeArrowheads="1"/>
          </p:cNvSpPr>
          <p:nvPr/>
        </p:nvSpPr>
        <p:spPr bwMode="auto">
          <a:xfrm>
            <a:off x="4576768" y="4929188"/>
            <a:ext cx="5000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6148393" y="4929188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</a:p>
        </p:txBody>
      </p:sp>
      <p:sp>
        <p:nvSpPr>
          <p:cNvPr id="137" name="Text Box 47"/>
          <p:cNvSpPr txBox="1">
            <a:spLocks noChangeArrowheads="1"/>
          </p:cNvSpPr>
          <p:nvPr/>
        </p:nvSpPr>
        <p:spPr bwMode="auto">
          <a:xfrm>
            <a:off x="7720040" y="4929196"/>
            <a:ext cx="50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</a:p>
        </p:txBody>
      </p:sp>
      <p:sp>
        <p:nvSpPr>
          <p:cNvPr id="138" name="Text Box 43"/>
          <p:cNvSpPr txBox="1">
            <a:spLocks noChangeArrowheads="1"/>
          </p:cNvSpPr>
          <p:nvPr/>
        </p:nvSpPr>
        <p:spPr bwMode="auto">
          <a:xfrm>
            <a:off x="847685" y="4429137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</a:p>
        </p:txBody>
      </p:sp>
      <p:sp>
        <p:nvSpPr>
          <p:cNvPr id="139" name="Text Box 43"/>
          <p:cNvSpPr txBox="1">
            <a:spLocks noChangeArrowheads="1"/>
          </p:cNvSpPr>
          <p:nvPr/>
        </p:nvSpPr>
        <p:spPr bwMode="auto">
          <a:xfrm>
            <a:off x="852436" y="5715032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</a:p>
        </p:txBody>
      </p:sp>
      <p:sp>
        <p:nvSpPr>
          <p:cNvPr id="140" name="자유형 139"/>
          <p:cNvSpPr/>
          <p:nvPr/>
        </p:nvSpPr>
        <p:spPr bwMode="auto">
          <a:xfrm>
            <a:off x="2995613" y="4640027"/>
            <a:ext cx="247933" cy="503485"/>
          </a:xfrm>
          <a:custGeom>
            <a:avLst/>
            <a:gdLst>
              <a:gd name="connsiteX0" fmla="*/ 223520 w 223520"/>
              <a:gd name="connsiteY0" fmla="*/ 0 h 557348"/>
              <a:gd name="connsiteX1" fmla="*/ 23223 w 223520"/>
              <a:gd name="connsiteY1" fmla="*/ 296091 h 557348"/>
              <a:gd name="connsiteX2" fmla="*/ 84183 w 223520"/>
              <a:gd name="connsiteY2" fmla="*/ 557348 h 55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" h="557348">
                <a:moveTo>
                  <a:pt x="223520" y="0"/>
                </a:moveTo>
                <a:cubicBezTo>
                  <a:pt x="134983" y="101600"/>
                  <a:pt x="46446" y="203200"/>
                  <a:pt x="23223" y="296091"/>
                </a:cubicBezTo>
                <a:cubicBezTo>
                  <a:pt x="0" y="388982"/>
                  <a:pt x="42091" y="473165"/>
                  <a:pt x="84183" y="557348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자유형 140"/>
          <p:cNvSpPr/>
          <p:nvPr/>
        </p:nvSpPr>
        <p:spPr bwMode="auto">
          <a:xfrm>
            <a:off x="4567248" y="4640027"/>
            <a:ext cx="235131" cy="503485"/>
          </a:xfrm>
          <a:custGeom>
            <a:avLst/>
            <a:gdLst>
              <a:gd name="connsiteX0" fmla="*/ 242388 w 242388"/>
              <a:gd name="connsiteY0" fmla="*/ 0 h 566057"/>
              <a:gd name="connsiteX1" fmla="*/ 24674 w 242388"/>
              <a:gd name="connsiteY1" fmla="*/ 322217 h 566057"/>
              <a:gd name="connsiteX2" fmla="*/ 94343 w 242388"/>
              <a:gd name="connsiteY2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8" h="566057">
                <a:moveTo>
                  <a:pt x="242388" y="0"/>
                </a:moveTo>
                <a:cubicBezTo>
                  <a:pt x="145868" y="113937"/>
                  <a:pt x="49348" y="227874"/>
                  <a:pt x="24674" y="322217"/>
                </a:cubicBezTo>
                <a:cubicBezTo>
                  <a:pt x="0" y="416560"/>
                  <a:pt x="47171" y="491308"/>
                  <a:pt x="94343" y="566057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자유형 141"/>
          <p:cNvSpPr/>
          <p:nvPr/>
        </p:nvSpPr>
        <p:spPr bwMode="auto">
          <a:xfrm>
            <a:off x="2988491" y="5306307"/>
            <a:ext cx="242389" cy="615521"/>
          </a:xfrm>
          <a:custGeom>
            <a:avLst/>
            <a:gdLst>
              <a:gd name="connsiteX0" fmla="*/ 242389 w 242389"/>
              <a:gd name="connsiteY0" fmla="*/ 748938 h 748938"/>
              <a:gd name="connsiteX1" fmla="*/ 15966 w 242389"/>
              <a:gd name="connsiteY1" fmla="*/ 348343 h 748938"/>
              <a:gd name="connsiteX2" fmla="*/ 146595 w 242389"/>
              <a:gd name="connsiteY2" fmla="*/ 0 h 7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389" h="748938">
                <a:moveTo>
                  <a:pt x="242389" y="748938"/>
                </a:moveTo>
                <a:cubicBezTo>
                  <a:pt x="137160" y="611052"/>
                  <a:pt x="31932" y="473166"/>
                  <a:pt x="15966" y="348343"/>
                </a:cubicBezTo>
                <a:cubicBezTo>
                  <a:pt x="0" y="223520"/>
                  <a:pt x="73297" y="111760"/>
                  <a:pt x="146595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자유형 142"/>
          <p:cNvSpPr/>
          <p:nvPr/>
        </p:nvSpPr>
        <p:spPr bwMode="auto">
          <a:xfrm>
            <a:off x="4807131" y="5286388"/>
            <a:ext cx="1550126" cy="644149"/>
          </a:xfrm>
          <a:custGeom>
            <a:avLst/>
            <a:gdLst>
              <a:gd name="connsiteX0" fmla="*/ 0 w 1550126"/>
              <a:gd name="connsiteY0" fmla="*/ 783771 h 783771"/>
              <a:gd name="connsiteX1" fmla="*/ 1088572 w 1550126"/>
              <a:gd name="connsiteY1" fmla="*/ 426720 h 783771"/>
              <a:gd name="connsiteX2" fmla="*/ 1550126 w 1550126"/>
              <a:gd name="connsiteY2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126" h="783771">
                <a:moveTo>
                  <a:pt x="0" y="783771"/>
                </a:moveTo>
                <a:cubicBezTo>
                  <a:pt x="415109" y="670559"/>
                  <a:pt x="830218" y="557348"/>
                  <a:pt x="1088572" y="426720"/>
                </a:cubicBezTo>
                <a:cubicBezTo>
                  <a:pt x="1346926" y="296092"/>
                  <a:pt x="1448526" y="148046"/>
                  <a:pt x="155012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자유형 143"/>
          <p:cNvSpPr/>
          <p:nvPr/>
        </p:nvSpPr>
        <p:spPr bwMode="auto">
          <a:xfrm>
            <a:off x="6374674" y="5295096"/>
            <a:ext cx="1524000" cy="644150"/>
          </a:xfrm>
          <a:custGeom>
            <a:avLst/>
            <a:gdLst>
              <a:gd name="connsiteX0" fmla="*/ 0 w 1524000"/>
              <a:gd name="connsiteY0" fmla="*/ 783772 h 783772"/>
              <a:gd name="connsiteX1" fmla="*/ 957943 w 1524000"/>
              <a:gd name="connsiteY1" fmla="*/ 435429 h 783772"/>
              <a:gd name="connsiteX2" fmla="*/ 1524000 w 1524000"/>
              <a:gd name="connsiteY2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783772">
                <a:moveTo>
                  <a:pt x="0" y="783772"/>
                </a:moveTo>
                <a:cubicBezTo>
                  <a:pt x="351971" y="674915"/>
                  <a:pt x="703943" y="566058"/>
                  <a:pt x="957943" y="435429"/>
                </a:cubicBezTo>
                <a:cubicBezTo>
                  <a:pt x="1211943" y="304800"/>
                  <a:pt x="1367971" y="152400"/>
                  <a:pt x="1524000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58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C: </a:t>
            </a:r>
            <a:r>
              <a:rPr lang="ko-KR" altLang="en-US" dirty="0">
                <a:ea typeface="맑은 고딕" pitchFamily="50" charset="-127"/>
              </a:rPr>
              <a:t>다중리스트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사용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4071939" cy="442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공유를 표현하기 위해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ko-KR" altLang="en-US" dirty="0">
                <a:ea typeface="맑은 고딕" pitchFamily="50" charset="-127"/>
              </a:rPr>
              <a:t>들의 리스트와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그룹</a:t>
            </a:r>
            <a:r>
              <a:rPr lang="ko-KR" altLang="en-US" dirty="0">
                <a:ea typeface="맑은 고딕" pitchFamily="50" charset="-127"/>
              </a:rPr>
              <a:t>들의 리스트가 상호 교차하는 형태의 다중리스트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ea typeface="맑은 고딕" pitchFamily="50" charset="-127"/>
              </a:rPr>
              <a:t>를 사용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서브리스트는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관련성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여부를 표현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특정원소 및 특정그룹 관련 작업 모두 격리 처리 가능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5357818" y="2708920"/>
            <a:ext cx="1285875" cy="36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4932040" y="3214690"/>
            <a:ext cx="1440160" cy="3571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5357818" y="3643314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5357818" y="4286256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5357818" y="4929198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5357818" y="5572140"/>
            <a:ext cx="500066" cy="50006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stCxn id="9" idx="4"/>
            <a:endCxn id="10" idx="0"/>
          </p:cNvCxnSpPr>
          <p:nvPr/>
        </p:nvCxnSpPr>
        <p:spPr bwMode="auto">
          <a:xfrm rot="5400000">
            <a:off x="5536413" y="4214818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직선 연결선 13"/>
          <p:cNvCxnSpPr>
            <a:stCxn id="11" idx="0"/>
            <a:endCxn id="10" idx="4"/>
          </p:cNvCxnSpPr>
          <p:nvPr/>
        </p:nvCxnSpPr>
        <p:spPr bwMode="auto">
          <a:xfrm rot="5400000" flipH="1" flipV="1">
            <a:off x="5536413" y="4857760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>
            <a:stCxn id="12" idx="0"/>
            <a:endCxn id="11" idx="4"/>
          </p:cNvCxnSpPr>
          <p:nvPr/>
        </p:nvCxnSpPr>
        <p:spPr bwMode="auto">
          <a:xfrm rot="5400000" flipH="1" flipV="1">
            <a:off x="5536413" y="5500702"/>
            <a:ext cx="1428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타원 15"/>
          <p:cNvSpPr/>
          <p:nvPr/>
        </p:nvSpPr>
        <p:spPr bwMode="auto">
          <a:xfrm>
            <a:off x="657226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728664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8001024" y="2714620"/>
            <a:ext cx="500066" cy="500066"/>
          </a:xfrm>
          <a:prstGeom prst="ellipse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8072462" y="3714752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64370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5076056" y="2060848"/>
            <a:ext cx="34290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0" name="직선 연결선 29"/>
          <p:cNvCxnSpPr>
            <a:stCxn id="16" idx="4"/>
            <a:endCxn id="39" idx="0"/>
          </p:cNvCxnSpPr>
          <p:nvPr/>
        </p:nvCxnSpPr>
        <p:spPr bwMode="auto">
          <a:xfrm rot="5400000">
            <a:off x="6250793" y="3786190"/>
            <a:ext cx="11430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>
            <a:stCxn id="18" idx="4"/>
            <a:endCxn id="19" idx="0"/>
          </p:cNvCxnSpPr>
          <p:nvPr/>
        </p:nvCxnSpPr>
        <p:spPr bwMode="auto">
          <a:xfrm rot="5400000">
            <a:off x="8001024" y="3464719"/>
            <a:ext cx="50006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9" idx="6"/>
            <a:endCxn id="19" idx="2"/>
          </p:cNvCxnSpPr>
          <p:nvPr/>
        </p:nvCxnSpPr>
        <p:spPr bwMode="auto">
          <a:xfrm>
            <a:off x="5857884" y="3893347"/>
            <a:ext cx="221457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타원 38"/>
          <p:cNvSpPr/>
          <p:nvPr/>
        </p:nvSpPr>
        <p:spPr bwMode="auto">
          <a:xfrm>
            <a:off x="6643702" y="4357694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9" idx="4"/>
            <a:endCxn id="20" idx="0"/>
          </p:cNvCxnSpPr>
          <p:nvPr/>
        </p:nvCxnSpPr>
        <p:spPr bwMode="auto">
          <a:xfrm rot="5400000">
            <a:off x="6679421" y="4857760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타원 43"/>
          <p:cNvSpPr/>
          <p:nvPr/>
        </p:nvSpPr>
        <p:spPr bwMode="auto">
          <a:xfrm>
            <a:off x="735808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8072462" y="5000636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 bwMode="auto">
          <a:xfrm>
            <a:off x="8072462" y="5643578"/>
            <a:ext cx="357190" cy="35719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7" name="직선 연결선 46"/>
          <p:cNvCxnSpPr>
            <a:stCxn id="19" idx="4"/>
            <a:endCxn id="45" idx="0"/>
          </p:cNvCxnSpPr>
          <p:nvPr/>
        </p:nvCxnSpPr>
        <p:spPr bwMode="auto">
          <a:xfrm rot="5400000">
            <a:off x="7786710" y="4536289"/>
            <a:ext cx="92869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>
            <a:stCxn id="45" idx="4"/>
            <a:endCxn id="46" idx="0"/>
          </p:cNvCxnSpPr>
          <p:nvPr/>
        </p:nvCxnSpPr>
        <p:spPr bwMode="auto">
          <a:xfrm rot="5400000">
            <a:off x="8108181" y="5500702"/>
            <a:ext cx="28575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>
            <a:stCxn id="17" idx="4"/>
            <a:endCxn id="44" idx="0"/>
          </p:cNvCxnSpPr>
          <p:nvPr/>
        </p:nvCxnSpPr>
        <p:spPr bwMode="auto">
          <a:xfrm rot="5400000">
            <a:off x="6322231" y="4429132"/>
            <a:ext cx="242889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/>
          <p:cNvCxnSpPr>
            <a:stCxn id="10" idx="6"/>
            <a:endCxn id="39" idx="2"/>
          </p:cNvCxnSpPr>
          <p:nvPr/>
        </p:nvCxnSpPr>
        <p:spPr bwMode="auto">
          <a:xfrm>
            <a:off x="5857884" y="4536289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>
            <a:stCxn id="11" idx="6"/>
            <a:endCxn id="20" idx="2"/>
          </p:cNvCxnSpPr>
          <p:nvPr/>
        </p:nvCxnSpPr>
        <p:spPr bwMode="auto">
          <a:xfrm>
            <a:off x="5857884" y="5179231"/>
            <a:ext cx="7858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/>
          <p:cNvCxnSpPr>
            <a:stCxn id="20" idx="6"/>
            <a:endCxn id="45" idx="2"/>
          </p:cNvCxnSpPr>
          <p:nvPr/>
        </p:nvCxnSpPr>
        <p:spPr bwMode="auto">
          <a:xfrm>
            <a:off x="7000892" y="5179231"/>
            <a:ext cx="107157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12" idx="6"/>
            <a:endCxn id="44" idx="2"/>
          </p:cNvCxnSpPr>
          <p:nvPr/>
        </p:nvCxnSpPr>
        <p:spPr bwMode="auto">
          <a:xfrm>
            <a:off x="5857884" y="5822173"/>
            <a:ext cx="15001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>
            <a:stCxn id="44" idx="6"/>
            <a:endCxn id="46" idx="2"/>
          </p:cNvCxnSpPr>
          <p:nvPr/>
        </p:nvCxnSpPr>
        <p:spPr bwMode="auto">
          <a:xfrm>
            <a:off x="7715272" y="5822173"/>
            <a:ext cx="35719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>
            <a:stCxn id="16" idx="6"/>
            <a:endCxn id="17" idx="2"/>
          </p:cNvCxnSpPr>
          <p:nvPr/>
        </p:nvCxnSpPr>
        <p:spPr bwMode="auto">
          <a:xfrm>
            <a:off x="707233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7" idx="6"/>
            <a:endCxn id="18" idx="2"/>
          </p:cNvCxnSpPr>
          <p:nvPr/>
        </p:nvCxnSpPr>
        <p:spPr bwMode="auto">
          <a:xfrm>
            <a:off x="7786710" y="2964653"/>
            <a:ext cx="21431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6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D86AD-D6FF-4428-B67F-4A3BF1750562}" type="slidenum">
              <a:rPr lang="en-US" altLang="ko-KR" smtClean="0"/>
              <a:pPr/>
              <a:t>59</a:t>
            </a:fld>
            <a:endParaRPr lang="en-US" altLang="ko-KR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 </a:t>
            </a:r>
            <a:r>
              <a:rPr lang="en-US" altLang="ko-KR" dirty="0">
                <a:ea typeface="맑은 고딕" pitchFamily="50" charset="-127"/>
              </a:rPr>
              <a:t>1: 2D </a:t>
            </a:r>
            <a:r>
              <a:rPr lang="ko-KR" altLang="en-US" dirty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0139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행과 열이 각각 원소와 그룹을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나타내는 </a:t>
            </a:r>
            <a:r>
              <a:rPr lang="en-US" altLang="ko-KR" b="1" dirty="0">
                <a:ea typeface="맑은 고딕" pitchFamily="50" charset="-127"/>
              </a:rPr>
              <a:t>2D </a:t>
            </a:r>
            <a:r>
              <a:rPr lang="ko-KR" altLang="en-US" b="1" dirty="0">
                <a:ea typeface="맑은 고딕" pitchFamily="50" charset="-127"/>
              </a:rPr>
              <a:t>논리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단점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-</a:t>
            </a:r>
            <a:r>
              <a:rPr lang="ko-KR" altLang="en-US" dirty="0">
                <a:ea typeface="맑은 고딕" pitchFamily="50" charset="-127"/>
              </a:rPr>
              <a:t>그룹 간 관계가 희소한 경우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기억장소 낭비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9704" name="Rectangle 55"/>
          <p:cNvSpPr>
            <a:spLocks noChangeArrowheads="1"/>
          </p:cNvSpPr>
          <p:nvPr/>
        </p:nvSpPr>
        <p:spPr bwMode="auto">
          <a:xfrm>
            <a:off x="5357818" y="4572001"/>
            <a:ext cx="357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5" name="Rectangle 18"/>
          <p:cNvSpPr>
            <a:spLocks noChangeArrowheads="1"/>
          </p:cNvSpPr>
          <p:nvPr/>
        </p:nvSpPr>
        <p:spPr bwMode="auto">
          <a:xfrm>
            <a:off x="6357952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6715140" y="428625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7" name="Rectangle 18"/>
          <p:cNvSpPr>
            <a:spLocks noChangeArrowheads="1"/>
          </p:cNvSpPr>
          <p:nvPr/>
        </p:nvSpPr>
        <p:spPr bwMode="auto">
          <a:xfrm>
            <a:off x="7072327" y="4286259"/>
            <a:ext cx="357188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6357952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09" name="Rectangle 18"/>
          <p:cNvSpPr>
            <a:spLocks noChangeArrowheads="1"/>
          </p:cNvSpPr>
          <p:nvPr/>
        </p:nvSpPr>
        <p:spPr bwMode="auto">
          <a:xfrm>
            <a:off x="6715140" y="4643446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0" name="Rectangle 18"/>
          <p:cNvSpPr>
            <a:spLocks noChangeArrowheads="1"/>
          </p:cNvSpPr>
          <p:nvPr/>
        </p:nvSpPr>
        <p:spPr bwMode="auto">
          <a:xfrm>
            <a:off x="7072327" y="4643446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1" name="Rectangle 18"/>
          <p:cNvSpPr>
            <a:spLocks noChangeArrowheads="1"/>
          </p:cNvSpPr>
          <p:nvPr/>
        </p:nvSpPr>
        <p:spPr bwMode="auto">
          <a:xfrm>
            <a:off x="6000765" y="4643446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6357952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715140" y="5000634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7072327" y="5000634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5" name="Rectangle 18"/>
          <p:cNvSpPr>
            <a:spLocks noChangeArrowheads="1"/>
          </p:cNvSpPr>
          <p:nvPr/>
        </p:nvSpPr>
        <p:spPr bwMode="auto">
          <a:xfrm>
            <a:off x="6000765" y="5000634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6357952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6715140" y="5357821"/>
            <a:ext cx="357187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8" name="Rectangle 18"/>
          <p:cNvSpPr>
            <a:spLocks noChangeArrowheads="1"/>
          </p:cNvSpPr>
          <p:nvPr/>
        </p:nvSpPr>
        <p:spPr bwMode="auto">
          <a:xfrm>
            <a:off x="7072327" y="5357821"/>
            <a:ext cx="357188" cy="357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19" name="Rectangle 18"/>
          <p:cNvSpPr>
            <a:spLocks noChangeArrowheads="1"/>
          </p:cNvSpPr>
          <p:nvPr/>
        </p:nvSpPr>
        <p:spPr bwMode="auto">
          <a:xfrm>
            <a:off x="6000765" y="5357821"/>
            <a:ext cx="357187" cy="3571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20" name="Rectangle 18"/>
          <p:cNvSpPr>
            <a:spLocks noChangeArrowheads="1"/>
          </p:cNvSpPr>
          <p:nvPr/>
        </p:nvSpPr>
        <p:spPr bwMode="auto">
          <a:xfrm>
            <a:off x="6357952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1" name="Rectangle 18"/>
          <p:cNvSpPr>
            <a:spLocks noChangeArrowheads="1"/>
          </p:cNvSpPr>
          <p:nvPr/>
        </p:nvSpPr>
        <p:spPr bwMode="auto">
          <a:xfrm>
            <a:off x="6715140" y="5715009"/>
            <a:ext cx="357187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2" name="Rectangle 18"/>
          <p:cNvSpPr>
            <a:spLocks noChangeArrowheads="1"/>
          </p:cNvSpPr>
          <p:nvPr/>
        </p:nvSpPr>
        <p:spPr bwMode="auto">
          <a:xfrm>
            <a:off x="7072327" y="5715009"/>
            <a:ext cx="357188" cy="35718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723" name="Rectangle 18"/>
          <p:cNvSpPr>
            <a:spLocks noChangeArrowheads="1"/>
          </p:cNvSpPr>
          <p:nvPr/>
        </p:nvSpPr>
        <p:spPr bwMode="auto">
          <a:xfrm>
            <a:off x="6000765" y="5715009"/>
            <a:ext cx="357187" cy="357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1000100" y="4071942"/>
            <a:ext cx="4429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B32528-DC7C-4A35-AC68-0A63DB6CCC28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예외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17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예외</a:t>
            </a:r>
            <a:r>
              <a:rPr lang="en-US" altLang="ko-KR" sz="2200" dirty="0">
                <a:ea typeface="맑은 고딕" pitchFamily="50" charset="-127"/>
              </a:rPr>
              <a:t>(exception): </a:t>
            </a:r>
            <a:r>
              <a:rPr lang="ko-KR" altLang="en-US" sz="2200" dirty="0">
                <a:ea typeface="맑은 고딕" pitchFamily="50" charset="-127"/>
              </a:rPr>
              <a:t>어떤 </a:t>
            </a:r>
            <a:r>
              <a:rPr lang="en-US" altLang="ko-KR" sz="2200" dirty="0">
                <a:ea typeface="맑은 고딕" pitchFamily="50" charset="-127"/>
              </a:rPr>
              <a:t>ADT </a:t>
            </a:r>
            <a:r>
              <a:rPr lang="ko-KR" altLang="en-US" sz="2200" dirty="0">
                <a:ea typeface="맑은 고딕" pitchFamily="50" charset="-127"/>
              </a:rPr>
              <a:t>작업을 실행하고자 할 때 발생할 수도 있는 오류 상황</a:t>
            </a:r>
            <a:endParaRPr lang="en-US" altLang="ko-KR" sz="2200" b="1" dirty="0">
              <a:ea typeface="맑은 고딕" pitchFamily="50" charset="-127"/>
            </a:endParaRPr>
          </a:p>
        </p:txBody>
      </p:sp>
      <p:sp>
        <p:nvSpPr>
          <p:cNvPr id="150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05248" cy="2937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실행 불가능한 작업 때문에 예외를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발령한다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(throw)”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고 말한다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2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kumimoji="0" lang="en-US" altLang="ko-KR" sz="2200" kern="0" dirty="0">
                <a:latin typeface="맑은 고딕" pitchFamily="50" charset="-127"/>
                <a:ea typeface="맑은 고딕" pitchFamily="50" charset="-127"/>
              </a:rPr>
              <a:t> ADT</a:t>
            </a:r>
            <a:r>
              <a:rPr kumimoji="0" lang="ko-KR" altLang="en-US" sz="2200" kern="0" dirty="0">
                <a:latin typeface="맑은 고딕" pitchFamily="50" charset="-127"/>
                <a:ea typeface="맑은 고딕" pitchFamily="50" charset="-127"/>
              </a:rPr>
              <a:t>에서 발령 가능한 예외들</a:t>
            </a:r>
            <a:endParaRPr kumimoji="0" lang="en-US" altLang="ko-KR" sz="2200" kern="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invalidRankException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fullListException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lvl="1" indent="-285750" latinLnBrk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1800" kern="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emptyListException</a:t>
            </a:r>
            <a:r>
              <a:rPr kumimoji="0" lang="en-US" altLang="ko-KR" sz="1800" kern="0" dirty="0">
                <a:latin typeface="맑은 고딕" pitchFamily="50" charset="-127"/>
                <a:ea typeface="맑은 고딕" pitchFamily="50" charset="-127"/>
              </a:rPr>
              <a:t>()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174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CB8CF3-B46C-4199-A0D5-856256470863}" type="slidenum">
              <a:rPr lang="en-US" altLang="ko-KR" smtClean="0"/>
              <a:pPr/>
              <a:t>60</a:t>
            </a:fld>
            <a:endParaRPr lang="en-US" altLang="ko-KR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설계 방안 </a:t>
            </a:r>
            <a:r>
              <a:rPr lang="en-US" altLang="ko-KR" dirty="0">
                <a:ea typeface="맑은 고딕" pitchFamily="50" charset="-127"/>
              </a:rPr>
              <a:t>C</a:t>
            </a:r>
            <a:r>
              <a:rPr lang="ko-KR" altLang="en-US" dirty="0">
                <a:ea typeface="맑은 고딕" pitchFamily="50" charset="-127"/>
              </a:rPr>
              <a:t>의 구현 </a:t>
            </a:r>
            <a:r>
              <a:rPr lang="en-US" altLang="ko-KR" dirty="0">
                <a:ea typeface="맑은 고딕" pitchFamily="50" charset="-127"/>
              </a:rPr>
              <a:t>2: </a:t>
            </a:r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17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848600" cy="4357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다음과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같이 </a:t>
            </a:r>
            <a:r>
              <a:rPr lang="ko-KR" altLang="en-US" b="1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multilinkedlist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en-US" altLang="ko-KR" b="1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두 개의 </a:t>
            </a:r>
            <a:r>
              <a:rPr lang="ko-KR" altLang="en-US" b="1" dirty="0">
                <a:ea typeface="맑은 고딕" pitchFamily="50" charset="-127"/>
              </a:rPr>
              <a:t>배열</a:t>
            </a:r>
            <a:r>
              <a:rPr lang="ko-KR" altLang="en-US" dirty="0">
                <a:ea typeface="맑은 고딕" pitchFamily="50" charset="-127"/>
              </a:rPr>
              <a:t>을 이용하여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 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리스트를 각각 구현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상호교차하는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원형 헤더 연결리스트</a:t>
            </a:r>
            <a:r>
              <a:rPr lang="ko-KR" altLang="en-US" dirty="0">
                <a:ea typeface="맑은 고딕" pitchFamily="50" charset="-127"/>
              </a:rPr>
              <a:t>들을 이용하여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ko-KR" altLang="en-US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그룹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쌍의 </a:t>
            </a:r>
            <a:r>
              <a:rPr lang="ko-KR" altLang="en-US" dirty="0" err="1">
                <a:ea typeface="맑은 고딕" pitchFamily="50" charset="-127"/>
              </a:rPr>
              <a:t>부리스트들을</a:t>
            </a:r>
            <a:r>
              <a:rPr lang="ko-KR" altLang="en-US" dirty="0">
                <a:ea typeface="맑은 고딕" pitchFamily="50" charset="-127"/>
              </a:rPr>
              <a:t> 구현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헤더 외에 트레일러도 이용하거나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ea typeface="맑은 고딕" pitchFamily="50" charset="-127"/>
              </a:rPr>
              <a:t> 또는 이중 연결리스트를 이용할 수도 있다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b="1" dirty="0">
                <a:ea typeface="맑은 고딕" pitchFamily="50" charset="-127"/>
              </a:rPr>
              <a:t>장점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기억장소 낭비 최소화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교차점 </a:t>
            </a:r>
            <a:r>
              <a:rPr lang="ko-KR" altLang="en-US" dirty="0" err="1">
                <a:ea typeface="맑은 고딕" pitchFamily="50" charset="-127"/>
              </a:rPr>
              <a:t>노드의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그룹 정보는 해당 </a:t>
            </a:r>
            <a:r>
              <a:rPr lang="ko-KR" altLang="en-US" dirty="0" err="1">
                <a:ea typeface="맑은 고딕" pitchFamily="50" charset="-127"/>
              </a:rPr>
              <a:t>부리스트의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링크를 추적하여 헤더에서 구하도록 구현할 수 있다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또는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각 교차점 </a:t>
            </a:r>
            <a:r>
              <a:rPr lang="ko-KR" altLang="en-US" dirty="0" err="1">
                <a:ea typeface="맑은 고딕" pitchFamily="50" charset="-127"/>
              </a:rPr>
              <a:t>노드에</a:t>
            </a:r>
            <a:r>
              <a:rPr lang="ko-KR" altLang="en-US" dirty="0">
                <a:ea typeface="맑은 고딕" pitchFamily="50" charset="-127"/>
              </a:rPr>
              <a:t> 원소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및 그룹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헤더로 직행하는 포인터들을 추가할 수도 있다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27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BE4332-ECC1-4468-A01B-5DC249B0560E}" type="slidenum">
              <a:rPr lang="en-US" altLang="ko-KR" smtClean="0"/>
              <a:pPr/>
              <a:t>61</a:t>
            </a:fld>
            <a:endParaRPr lang="en-US" altLang="ko-KR"/>
          </a:p>
        </p:txBody>
      </p:sp>
      <p:sp>
        <p:nvSpPr>
          <p:cNvPr id="3277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다중연결리스트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이용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571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0056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4786313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Freeform 7"/>
          <p:cNvSpPr>
            <a:spLocks/>
          </p:cNvSpPr>
          <p:nvPr/>
        </p:nvSpPr>
        <p:spPr bwMode="auto">
          <a:xfrm>
            <a:off x="4929188" y="4857750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50056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6"/>
          <p:cNvSpPr>
            <a:spLocks noChangeArrowheads="1"/>
          </p:cNvSpPr>
          <p:nvPr/>
        </p:nvSpPr>
        <p:spPr bwMode="auto">
          <a:xfrm>
            <a:off x="4786313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Freeform 34"/>
          <p:cNvSpPr>
            <a:spLocks/>
          </p:cNvSpPr>
          <p:nvPr/>
        </p:nvSpPr>
        <p:spPr bwMode="auto">
          <a:xfrm>
            <a:off x="3714750" y="4857750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Freeform 32"/>
          <p:cNvSpPr>
            <a:spLocks/>
          </p:cNvSpPr>
          <p:nvPr/>
        </p:nvSpPr>
        <p:spPr bwMode="auto">
          <a:xfrm>
            <a:off x="3714750" y="4214813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0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3203848" y="2204864"/>
            <a:ext cx="1296145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Freeform 34"/>
          <p:cNvSpPr>
            <a:spLocks/>
          </p:cNvSpPr>
          <p:nvPr/>
        </p:nvSpPr>
        <p:spPr bwMode="auto">
          <a:xfrm rot="5400000" flipV="1">
            <a:off x="4000501" y="3571875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Freeform 34"/>
          <p:cNvSpPr>
            <a:spLocks/>
          </p:cNvSpPr>
          <p:nvPr/>
        </p:nvSpPr>
        <p:spPr bwMode="auto">
          <a:xfrm rot="5400000" flipV="1">
            <a:off x="4572000" y="42148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Freeform 34"/>
          <p:cNvSpPr>
            <a:spLocks/>
          </p:cNvSpPr>
          <p:nvPr/>
        </p:nvSpPr>
        <p:spPr bwMode="auto">
          <a:xfrm rot="5400000" flipV="1">
            <a:off x="6750845" y="3250406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571500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Rectangle 10"/>
          <p:cNvSpPr>
            <a:spLocks noChangeArrowheads="1"/>
          </p:cNvSpPr>
          <p:nvPr/>
        </p:nvSpPr>
        <p:spPr bwMode="auto">
          <a:xfrm>
            <a:off x="6000750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Freeform 7"/>
          <p:cNvSpPr>
            <a:spLocks/>
          </p:cNvSpPr>
          <p:nvPr/>
        </p:nvSpPr>
        <p:spPr bwMode="auto">
          <a:xfrm>
            <a:off x="6143625" y="5500688"/>
            <a:ext cx="78581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Freeform 34"/>
          <p:cNvSpPr>
            <a:spLocks/>
          </p:cNvSpPr>
          <p:nvPr/>
        </p:nvSpPr>
        <p:spPr bwMode="auto">
          <a:xfrm>
            <a:off x="3714750" y="5500688"/>
            <a:ext cx="200025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692943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Rectangle 6"/>
          <p:cNvSpPr>
            <a:spLocks noChangeArrowheads="1"/>
          </p:cNvSpPr>
          <p:nvPr/>
        </p:nvSpPr>
        <p:spPr bwMode="auto">
          <a:xfrm>
            <a:off x="7215188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Rectangle 4"/>
          <p:cNvSpPr>
            <a:spLocks noChangeArrowheads="1"/>
          </p:cNvSpPr>
          <p:nvPr/>
        </p:nvSpPr>
        <p:spPr bwMode="auto">
          <a:xfrm>
            <a:off x="692943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Rectangle 6"/>
          <p:cNvSpPr>
            <a:spLocks noChangeArrowheads="1"/>
          </p:cNvSpPr>
          <p:nvPr/>
        </p:nvSpPr>
        <p:spPr bwMode="auto">
          <a:xfrm>
            <a:off x="7215188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692943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Rectangle 6"/>
          <p:cNvSpPr>
            <a:spLocks noChangeArrowheads="1"/>
          </p:cNvSpPr>
          <p:nvPr/>
        </p:nvSpPr>
        <p:spPr bwMode="auto">
          <a:xfrm>
            <a:off x="7215188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Freeform 32"/>
          <p:cNvSpPr>
            <a:spLocks/>
          </p:cNvSpPr>
          <p:nvPr/>
        </p:nvSpPr>
        <p:spPr bwMode="auto">
          <a:xfrm>
            <a:off x="3714750" y="3571875"/>
            <a:ext cx="321468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Freeform 34"/>
          <p:cNvSpPr>
            <a:spLocks/>
          </p:cNvSpPr>
          <p:nvPr/>
        </p:nvSpPr>
        <p:spPr bwMode="auto">
          <a:xfrm rot="5400000" flipV="1">
            <a:off x="4321970" y="4536281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Freeform 34"/>
          <p:cNvSpPr>
            <a:spLocks/>
          </p:cNvSpPr>
          <p:nvPr/>
        </p:nvSpPr>
        <p:spPr bwMode="auto">
          <a:xfrm rot="5400000" flipV="1">
            <a:off x="6750844" y="517921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Freeform 34"/>
          <p:cNvSpPr>
            <a:spLocks/>
          </p:cNvSpPr>
          <p:nvPr/>
        </p:nvSpPr>
        <p:spPr bwMode="auto">
          <a:xfrm rot="5400000" flipV="1">
            <a:off x="6429376" y="4214812"/>
            <a:ext cx="1143000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4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55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6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7" name="Freeform 34"/>
          <p:cNvSpPr>
            <a:spLocks/>
          </p:cNvSpPr>
          <p:nvPr/>
        </p:nvSpPr>
        <p:spPr bwMode="auto">
          <a:xfrm rot="16200000" flipV="1">
            <a:off x="3821907" y="4036219"/>
            <a:ext cx="1785937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Freeform 34"/>
          <p:cNvSpPr>
            <a:spLocks/>
          </p:cNvSpPr>
          <p:nvPr/>
        </p:nvSpPr>
        <p:spPr bwMode="auto">
          <a:xfrm rot="16200000" flipV="1">
            <a:off x="4724400" y="4367213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Freeform 34"/>
          <p:cNvSpPr>
            <a:spLocks/>
          </p:cNvSpPr>
          <p:nvPr/>
        </p:nvSpPr>
        <p:spPr bwMode="auto">
          <a:xfrm rot="16200000" flipV="1">
            <a:off x="5929313" y="4357688"/>
            <a:ext cx="2428875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Freeform 32"/>
          <p:cNvSpPr>
            <a:spLocks/>
          </p:cNvSpPr>
          <p:nvPr/>
        </p:nvSpPr>
        <p:spPr bwMode="auto">
          <a:xfrm rot="10800000">
            <a:off x="3857625" y="3714750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Freeform 32"/>
          <p:cNvSpPr>
            <a:spLocks/>
          </p:cNvSpPr>
          <p:nvPr/>
        </p:nvSpPr>
        <p:spPr bwMode="auto">
          <a:xfrm rot="10800000">
            <a:off x="3857625" y="5000625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Freeform 32"/>
          <p:cNvSpPr>
            <a:spLocks/>
          </p:cNvSpPr>
          <p:nvPr/>
        </p:nvSpPr>
        <p:spPr bwMode="auto">
          <a:xfrm rot="10800000">
            <a:off x="3857625" y="5643563"/>
            <a:ext cx="3500438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Freeform 7"/>
          <p:cNvSpPr>
            <a:spLocks/>
          </p:cNvSpPr>
          <p:nvPr/>
        </p:nvSpPr>
        <p:spPr bwMode="auto">
          <a:xfrm rot="10800000">
            <a:off x="3857625" y="4357688"/>
            <a:ext cx="10715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36DED9-F1C1-4A7B-9CAC-D3B56A1F9121}" type="slidenum">
              <a:rPr lang="en-US" altLang="ko-KR" smtClean="0"/>
              <a:pPr/>
              <a:t>62</a:t>
            </a:fld>
            <a:endParaRPr lang="en-US" altLang="ko-KR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auto">
          <a:xfrm>
            <a:off x="785786" y="1571612"/>
            <a:ext cx="65008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/>
            <a:r>
              <a:rPr kumimoji="0"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쇼핑몰의 상품들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AutoShape 88"/>
          <p:cNvSpPr>
            <a:spLocks noChangeArrowheads="1"/>
          </p:cNvSpPr>
          <p:nvPr/>
        </p:nvSpPr>
        <p:spPr bwMode="auto">
          <a:xfrm>
            <a:off x="3071813" y="3214688"/>
            <a:ext cx="1000125" cy="2857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AutoShape 88"/>
          <p:cNvSpPr>
            <a:spLocks noChangeArrowheads="1"/>
          </p:cNvSpPr>
          <p:nvPr/>
        </p:nvSpPr>
        <p:spPr bwMode="auto">
          <a:xfrm>
            <a:off x="4286250" y="2786063"/>
            <a:ext cx="4286250" cy="714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929190" y="4929198"/>
            <a:ext cx="3571901" cy="107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초기에는 아무 </a:t>
            </a:r>
            <a:r>
              <a:rPr kumimoji="0" lang="ko-KR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노드도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없다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Rectangle 36"/>
          <p:cNvSpPr>
            <a:spLocks noChangeArrowheads="1"/>
          </p:cNvSpPr>
          <p:nvPr/>
        </p:nvSpPr>
        <p:spPr bwMode="auto">
          <a:xfrm>
            <a:off x="264318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264318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36"/>
          <p:cNvSpPr>
            <a:spLocks noChangeArrowheads="1"/>
          </p:cNvSpPr>
          <p:nvPr/>
        </p:nvSpPr>
        <p:spPr bwMode="auto">
          <a:xfrm>
            <a:off x="2357438" y="4643438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y1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2357438" y="4000500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3286125" y="4857750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286125" y="3571875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36"/>
          <p:cNvSpPr>
            <a:spLocks noChangeArrowheads="1"/>
          </p:cNvSpPr>
          <p:nvPr/>
        </p:nvSpPr>
        <p:spPr bwMode="auto">
          <a:xfrm>
            <a:off x="3571875" y="3571875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3286125" y="4214813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 Box 79"/>
          <p:cNvSpPr txBox="1">
            <a:spLocks noChangeArrowheads="1"/>
          </p:cNvSpPr>
          <p:nvPr/>
        </p:nvSpPr>
        <p:spPr bwMode="auto">
          <a:xfrm>
            <a:off x="7500938" y="2857500"/>
            <a:ext cx="11035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82" name="Rectangle 36"/>
          <p:cNvSpPr>
            <a:spLocks noChangeArrowheads="1"/>
          </p:cNvSpPr>
          <p:nvPr/>
        </p:nvSpPr>
        <p:spPr bwMode="auto">
          <a:xfrm>
            <a:off x="235743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z2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Rectangle 36"/>
          <p:cNvSpPr>
            <a:spLocks noChangeArrowheads="1"/>
          </p:cNvSpPr>
          <p:nvPr/>
        </p:nvSpPr>
        <p:spPr bwMode="auto">
          <a:xfrm>
            <a:off x="2643188" y="3357563"/>
            <a:ext cx="285750" cy="64293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Freeform 34"/>
          <p:cNvSpPr>
            <a:spLocks/>
          </p:cNvSpPr>
          <p:nvPr/>
        </p:nvSpPr>
        <p:spPr bwMode="auto">
          <a:xfrm>
            <a:off x="2786063" y="3571875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64318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2357438" y="5286375"/>
            <a:ext cx="285750" cy="6429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z1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Rectangle 17"/>
          <p:cNvSpPr>
            <a:spLocks noChangeArrowheads="1"/>
          </p:cNvSpPr>
          <p:nvPr/>
        </p:nvSpPr>
        <p:spPr bwMode="auto">
          <a:xfrm>
            <a:off x="4786313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Rectangle 36"/>
          <p:cNvSpPr>
            <a:spLocks noChangeArrowheads="1"/>
          </p:cNvSpPr>
          <p:nvPr/>
        </p:nvSpPr>
        <p:spPr bwMode="auto">
          <a:xfrm>
            <a:off x="4500563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17"/>
          <p:cNvSpPr>
            <a:spLocks noChangeArrowheads="1"/>
          </p:cNvSpPr>
          <p:nvPr/>
        </p:nvSpPr>
        <p:spPr bwMode="auto">
          <a:xfrm>
            <a:off x="6000750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17"/>
          <p:cNvSpPr>
            <a:spLocks noChangeArrowheads="1"/>
          </p:cNvSpPr>
          <p:nvPr/>
        </p:nvSpPr>
        <p:spPr bwMode="auto">
          <a:xfrm>
            <a:off x="7215188" y="292893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17"/>
          <p:cNvSpPr>
            <a:spLocks noChangeArrowheads="1"/>
          </p:cNvSpPr>
          <p:nvPr/>
        </p:nvSpPr>
        <p:spPr bwMode="auto">
          <a:xfrm>
            <a:off x="3286125" y="5500688"/>
            <a:ext cx="285750" cy="2857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Freeform 34"/>
          <p:cNvSpPr>
            <a:spLocks/>
          </p:cNvSpPr>
          <p:nvPr/>
        </p:nvSpPr>
        <p:spPr bwMode="auto">
          <a:xfrm>
            <a:off x="2786063" y="4214813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Freeform 34"/>
          <p:cNvSpPr>
            <a:spLocks/>
          </p:cNvSpPr>
          <p:nvPr/>
        </p:nvSpPr>
        <p:spPr bwMode="auto">
          <a:xfrm>
            <a:off x="2786063" y="4857750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Freeform 34"/>
          <p:cNvSpPr>
            <a:spLocks/>
          </p:cNvSpPr>
          <p:nvPr/>
        </p:nvSpPr>
        <p:spPr bwMode="auto">
          <a:xfrm>
            <a:off x="2786063" y="5500688"/>
            <a:ext cx="500062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4500563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36"/>
          <p:cNvSpPr>
            <a:spLocks noChangeArrowheads="1"/>
          </p:cNvSpPr>
          <p:nvPr/>
        </p:nvSpPr>
        <p:spPr bwMode="auto">
          <a:xfrm>
            <a:off x="4786313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5715000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36"/>
          <p:cNvSpPr>
            <a:spLocks noChangeArrowheads="1"/>
          </p:cNvSpPr>
          <p:nvPr/>
        </p:nvSpPr>
        <p:spPr bwMode="auto">
          <a:xfrm>
            <a:off x="6000750" y="2286000"/>
            <a:ext cx="928688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36"/>
          <p:cNvSpPr>
            <a:spLocks noChangeArrowheads="1"/>
          </p:cNvSpPr>
          <p:nvPr/>
        </p:nvSpPr>
        <p:spPr bwMode="auto">
          <a:xfrm>
            <a:off x="6929438" y="2286000"/>
            <a:ext cx="285750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7215188" y="2286000"/>
            <a:ext cx="928687" cy="285750"/>
          </a:xfrm>
          <a:prstGeom prst="rect">
            <a:avLst/>
          </a:prstGeom>
          <a:solidFill>
            <a:srgbClr val="CFDB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Freeform 34"/>
          <p:cNvSpPr>
            <a:spLocks/>
          </p:cNvSpPr>
          <p:nvPr/>
        </p:nvSpPr>
        <p:spPr bwMode="auto">
          <a:xfrm rot="5400000" flipV="1">
            <a:off x="4321969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Freeform 34"/>
          <p:cNvSpPr>
            <a:spLocks/>
          </p:cNvSpPr>
          <p:nvPr/>
        </p:nvSpPr>
        <p:spPr bwMode="auto">
          <a:xfrm rot="5400000" flipV="1">
            <a:off x="5536406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Freeform 34"/>
          <p:cNvSpPr>
            <a:spLocks/>
          </p:cNvSpPr>
          <p:nvPr/>
        </p:nvSpPr>
        <p:spPr bwMode="auto">
          <a:xfrm rot="5400000" flipV="1">
            <a:off x="6750844" y="2607469"/>
            <a:ext cx="500063" cy="142875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17"/>
          <p:cNvSpPr>
            <a:spLocks noChangeArrowheads="1"/>
          </p:cNvSpPr>
          <p:nvPr/>
        </p:nvSpPr>
        <p:spPr bwMode="auto">
          <a:xfrm>
            <a:off x="4500563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17"/>
          <p:cNvSpPr>
            <a:spLocks noChangeArrowheads="1"/>
          </p:cNvSpPr>
          <p:nvPr/>
        </p:nvSpPr>
        <p:spPr bwMode="auto">
          <a:xfrm>
            <a:off x="5715000" y="2286000"/>
            <a:ext cx="1214438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17"/>
          <p:cNvSpPr>
            <a:spLocks noChangeArrowheads="1"/>
          </p:cNvSpPr>
          <p:nvPr/>
        </p:nvSpPr>
        <p:spPr bwMode="auto">
          <a:xfrm>
            <a:off x="6929438" y="2286000"/>
            <a:ext cx="1214437" cy="285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17"/>
          <p:cNvSpPr>
            <a:spLocks noChangeArrowheads="1"/>
          </p:cNvSpPr>
          <p:nvPr/>
        </p:nvSpPr>
        <p:spPr bwMode="auto">
          <a:xfrm>
            <a:off x="2357438" y="3357563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Rectangle 17"/>
          <p:cNvSpPr>
            <a:spLocks noChangeArrowheads="1"/>
          </p:cNvSpPr>
          <p:nvPr/>
        </p:nvSpPr>
        <p:spPr bwMode="auto">
          <a:xfrm>
            <a:off x="2357438" y="4643438"/>
            <a:ext cx="571500" cy="6429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Rectangle 17"/>
          <p:cNvSpPr>
            <a:spLocks noChangeArrowheads="1"/>
          </p:cNvSpPr>
          <p:nvPr/>
        </p:nvSpPr>
        <p:spPr bwMode="auto">
          <a:xfrm>
            <a:off x="2357438" y="5286375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Rectangle 17"/>
          <p:cNvSpPr>
            <a:spLocks noChangeArrowheads="1"/>
          </p:cNvSpPr>
          <p:nvPr/>
        </p:nvSpPr>
        <p:spPr bwMode="auto">
          <a:xfrm>
            <a:off x="2357438" y="4000500"/>
            <a:ext cx="571500" cy="642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 Box 79"/>
          <p:cNvSpPr txBox="1">
            <a:spLocks noChangeArrowheads="1"/>
          </p:cNvSpPr>
          <p:nvPr/>
        </p:nvSpPr>
        <p:spPr bwMode="auto">
          <a:xfrm>
            <a:off x="3000375" y="314325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sz="2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headers</a:t>
            </a:r>
          </a:p>
        </p:txBody>
      </p:sp>
      <p:sp>
        <p:nvSpPr>
          <p:cNvPr id="112" name="원호 111"/>
          <p:cNvSpPr/>
          <p:nvPr/>
        </p:nvSpPr>
        <p:spPr bwMode="auto">
          <a:xfrm>
            <a:off x="3500438" y="3714750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3571875" y="4214813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원호 113"/>
          <p:cNvSpPr/>
          <p:nvPr/>
        </p:nvSpPr>
        <p:spPr bwMode="auto">
          <a:xfrm>
            <a:off x="3500438" y="4357688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Rectangle 36"/>
          <p:cNvSpPr>
            <a:spLocks noChangeArrowheads="1"/>
          </p:cNvSpPr>
          <p:nvPr/>
        </p:nvSpPr>
        <p:spPr bwMode="auto">
          <a:xfrm>
            <a:off x="3571875" y="4857750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원호 115"/>
          <p:cNvSpPr/>
          <p:nvPr/>
        </p:nvSpPr>
        <p:spPr bwMode="auto">
          <a:xfrm>
            <a:off x="3500438" y="5000625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571875" y="550068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원호 117"/>
          <p:cNvSpPr/>
          <p:nvPr/>
        </p:nvSpPr>
        <p:spPr bwMode="auto">
          <a:xfrm>
            <a:off x="3500438" y="5643563"/>
            <a:ext cx="428625" cy="357187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원호 118"/>
          <p:cNvSpPr/>
          <p:nvPr/>
        </p:nvSpPr>
        <p:spPr bwMode="auto">
          <a:xfrm>
            <a:off x="4429125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Rectangle 36"/>
          <p:cNvSpPr>
            <a:spLocks noChangeArrowheads="1"/>
          </p:cNvSpPr>
          <p:nvPr/>
        </p:nvSpPr>
        <p:spPr bwMode="auto">
          <a:xfrm>
            <a:off x="5715000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원호 120"/>
          <p:cNvSpPr/>
          <p:nvPr/>
        </p:nvSpPr>
        <p:spPr bwMode="auto">
          <a:xfrm>
            <a:off x="5643563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Rectangle 36"/>
          <p:cNvSpPr>
            <a:spLocks noChangeArrowheads="1"/>
          </p:cNvSpPr>
          <p:nvPr/>
        </p:nvSpPr>
        <p:spPr bwMode="auto">
          <a:xfrm>
            <a:off x="6929438" y="2928938"/>
            <a:ext cx="285750" cy="2857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원호 122"/>
          <p:cNvSpPr/>
          <p:nvPr/>
        </p:nvSpPr>
        <p:spPr bwMode="auto">
          <a:xfrm>
            <a:off x="6858000" y="3071813"/>
            <a:ext cx="428625" cy="357187"/>
          </a:xfrm>
          <a:prstGeom prst="arc">
            <a:avLst>
              <a:gd name="adj1" fmla="val 21532917"/>
              <a:gd name="adj2" fmla="val 1612546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oval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1785918" y="592933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NE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5" name="Rectangle 17"/>
          <p:cNvSpPr>
            <a:spLocks noChangeArrowheads="1"/>
          </p:cNvSpPr>
          <p:nvPr/>
        </p:nvSpPr>
        <p:spPr bwMode="auto">
          <a:xfrm>
            <a:off x="8072462" y="2000240"/>
            <a:ext cx="571500" cy="28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NG</a:t>
            </a:r>
            <a:endParaRPr kumimoji="0" lang="ko-KR" altLang="en-US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6" name="Rectangle 17"/>
          <p:cNvSpPr>
            <a:spLocks noChangeArrowheads="1"/>
          </p:cNvSpPr>
          <p:nvPr/>
        </p:nvSpPr>
        <p:spPr bwMode="auto">
          <a:xfrm>
            <a:off x="3203849" y="2204864"/>
            <a:ext cx="1296144" cy="36688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Groups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1907704" y="2852937"/>
            <a:ext cx="1440160" cy="36004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Elements</a:t>
            </a:r>
            <a:endParaRPr kumimoji="0"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57747-6BCC-4A13-BD16-663DE3D10666}" type="slidenum">
              <a:rPr lang="en-US" altLang="ko-KR" smtClean="0"/>
              <a:pPr/>
              <a:t>63</a:t>
            </a:fld>
            <a:endParaRPr lang="en-US" altLang="ko-KR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3786182" y="1643050"/>
            <a:ext cx="4643438" cy="39703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initShare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 empty </a:t>
            </a:r>
            <a:r>
              <a:rPr kumimoji="0" lang="en-US" altLang="ko-KR" sz="2000" dirty="0" err="1">
                <a:latin typeface="Times New Roman" pitchFamily="18" charset="0"/>
                <a:ea typeface="맑은 고딕" pitchFamily="50" charset="-127"/>
              </a:rPr>
              <a:t>multilinkedlist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0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H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{null list}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  <a:tab pos="3500438" algn="l"/>
                <a:tab pos="385762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96E30-0D76-48EC-A949-939C79C1E352}" type="slidenum">
              <a:rPr lang="en-US" altLang="ko-KR" smtClean="0"/>
              <a:pPr/>
              <a:t>64</a:t>
            </a:fld>
            <a:endParaRPr lang="en-US" altLang="ko-KR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원소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traverseShareElements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  <a:tab pos="3140075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143246" cy="293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그룹과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관련된 모든 원소들을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구매자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가 구입한 상품들을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8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1B65F-F256-410E-908D-C0F0405296B9}" type="slidenum">
              <a:rPr lang="en-US" altLang="ko-KR" smtClean="0"/>
              <a:pPr/>
              <a:t>65</a:t>
            </a:fld>
            <a:endParaRPr lang="en-US" altLang="ko-KR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그룹 순회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929058" y="1643050"/>
            <a:ext cx="4500563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traverseShareGroups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≠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visit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	</a:t>
            </a:r>
            <a:endParaRPr kumimoji="0"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4"/>
            <a:ext cx="3143246" cy="300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지정된 원소와 관련된 모든 그룹들을 방문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을 구입한 구매자들을 모두 열거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9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17B16-4C40-450E-85D3-88E04BAD62AA}" type="slidenum">
              <a:rPr lang="en-US" altLang="ko-KR" smtClean="0"/>
              <a:pPr/>
              <a:t>66</a:t>
            </a:fld>
            <a:endParaRPr lang="en-US" altLang="ko-KR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삽입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143372" y="1643051"/>
            <a:ext cx="4286247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addShare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Elements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Groups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 			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element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group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g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kumimoji="0"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Groups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HG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nextelement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Elements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].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header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endParaRPr kumimoji="0"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7. </a:t>
            </a:r>
            <a:r>
              <a:rPr kumimoji="0"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HE</a:t>
            </a:r>
            <a:r>
              <a:rPr kumimoji="0"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nextgroup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  <a:defRPr/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8.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2" y="1571625"/>
            <a:ext cx="3357560" cy="2643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원소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그룹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쌍을 지정된 위치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여기서는 </a:t>
            </a:r>
            <a:r>
              <a:rPr kumimoji="0" lang="ko-KR" altLang="en-US" kern="0" dirty="0" smtClean="0">
                <a:latin typeface="맑은 고딕" pitchFamily="50" charset="-127"/>
                <a:ea typeface="맑은 고딕" pitchFamily="50" charset="-127"/>
              </a:rPr>
              <a:t>맨 앞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에 삽입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b="1" kern="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매매기록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z1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kumimoji="0"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91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3891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97BACD-9F2F-4B24-BE27-135CD9BB63B6}" type="slidenum">
              <a:rPr lang="en-US" altLang="ko-KR" smtClean="0"/>
              <a:pPr/>
              <a:t>67</a:t>
            </a:fld>
            <a:endParaRPr lang="en-US" altLang="ko-KR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삭제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591425" cy="336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단일연결리스트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구현할 경우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 (e, g)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노드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한 개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또는 특정 원소나 특정 그룹의 모든 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(e, g)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삭제하는데 많은 시간이 소요되는데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그 이유는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작업에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이전 </a:t>
            </a:r>
            <a:r>
              <a:rPr kumimoji="0" lang="ko-KR" altLang="en-US" kern="0" dirty="0" err="1">
                <a:latin typeface="맑은 고딕" pitchFamily="50" charset="-127"/>
                <a:ea typeface="맑은 고딕" pitchFamily="50" charset="-127"/>
              </a:rPr>
              <a:t>노드를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 참조하는 것이 필요하기 때문이다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삭제 시간을 단축하려면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헤더와 트레일러가 있는</a:t>
            </a:r>
            <a:r>
              <a:rPr kumimoji="0" lang="en-US" altLang="ko-KR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b="1" kern="0" dirty="0">
                <a:latin typeface="맑은 고딕" pitchFamily="50" charset="-127"/>
                <a:ea typeface="맑은 고딕" pitchFamily="50" charset="-127"/>
              </a:rPr>
              <a:t>이중연결리스트</a:t>
            </a:r>
            <a:r>
              <a:rPr kumimoji="0" lang="ko-KR" altLang="en-US" kern="0" dirty="0">
                <a:latin typeface="맑은 고딕" pitchFamily="50" charset="-127"/>
                <a:ea typeface="맑은 고딕" pitchFamily="50" charset="-127"/>
              </a:rPr>
              <a:t>를 이용하여 구현하는 것이 하나의 해결책이다</a:t>
            </a:r>
            <a:endParaRPr kumimoji="0"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68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원형배열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43839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solidFill>
                  <a:schemeClr val="tx2"/>
                </a:solidFill>
              </a:rPr>
              <a:t>리스트</a:t>
            </a:r>
            <a:r>
              <a:rPr lang="en-US" altLang="ko-KR" sz="2400" dirty="0"/>
              <a:t> ADT</a:t>
            </a:r>
            <a:r>
              <a:rPr lang="ko-KR" altLang="en-US" sz="2400" dirty="0"/>
              <a:t>를 배열에 기초하여 구현하기 위한 데이터구조를 설계하고 관련 </a:t>
            </a:r>
            <a:r>
              <a:rPr lang="ko-KR" altLang="en-US" sz="2400" dirty="0" err="1"/>
              <a:t>메쏘드를</a:t>
            </a:r>
            <a:r>
              <a:rPr lang="ko-KR" altLang="en-US" sz="2400" dirty="0"/>
              <a:t> 작성하는 문제다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/>
              <a:t>주의</a:t>
            </a:r>
            <a:endParaRPr lang="en-US" altLang="ko-KR" sz="2400" b="1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/>
              <a:t>삽입과 삭제 </a:t>
            </a:r>
            <a:r>
              <a:rPr lang="ko-KR" altLang="en-US" sz="1800" dirty="0" err="1"/>
              <a:t>메쏘드들은</a:t>
            </a:r>
            <a:r>
              <a:rPr lang="ko-KR" altLang="en-US" sz="1800" dirty="0"/>
              <a:t> 가능한 시간 효율이 좋도록 작성되어야 하며</a:t>
            </a:r>
            <a:r>
              <a:rPr lang="en-US" altLang="ko-KR" sz="1800" dirty="0"/>
              <a:t>,</a:t>
            </a:r>
            <a:r>
              <a:rPr lang="ko-KR" altLang="en-US" sz="1800" dirty="0"/>
              <a:t> 특히 첫 순위와 끝 순위에서의 삽입과 삭제는 모두 </a:t>
            </a:r>
            <a:r>
              <a:rPr lang="en-US" altLang="ko-KR" sz="1800" b="1" dirty="0">
                <a:latin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</a:rPr>
              <a:t>(1)</a:t>
            </a:r>
            <a:r>
              <a:rPr lang="en-US" altLang="ko-KR" sz="1800" dirty="0"/>
              <a:t> </a:t>
            </a:r>
            <a:r>
              <a:rPr lang="ko-KR" altLang="en-US" sz="1800" dirty="0"/>
              <a:t>시간에 실행되어야 한다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/>
              <a:t>메쏘드</a:t>
            </a:r>
            <a:r>
              <a:rPr lang="ko-KR" altLang="en-US" sz="1800" dirty="0"/>
              <a:t> </a:t>
            </a:r>
            <a:r>
              <a:rPr lang="en-US" altLang="ko-KR" sz="1800" dirty="0" smtClean="0">
                <a:solidFill>
                  <a:schemeClr val="tx2"/>
                </a:solidFill>
              </a:rPr>
              <a:t>get</a:t>
            </a:r>
            <a:r>
              <a:rPr lang="ko-KR" altLang="en-US" sz="1800" dirty="0" smtClean="0"/>
              <a:t>은 </a:t>
            </a:r>
            <a:r>
              <a:rPr lang="ko-KR" altLang="en-US" sz="1800" dirty="0"/>
              <a:t>상수시간에 실행되어야 한다</a:t>
            </a:r>
            <a:endParaRPr lang="en-US" altLang="ko-KR" sz="18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설계한 데이터구조를 간략히 설명하라</a:t>
            </a:r>
            <a:endParaRPr lang="en-US" altLang="ko-KR" sz="2000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메쏘드들을</a:t>
            </a:r>
            <a:r>
              <a:rPr lang="ko-KR" altLang="en-US" sz="2000" dirty="0"/>
              <a:t> 의사코드로 작성하라</a:t>
            </a:r>
            <a:endParaRPr lang="en-US" altLang="ko-K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size</a:t>
            </a:r>
            <a:r>
              <a:rPr lang="en-US" altLang="ko-KR" sz="1800" dirty="0"/>
              <a:t>(), </a:t>
            </a:r>
            <a:r>
              <a:rPr lang="en-US" altLang="ko-KR" sz="1800" dirty="0" smtClean="0">
                <a:solidFill>
                  <a:schemeClr val="tx2"/>
                </a:solidFill>
              </a:rPr>
              <a:t>get</a:t>
            </a:r>
            <a:r>
              <a:rPr lang="en-US" altLang="ko-KR" sz="1800" dirty="0" smtClean="0"/>
              <a:t>(r</a:t>
            </a:r>
            <a:r>
              <a:rPr lang="en-US" altLang="ko-KR" sz="1800" dirty="0"/>
              <a:t>), </a:t>
            </a:r>
            <a:r>
              <a:rPr lang="en-US" altLang="ko-KR" sz="1800" dirty="0" smtClean="0">
                <a:solidFill>
                  <a:schemeClr val="tx2"/>
                </a:solidFill>
              </a:rPr>
              <a:t>set</a:t>
            </a:r>
            <a:r>
              <a:rPr lang="en-US" altLang="ko-KR" sz="1800" dirty="0" smtClean="0"/>
              <a:t>(r, e)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smtClean="0">
                <a:solidFill>
                  <a:schemeClr val="tx2"/>
                </a:solidFill>
              </a:rPr>
              <a:t>add</a:t>
            </a:r>
            <a:r>
              <a:rPr lang="en-US" altLang="ko-KR" sz="1800" dirty="0" smtClean="0"/>
              <a:t>(r</a:t>
            </a:r>
            <a:r>
              <a:rPr lang="en-US" altLang="ko-KR" sz="1800" dirty="0"/>
              <a:t>, 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</a:rPr>
              <a:t>remove</a:t>
            </a:r>
            <a:r>
              <a:rPr lang="en-US" altLang="ko-KR" sz="1800" dirty="0"/>
              <a:t>(r)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85786" y="1571612"/>
            <a:ext cx="7643866" cy="307183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/>
              <a:t>원형배열</a:t>
            </a:r>
            <a:r>
              <a:rPr lang="ko-KR" altLang="en-US" sz="2400" dirty="0"/>
              <a:t>을 사용한다</a:t>
            </a:r>
            <a:endParaRPr lang="en-US" altLang="ko-KR" sz="2400" dirty="0"/>
          </a:p>
          <a:p>
            <a:pPr>
              <a:lnSpc>
                <a:spcPct val="90000"/>
              </a:lnSpc>
            </a:pPr>
            <a:r>
              <a:rPr lang="ko-KR" altLang="en-US" sz="2400" dirty="0"/>
              <a:t>이를 위해</a:t>
            </a:r>
            <a:r>
              <a:rPr lang="en-US" altLang="ko-KR" sz="2400" dirty="0"/>
              <a:t>, </a:t>
            </a:r>
            <a:r>
              <a:rPr lang="ko-KR" altLang="en-US" sz="2400" dirty="0"/>
              <a:t>두 개의 첨자 변수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2400" dirty="0"/>
              <a:t> </a:t>
            </a:r>
            <a:r>
              <a:rPr lang="ko-KR" altLang="en-US" sz="2400" dirty="0"/>
              <a:t>와</a:t>
            </a:r>
            <a:r>
              <a:rPr lang="en-US" altLang="ko-KR" sz="2400" dirty="0"/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</a:t>
            </a:r>
            <a:r>
              <a:rPr lang="ko-KR" altLang="en-US" sz="2400" dirty="0"/>
              <a:t>을 사용하여 각각 첫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400" dirty="0"/>
              <a:t>)</a:t>
            </a:r>
            <a:r>
              <a:rPr lang="ko-KR" altLang="en-US" sz="2400" dirty="0"/>
              <a:t> 및 끝 순위</a:t>
            </a:r>
            <a:r>
              <a:rPr lang="en-US" altLang="ko-KR" sz="2400" dirty="0"/>
              <a:t>(rank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2400" dirty="0"/>
              <a:t>)</a:t>
            </a:r>
            <a:r>
              <a:rPr lang="ko-KR" altLang="en-US" sz="2400" dirty="0"/>
              <a:t>의 원소를</a:t>
            </a:r>
            <a:r>
              <a:rPr lang="en-US" altLang="ko-KR" sz="2400" dirty="0"/>
              <a:t> </a:t>
            </a:r>
            <a:r>
              <a:rPr lang="ko-KR" altLang="en-US" sz="2400" dirty="0"/>
              <a:t>가리키도록 정의한다</a:t>
            </a:r>
            <a:r>
              <a:rPr lang="en-US" altLang="ko-KR" sz="2400" dirty="0"/>
              <a:t> (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원소의 개수다</a:t>
            </a:r>
            <a:r>
              <a:rPr lang="en-US" altLang="ko-KR" sz="2400" dirty="0"/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/>
              <a:t>알고리즘에서는 </a:t>
            </a:r>
            <a:r>
              <a:rPr lang="en-US" altLang="ko-KR" sz="2400" dirty="0"/>
              <a:t>“</a:t>
            </a:r>
            <a:r>
              <a:rPr lang="ko-KR" altLang="en-US" sz="2400" dirty="0"/>
              <a:t>나머지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N</a:t>
            </a:r>
            <a:r>
              <a:rPr lang="ko-KR" altLang="en-US" sz="2400" dirty="0"/>
              <a:t> 계산</a:t>
            </a:r>
            <a:r>
              <a:rPr lang="en-US" altLang="ko-KR" sz="2400" dirty="0"/>
              <a:t>(modular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/>
              <a:t> arithmetic)”</a:t>
            </a:r>
            <a:r>
              <a:rPr lang="ko-KR" altLang="en-US" sz="2400" dirty="0"/>
              <a:t>을 사용한다 </a:t>
            </a:r>
            <a:r>
              <a:rPr lang="en-US" altLang="ko-KR" sz="2400" dirty="0"/>
              <a:t>(</a:t>
            </a:r>
            <a:r>
              <a:rPr lang="ko-KR" altLang="en-US" sz="2400" dirty="0"/>
              <a:t>여기서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/>
              <a:t>은 배열의 크기다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B44AE-4E4A-49E3-88BB-7644BDF79D2C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  <p:sp>
        <p:nvSpPr>
          <p:cNvPr id="8" name="Rectangle 63"/>
          <p:cNvSpPr>
            <a:spLocks noChangeArrowheads="1"/>
          </p:cNvSpPr>
          <p:nvPr/>
        </p:nvSpPr>
        <p:spPr bwMode="auto">
          <a:xfrm>
            <a:off x="1643059" y="5214950"/>
            <a:ext cx="296862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</a:rPr>
              <a:t>V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4214809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l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643184" y="5643575"/>
            <a:ext cx="292100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f</a:t>
            </a:r>
            <a:endParaRPr kumimoji="0" lang="en-US" altLang="ko-KR" sz="2000" dirty="0">
              <a:latin typeface="맑은 고딕" pitchFamily="50" charset="-127"/>
            </a:endParaRPr>
          </a:p>
        </p:txBody>
      </p:sp>
      <p:sp>
        <p:nvSpPr>
          <p:cNvPr id="11" name="Rectangle 54"/>
          <p:cNvSpPr>
            <a:spLocks noChangeArrowheads="1"/>
          </p:cNvSpPr>
          <p:nvPr/>
        </p:nvSpPr>
        <p:spPr bwMode="auto">
          <a:xfrm>
            <a:off x="4571996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5072059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60721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5572121" y="5143512"/>
            <a:ext cx="500063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4071934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N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71746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E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071809" y="5143512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S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571871" y="5143512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</a:rPr>
              <a:t>P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2071684" y="5143512"/>
            <a:ext cx="500062" cy="5000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0" name="Rectangle 65"/>
          <p:cNvSpPr>
            <a:spLocks noChangeArrowheads="1"/>
          </p:cNvSpPr>
          <p:nvPr/>
        </p:nvSpPr>
        <p:spPr bwMode="auto">
          <a:xfrm>
            <a:off x="6643702" y="564358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</a:rPr>
              <a:t>N</a:t>
            </a:r>
            <a:endParaRPr kumimoji="0" lang="en-US" altLang="ko-KR" sz="2000" b="1" dirty="0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0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922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77C002-459A-440C-BC89-2F712F1BAF1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응용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원소들의 순서</a:t>
            </a:r>
            <a:r>
              <a:rPr lang="en-US" altLang="ko-KR" dirty="0">
                <a:ea typeface="맑은 고딕" pitchFamily="50" charset="-127"/>
              </a:rPr>
              <a:t>(ordered)</a:t>
            </a:r>
            <a:r>
              <a:rPr lang="ko-KR" altLang="en-US" dirty="0">
                <a:ea typeface="맑은 고딕" pitchFamily="50" charset="-127"/>
              </a:rPr>
              <a:t> 집단을 저장하기 위한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기초적이고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일반적 목적의 데이터구조다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직접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>
                <a:ea typeface="맑은 고딕" pitchFamily="50" charset="-127"/>
              </a:rPr>
              <a:t>스택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큐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집합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등을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표현하기 위한 도구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소규모 데이터베이스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주소록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간접 응용</a:t>
            </a:r>
            <a:endParaRPr lang="en-US" altLang="ko-KR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더 복잡한 데이터구조를 구축하기 위한 재료로 사용</a:t>
            </a:r>
            <a:endParaRPr lang="en-US" altLang="ko-KR" sz="2400" dirty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28623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70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kumimoji="0"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1999" y="1643037"/>
            <a:ext cx="38576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get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set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size</a:t>
            </a:r>
            <a:r>
              <a:rPr lang="en-US" altLang="ko-KR" sz="20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()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97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786742" cy="43577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71</a:t>
            </a:fld>
            <a:endParaRPr lang="en-US" altLang="ko-KR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답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4071966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add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– 1)			</a:t>
            </a:r>
            <a:r>
              <a:rPr lang="en-US" altLang="ko-KR" sz="1800" dirty="0">
                <a:latin typeface="Times New Roman"/>
                <a:cs typeface="Times New Roman"/>
                <a:sym typeface="Symbol" pitchFamily="18" charset="2"/>
              </a:rPr>
              <a:t>{reserve 1 cell}</a:t>
            </a:r>
            <a:endParaRPr lang="en-US" altLang="ko-KR" sz="18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fullListException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 ||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&gt;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–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57752" y="1643037"/>
            <a:ext cx="3714776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remove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size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0)</a:t>
            </a:r>
            <a:endParaRPr lang="en-US" altLang="ko-KR" sz="1800" dirty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emptyListException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0) ||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invalidRankException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/2)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downto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+ 1)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– 1) 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%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182563" algn="l"/>
                <a:tab pos="444500" algn="l"/>
                <a:tab pos="714375" algn="l"/>
                <a:tab pos="984250" algn="l"/>
                <a:tab pos="1254125" algn="l"/>
                <a:tab pos="1524000" algn="l"/>
                <a:tab pos="1793875" algn="l"/>
                <a:tab pos="2063750" algn="l"/>
                <a:tab pos="2333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853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308151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하나의 </a:t>
            </a:r>
            <a:r>
              <a:rPr lang="ko-KR" altLang="en-US" sz="2400" b="1" dirty="0">
                <a:ea typeface="맑은 고딕" pitchFamily="50" charset="-127"/>
              </a:rPr>
              <a:t>다항식</a:t>
            </a:r>
            <a:r>
              <a:rPr lang="en-US" altLang="ko-KR" sz="2400" dirty="0">
                <a:ea typeface="맑은 고딕" pitchFamily="50" charset="-127"/>
              </a:rPr>
              <a:t>(polynomial)</a:t>
            </a:r>
            <a:r>
              <a:rPr lang="ko-KR" altLang="en-US" sz="2400" dirty="0">
                <a:ea typeface="맑은 고딕" pitchFamily="50" charset="-127"/>
              </a:rPr>
              <a:t>을 하나의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로 표현하는 방식을 이용하여 여러 개의 다항식을 저장하는 데이터구조를 설계하라</a:t>
            </a:r>
            <a:endParaRPr lang="en-US" altLang="ko-KR" sz="2400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다음 세 개의 다항식을 사용하여 위의 설계를 도식적으로 나타내 보여라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+ 8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</a:rPr>
              <a:t> + 4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/>
              <a:t> =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6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2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0" name="그룹 729"/>
          <p:cNvGrpSpPr/>
          <p:nvPr/>
        </p:nvGrpSpPr>
        <p:grpSpPr>
          <a:xfrm>
            <a:off x="6218272" y="260648"/>
            <a:ext cx="2413879" cy="1296144"/>
            <a:chOff x="3804290" y="3645024"/>
            <a:chExt cx="4472935" cy="2401765"/>
          </a:xfrm>
        </p:grpSpPr>
        <p:sp>
          <p:nvSpPr>
            <p:cNvPr id="7815" name="Freeform 647"/>
            <p:cNvSpPr>
              <a:spLocks/>
            </p:cNvSpPr>
            <p:nvPr/>
          </p:nvSpPr>
          <p:spPr bwMode="auto">
            <a:xfrm>
              <a:off x="5979021" y="4835947"/>
              <a:ext cx="382370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7" y="3"/>
                </a:cxn>
                <a:cxn ang="0">
                  <a:pos x="144" y="8"/>
                </a:cxn>
                <a:cxn ang="0">
                  <a:pos x="159" y="19"/>
                </a:cxn>
                <a:cxn ang="0">
                  <a:pos x="172" y="31"/>
                </a:cxn>
                <a:cxn ang="0">
                  <a:pos x="181" y="46"/>
                </a:cxn>
                <a:cxn ang="0">
                  <a:pos x="188" y="65"/>
                </a:cxn>
                <a:cxn ang="0">
                  <a:pos x="192" y="84"/>
                </a:cxn>
                <a:cxn ang="0">
                  <a:pos x="190" y="105"/>
                </a:cxn>
                <a:cxn ang="0">
                  <a:pos x="186" y="126"/>
                </a:cxn>
                <a:cxn ang="0">
                  <a:pos x="178" y="146"/>
                </a:cxn>
                <a:cxn ang="0">
                  <a:pos x="166" y="164"/>
                </a:cxn>
                <a:cxn ang="0">
                  <a:pos x="152" y="179"/>
                </a:cxn>
                <a:cxn ang="0">
                  <a:pos x="137" y="192"/>
                </a:cxn>
                <a:cxn ang="0">
                  <a:pos x="120" y="202"/>
                </a:cxn>
                <a:cxn ang="0">
                  <a:pos x="102" y="208"/>
                </a:cxn>
                <a:cxn ang="0">
                  <a:pos x="82" y="210"/>
                </a:cxn>
                <a:cxn ang="0">
                  <a:pos x="64" y="208"/>
                </a:cxn>
                <a:cxn ang="0">
                  <a:pos x="46" y="202"/>
                </a:cxn>
                <a:cxn ang="0">
                  <a:pos x="31" y="192"/>
                </a:cxn>
                <a:cxn ang="0">
                  <a:pos x="20" y="179"/>
                </a:cxn>
                <a:cxn ang="0">
                  <a:pos x="9" y="164"/>
                </a:cxn>
                <a:cxn ang="0">
                  <a:pos x="4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5"/>
                </a:cxn>
                <a:cxn ang="0">
                  <a:pos x="24" y="46"/>
                </a:cxn>
                <a:cxn ang="0">
                  <a:pos x="38" y="31"/>
                </a:cxn>
                <a:cxn ang="0">
                  <a:pos x="53" y="19"/>
                </a:cxn>
                <a:cxn ang="0">
                  <a:pos x="70" y="8"/>
                </a:cxn>
                <a:cxn ang="0">
                  <a:pos x="89" y="3"/>
                </a:cxn>
                <a:cxn ang="0">
                  <a:pos x="109" y="0"/>
                </a:cxn>
              </a:cxnLst>
              <a:rect l="0" t="0" r="r" b="b"/>
              <a:pathLst>
                <a:path w="192" h="210">
                  <a:moveTo>
                    <a:pt x="109" y="0"/>
                  </a:moveTo>
                  <a:lnTo>
                    <a:pt x="127" y="3"/>
                  </a:lnTo>
                  <a:lnTo>
                    <a:pt x="144" y="8"/>
                  </a:lnTo>
                  <a:lnTo>
                    <a:pt x="159" y="19"/>
                  </a:lnTo>
                  <a:lnTo>
                    <a:pt x="172" y="31"/>
                  </a:lnTo>
                  <a:lnTo>
                    <a:pt x="181" y="46"/>
                  </a:lnTo>
                  <a:lnTo>
                    <a:pt x="188" y="65"/>
                  </a:lnTo>
                  <a:lnTo>
                    <a:pt x="192" y="84"/>
                  </a:lnTo>
                  <a:lnTo>
                    <a:pt x="190" y="105"/>
                  </a:lnTo>
                  <a:lnTo>
                    <a:pt x="186" y="126"/>
                  </a:lnTo>
                  <a:lnTo>
                    <a:pt x="178" y="146"/>
                  </a:lnTo>
                  <a:lnTo>
                    <a:pt x="166" y="164"/>
                  </a:lnTo>
                  <a:lnTo>
                    <a:pt x="152" y="179"/>
                  </a:lnTo>
                  <a:lnTo>
                    <a:pt x="137" y="192"/>
                  </a:lnTo>
                  <a:lnTo>
                    <a:pt x="120" y="202"/>
                  </a:lnTo>
                  <a:lnTo>
                    <a:pt x="102" y="208"/>
                  </a:lnTo>
                  <a:lnTo>
                    <a:pt x="82" y="210"/>
                  </a:lnTo>
                  <a:lnTo>
                    <a:pt x="64" y="208"/>
                  </a:lnTo>
                  <a:lnTo>
                    <a:pt x="46" y="202"/>
                  </a:lnTo>
                  <a:lnTo>
                    <a:pt x="31" y="192"/>
                  </a:lnTo>
                  <a:lnTo>
                    <a:pt x="20" y="179"/>
                  </a:lnTo>
                  <a:lnTo>
                    <a:pt x="9" y="164"/>
                  </a:lnTo>
                  <a:lnTo>
                    <a:pt x="4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5"/>
                  </a:lnTo>
                  <a:lnTo>
                    <a:pt x="24" y="46"/>
                  </a:lnTo>
                  <a:lnTo>
                    <a:pt x="38" y="31"/>
                  </a:lnTo>
                  <a:lnTo>
                    <a:pt x="53" y="19"/>
                  </a:lnTo>
                  <a:lnTo>
                    <a:pt x="70" y="8"/>
                  </a:lnTo>
                  <a:lnTo>
                    <a:pt x="89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6" name="Freeform 648"/>
            <p:cNvSpPr>
              <a:spLocks/>
            </p:cNvSpPr>
            <p:nvPr/>
          </p:nvSpPr>
          <p:spPr bwMode="auto">
            <a:xfrm>
              <a:off x="7070370" y="4497391"/>
              <a:ext cx="386352" cy="418219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28" y="2"/>
                </a:cxn>
                <a:cxn ang="0">
                  <a:pos x="145" y="8"/>
                </a:cxn>
                <a:cxn ang="0">
                  <a:pos x="160" y="18"/>
                </a:cxn>
                <a:cxn ang="0">
                  <a:pos x="173" y="31"/>
                </a:cxn>
                <a:cxn ang="0">
                  <a:pos x="182" y="46"/>
                </a:cxn>
                <a:cxn ang="0">
                  <a:pos x="189" y="64"/>
                </a:cxn>
                <a:cxn ang="0">
                  <a:pos x="192" y="84"/>
                </a:cxn>
                <a:cxn ang="0">
                  <a:pos x="191" y="105"/>
                </a:cxn>
                <a:cxn ang="0">
                  <a:pos x="187" y="126"/>
                </a:cxn>
                <a:cxn ang="0">
                  <a:pos x="179" y="146"/>
                </a:cxn>
                <a:cxn ang="0">
                  <a:pos x="167" y="163"/>
                </a:cxn>
                <a:cxn ang="0">
                  <a:pos x="153" y="179"/>
                </a:cxn>
                <a:cxn ang="0">
                  <a:pos x="138" y="192"/>
                </a:cxn>
                <a:cxn ang="0">
                  <a:pos x="121" y="201"/>
                </a:cxn>
                <a:cxn ang="0">
                  <a:pos x="102" y="207"/>
                </a:cxn>
                <a:cxn ang="0">
                  <a:pos x="83" y="209"/>
                </a:cxn>
                <a:cxn ang="0">
                  <a:pos x="64" y="207"/>
                </a:cxn>
                <a:cxn ang="0">
                  <a:pos x="47" y="201"/>
                </a:cxn>
                <a:cxn ang="0">
                  <a:pos x="32" y="192"/>
                </a:cxn>
                <a:cxn ang="0">
                  <a:pos x="19" y="179"/>
                </a:cxn>
                <a:cxn ang="0">
                  <a:pos x="10" y="163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6" y="84"/>
                </a:cxn>
                <a:cxn ang="0">
                  <a:pos x="14" y="64"/>
                </a:cxn>
                <a:cxn ang="0">
                  <a:pos x="25" y="46"/>
                </a:cxn>
                <a:cxn ang="0">
                  <a:pos x="39" y="31"/>
                </a:cxn>
                <a:cxn ang="0">
                  <a:pos x="55" y="18"/>
                </a:cxn>
                <a:cxn ang="0">
                  <a:pos x="72" y="8"/>
                </a:cxn>
                <a:cxn ang="0">
                  <a:pos x="91" y="2"/>
                </a:cxn>
                <a:cxn ang="0">
                  <a:pos x="109" y="0"/>
                </a:cxn>
              </a:cxnLst>
              <a:rect l="0" t="0" r="r" b="b"/>
              <a:pathLst>
                <a:path w="192" h="209">
                  <a:moveTo>
                    <a:pt x="109" y="0"/>
                  </a:moveTo>
                  <a:lnTo>
                    <a:pt x="128" y="2"/>
                  </a:lnTo>
                  <a:lnTo>
                    <a:pt x="145" y="8"/>
                  </a:lnTo>
                  <a:lnTo>
                    <a:pt x="160" y="18"/>
                  </a:lnTo>
                  <a:lnTo>
                    <a:pt x="173" y="31"/>
                  </a:lnTo>
                  <a:lnTo>
                    <a:pt x="182" y="46"/>
                  </a:lnTo>
                  <a:lnTo>
                    <a:pt x="189" y="64"/>
                  </a:lnTo>
                  <a:lnTo>
                    <a:pt x="192" y="84"/>
                  </a:lnTo>
                  <a:lnTo>
                    <a:pt x="191" y="105"/>
                  </a:lnTo>
                  <a:lnTo>
                    <a:pt x="187" y="126"/>
                  </a:lnTo>
                  <a:lnTo>
                    <a:pt x="179" y="146"/>
                  </a:lnTo>
                  <a:lnTo>
                    <a:pt x="167" y="163"/>
                  </a:lnTo>
                  <a:lnTo>
                    <a:pt x="153" y="179"/>
                  </a:lnTo>
                  <a:lnTo>
                    <a:pt x="138" y="192"/>
                  </a:lnTo>
                  <a:lnTo>
                    <a:pt x="121" y="201"/>
                  </a:lnTo>
                  <a:lnTo>
                    <a:pt x="102" y="207"/>
                  </a:lnTo>
                  <a:lnTo>
                    <a:pt x="83" y="209"/>
                  </a:lnTo>
                  <a:lnTo>
                    <a:pt x="64" y="207"/>
                  </a:lnTo>
                  <a:lnTo>
                    <a:pt x="47" y="201"/>
                  </a:lnTo>
                  <a:lnTo>
                    <a:pt x="32" y="192"/>
                  </a:lnTo>
                  <a:lnTo>
                    <a:pt x="19" y="179"/>
                  </a:lnTo>
                  <a:lnTo>
                    <a:pt x="10" y="163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6" y="84"/>
                  </a:lnTo>
                  <a:lnTo>
                    <a:pt x="14" y="64"/>
                  </a:lnTo>
                  <a:lnTo>
                    <a:pt x="25" y="46"/>
                  </a:lnTo>
                  <a:lnTo>
                    <a:pt x="39" y="31"/>
                  </a:lnTo>
                  <a:lnTo>
                    <a:pt x="55" y="18"/>
                  </a:lnTo>
                  <a:lnTo>
                    <a:pt x="72" y="8"/>
                  </a:lnTo>
                  <a:lnTo>
                    <a:pt x="91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7" name="Freeform 649"/>
            <p:cNvSpPr>
              <a:spLocks/>
            </p:cNvSpPr>
            <p:nvPr/>
          </p:nvSpPr>
          <p:spPr bwMode="auto">
            <a:xfrm>
              <a:off x="3816238" y="3645024"/>
              <a:ext cx="4460987" cy="2401765"/>
            </a:xfrm>
            <a:custGeom>
              <a:avLst/>
              <a:gdLst/>
              <a:ahLst/>
              <a:cxnLst>
                <a:cxn ang="0">
                  <a:pos x="465" y="232"/>
                </a:cxn>
                <a:cxn ang="0">
                  <a:pos x="409" y="211"/>
                </a:cxn>
                <a:cxn ang="0">
                  <a:pos x="351" y="228"/>
                </a:cxn>
                <a:cxn ang="0">
                  <a:pos x="321" y="295"/>
                </a:cxn>
                <a:cxn ang="0">
                  <a:pos x="294" y="303"/>
                </a:cxn>
                <a:cxn ang="0">
                  <a:pos x="273" y="323"/>
                </a:cxn>
                <a:cxn ang="0">
                  <a:pos x="293" y="404"/>
                </a:cxn>
                <a:cxn ang="0">
                  <a:pos x="228" y="557"/>
                </a:cxn>
                <a:cxn ang="0">
                  <a:pos x="180" y="596"/>
                </a:cxn>
                <a:cxn ang="0">
                  <a:pos x="157" y="648"/>
                </a:cxn>
                <a:cxn ang="0">
                  <a:pos x="128" y="699"/>
                </a:cxn>
                <a:cxn ang="0">
                  <a:pos x="151" y="746"/>
                </a:cxn>
                <a:cxn ang="0">
                  <a:pos x="172" y="783"/>
                </a:cxn>
                <a:cxn ang="0">
                  <a:pos x="117" y="846"/>
                </a:cxn>
                <a:cxn ang="0">
                  <a:pos x="5" y="959"/>
                </a:cxn>
                <a:cxn ang="0">
                  <a:pos x="343" y="993"/>
                </a:cxn>
                <a:cxn ang="0">
                  <a:pos x="726" y="849"/>
                </a:cxn>
                <a:cxn ang="0">
                  <a:pos x="1013" y="819"/>
                </a:cxn>
                <a:cxn ang="0">
                  <a:pos x="1024" y="678"/>
                </a:cxn>
                <a:cxn ang="0">
                  <a:pos x="1124" y="703"/>
                </a:cxn>
                <a:cxn ang="0">
                  <a:pos x="1584" y="589"/>
                </a:cxn>
                <a:cxn ang="0">
                  <a:pos x="2182" y="437"/>
                </a:cxn>
                <a:cxn ang="0">
                  <a:pos x="2241" y="311"/>
                </a:cxn>
                <a:cxn ang="0">
                  <a:pos x="2171" y="108"/>
                </a:cxn>
                <a:cxn ang="0">
                  <a:pos x="2161" y="60"/>
                </a:cxn>
                <a:cxn ang="0">
                  <a:pos x="2097" y="23"/>
                </a:cxn>
                <a:cxn ang="0">
                  <a:pos x="2037" y="5"/>
                </a:cxn>
                <a:cxn ang="0">
                  <a:pos x="1571" y="89"/>
                </a:cxn>
                <a:cxn ang="0">
                  <a:pos x="1595" y="296"/>
                </a:cxn>
                <a:cxn ang="0">
                  <a:pos x="1459" y="216"/>
                </a:cxn>
                <a:cxn ang="0">
                  <a:pos x="1186" y="337"/>
                </a:cxn>
                <a:cxn ang="0">
                  <a:pos x="1058" y="492"/>
                </a:cxn>
                <a:cxn ang="0">
                  <a:pos x="1087" y="556"/>
                </a:cxn>
                <a:cxn ang="0">
                  <a:pos x="991" y="592"/>
                </a:cxn>
                <a:cxn ang="0">
                  <a:pos x="807" y="437"/>
                </a:cxn>
                <a:cxn ang="0">
                  <a:pos x="1028" y="348"/>
                </a:cxn>
                <a:cxn ang="0">
                  <a:pos x="973" y="294"/>
                </a:cxn>
                <a:cxn ang="0">
                  <a:pos x="923" y="270"/>
                </a:cxn>
                <a:cxn ang="0">
                  <a:pos x="634" y="293"/>
                </a:cxn>
                <a:cxn ang="0">
                  <a:pos x="658" y="435"/>
                </a:cxn>
                <a:cxn ang="0">
                  <a:pos x="634" y="395"/>
                </a:cxn>
                <a:cxn ang="0">
                  <a:pos x="594" y="386"/>
                </a:cxn>
                <a:cxn ang="0">
                  <a:pos x="556" y="399"/>
                </a:cxn>
                <a:cxn ang="0">
                  <a:pos x="475" y="470"/>
                </a:cxn>
                <a:cxn ang="0">
                  <a:pos x="530" y="360"/>
                </a:cxn>
                <a:cxn ang="0">
                  <a:pos x="476" y="292"/>
                </a:cxn>
              </a:cxnLst>
              <a:rect l="0" t="0" r="r" b="b"/>
              <a:pathLst>
                <a:path w="2241" h="1205">
                  <a:moveTo>
                    <a:pt x="476" y="292"/>
                  </a:moveTo>
                  <a:lnTo>
                    <a:pt x="474" y="248"/>
                  </a:lnTo>
                  <a:lnTo>
                    <a:pt x="465" y="232"/>
                  </a:lnTo>
                  <a:lnTo>
                    <a:pt x="450" y="220"/>
                  </a:lnTo>
                  <a:lnTo>
                    <a:pt x="430" y="213"/>
                  </a:lnTo>
                  <a:lnTo>
                    <a:pt x="409" y="211"/>
                  </a:lnTo>
                  <a:lnTo>
                    <a:pt x="387" y="213"/>
                  </a:lnTo>
                  <a:lnTo>
                    <a:pt x="367" y="219"/>
                  </a:lnTo>
                  <a:lnTo>
                    <a:pt x="351" y="228"/>
                  </a:lnTo>
                  <a:lnTo>
                    <a:pt x="340" y="241"/>
                  </a:lnTo>
                  <a:lnTo>
                    <a:pt x="333" y="293"/>
                  </a:lnTo>
                  <a:lnTo>
                    <a:pt x="321" y="295"/>
                  </a:lnTo>
                  <a:lnTo>
                    <a:pt x="310" y="296"/>
                  </a:lnTo>
                  <a:lnTo>
                    <a:pt x="301" y="300"/>
                  </a:lnTo>
                  <a:lnTo>
                    <a:pt x="294" y="303"/>
                  </a:lnTo>
                  <a:lnTo>
                    <a:pt x="286" y="308"/>
                  </a:lnTo>
                  <a:lnTo>
                    <a:pt x="280" y="315"/>
                  </a:lnTo>
                  <a:lnTo>
                    <a:pt x="273" y="323"/>
                  </a:lnTo>
                  <a:lnTo>
                    <a:pt x="268" y="334"/>
                  </a:lnTo>
                  <a:lnTo>
                    <a:pt x="268" y="386"/>
                  </a:lnTo>
                  <a:lnTo>
                    <a:pt x="293" y="404"/>
                  </a:lnTo>
                  <a:lnTo>
                    <a:pt x="322" y="417"/>
                  </a:lnTo>
                  <a:lnTo>
                    <a:pt x="336" y="533"/>
                  </a:lnTo>
                  <a:lnTo>
                    <a:pt x="228" y="557"/>
                  </a:lnTo>
                  <a:lnTo>
                    <a:pt x="209" y="564"/>
                  </a:lnTo>
                  <a:lnTo>
                    <a:pt x="197" y="587"/>
                  </a:lnTo>
                  <a:lnTo>
                    <a:pt x="180" y="596"/>
                  </a:lnTo>
                  <a:lnTo>
                    <a:pt x="160" y="608"/>
                  </a:lnTo>
                  <a:lnTo>
                    <a:pt x="159" y="625"/>
                  </a:lnTo>
                  <a:lnTo>
                    <a:pt x="157" y="648"/>
                  </a:lnTo>
                  <a:lnTo>
                    <a:pt x="134" y="657"/>
                  </a:lnTo>
                  <a:lnTo>
                    <a:pt x="128" y="678"/>
                  </a:lnTo>
                  <a:lnTo>
                    <a:pt x="128" y="699"/>
                  </a:lnTo>
                  <a:lnTo>
                    <a:pt x="132" y="718"/>
                  </a:lnTo>
                  <a:lnTo>
                    <a:pt x="137" y="740"/>
                  </a:lnTo>
                  <a:lnTo>
                    <a:pt x="151" y="746"/>
                  </a:lnTo>
                  <a:lnTo>
                    <a:pt x="163" y="751"/>
                  </a:lnTo>
                  <a:lnTo>
                    <a:pt x="163" y="766"/>
                  </a:lnTo>
                  <a:lnTo>
                    <a:pt x="172" y="783"/>
                  </a:lnTo>
                  <a:lnTo>
                    <a:pt x="182" y="794"/>
                  </a:lnTo>
                  <a:lnTo>
                    <a:pt x="166" y="801"/>
                  </a:lnTo>
                  <a:lnTo>
                    <a:pt x="117" y="846"/>
                  </a:lnTo>
                  <a:lnTo>
                    <a:pt x="96" y="831"/>
                  </a:lnTo>
                  <a:lnTo>
                    <a:pt x="72" y="841"/>
                  </a:lnTo>
                  <a:lnTo>
                    <a:pt x="5" y="959"/>
                  </a:lnTo>
                  <a:lnTo>
                    <a:pt x="0" y="1067"/>
                  </a:lnTo>
                  <a:lnTo>
                    <a:pt x="228" y="1205"/>
                  </a:lnTo>
                  <a:lnTo>
                    <a:pt x="343" y="993"/>
                  </a:lnTo>
                  <a:lnTo>
                    <a:pt x="601" y="922"/>
                  </a:lnTo>
                  <a:lnTo>
                    <a:pt x="619" y="882"/>
                  </a:lnTo>
                  <a:lnTo>
                    <a:pt x="726" y="849"/>
                  </a:lnTo>
                  <a:lnTo>
                    <a:pt x="755" y="907"/>
                  </a:lnTo>
                  <a:lnTo>
                    <a:pt x="888" y="871"/>
                  </a:lnTo>
                  <a:lnTo>
                    <a:pt x="1013" y="819"/>
                  </a:lnTo>
                  <a:lnTo>
                    <a:pt x="1010" y="737"/>
                  </a:lnTo>
                  <a:lnTo>
                    <a:pt x="1032" y="722"/>
                  </a:lnTo>
                  <a:lnTo>
                    <a:pt x="1024" y="678"/>
                  </a:lnTo>
                  <a:lnTo>
                    <a:pt x="1054" y="675"/>
                  </a:lnTo>
                  <a:lnTo>
                    <a:pt x="1054" y="693"/>
                  </a:lnTo>
                  <a:lnTo>
                    <a:pt x="1124" y="703"/>
                  </a:lnTo>
                  <a:lnTo>
                    <a:pt x="1175" y="741"/>
                  </a:lnTo>
                  <a:lnTo>
                    <a:pt x="1584" y="645"/>
                  </a:lnTo>
                  <a:lnTo>
                    <a:pt x="1584" y="589"/>
                  </a:lnTo>
                  <a:lnTo>
                    <a:pt x="1622" y="541"/>
                  </a:lnTo>
                  <a:lnTo>
                    <a:pt x="1740" y="590"/>
                  </a:lnTo>
                  <a:lnTo>
                    <a:pt x="2182" y="437"/>
                  </a:lnTo>
                  <a:lnTo>
                    <a:pt x="2182" y="360"/>
                  </a:lnTo>
                  <a:lnTo>
                    <a:pt x="2201" y="330"/>
                  </a:lnTo>
                  <a:lnTo>
                    <a:pt x="2241" y="311"/>
                  </a:lnTo>
                  <a:lnTo>
                    <a:pt x="2241" y="255"/>
                  </a:lnTo>
                  <a:lnTo>
                    <a:pt x="2170" y="236"/>
                  </a:lnTo>
                  <a:lnTo>
                    <a:pt x="2171" y="108"/>
                  </a:lnTo>
                  <a:lnTo>
                    <a:pt x="2190" y="104"/>
                  </a:lnTo>
                  <a:lnTo>
                    <a:pt x="2182" y="77"/>
                  </a:lnTo>
                  <a:lnTo>
                    <a:pt x="2161" y="60"/>
                  </a:lnTo>
                  <a:lnTo>
                    <a:pt x="2140" y="45"/>
                  </a:lnTo>
                  <a:lnTo>
                    <a:pt x="2119" y="33"/>
                  </a:lnTo>
                  <a:lnTo>
                    <a:pt x="2097" y="23"/>
                  </a:lnTo>
                  <a:lnTo>
                    <a:pt x="2076" y="16"/>
                  </a:lnTo>
                  <a:lnTo>
                    <a:pt x="2057" y="9"/>
                  </a:lnTo>
                  <a:lnTo>
                    <a:pt x="2037" y="5"/>
                  </a:lnTo>
                  <a:lnTo>
                    <a:pt x="2019" y="0"/>
                  </a:lnTo>
                  <a:lnTo>
                    <a:pt x="1975" y="8"/>
                  </a:lnTo>
                  <a:lnTo>
                    <a:pt x="1571" y="89"/>
                  </a:lnTo>
                  <a:lnTo>
                    <a:pt x="1571" y="122"/>
                  </a:lnTo>
                  <a:lnTo>
                    <a:pt x="1594" y="130"/>
                  </a:lnTo>
                  <a:lnTo>
                    <a:pt x="1595" y="296"/>
                  </a:lnTo>
                  <a:lnTo>
                    <a:pt x="1488" y="263"/>
                  </a:lnTo>
                  <a:lnTo>
                    <a:pt x="1488" y="219"/>
                  </a:lnTo>
                  <a:lnTo>
                    <a:pt x="1459" y="216"/>
                  </a:lnTo>
                  <a:lnTo>
                    <a:pt x="1249" y="250"/>
                  </a:lnTo>
                  <a:lnTo>
                    <a:pt x="1208" y="300"/>
                  </a:lnTo>
                  <a:lnTo>
                    <a:pt x="1186" y="337"/>
                  </a:lnTo>
                  <a:lnTo>
                    <a:pt x="1156" y="355"/>
                  </a:lnTo>
                  <a:lnTo>
                    <a:pt x="1058" y="376"/>
                  </a:lnTo>
                  <a:lnTo>
                    <a:pt x="1058" y="492"/>
                  </a:lnTo>
                  <a:lnTo>
                    <a:pt x="1039" y="497"/>
                  </a:lnTo>
                  <a:lnTo>
                    <a:pt x="1040" y="525"/>
                  </a:lnTo>
                  <a:lnTo>
                    <a:pt x="1087" y="556"/>
                  </a:lnTo>
                  <a:lnTo>
                    <a:pt x="1087" y="574"/>
                  </a:lnTo>
                  <a:lnTo>
                    <a:pt x="1024" y="596"/>
                  </a:lnTo>
                  <a:lnTo>
                    <a:pt x="991" y="592"/>
                  </a:lnTo>
                  <a:lnTo>
                    <a:pt x="991" y="543"/>
                  </a:lnTo>
                  <a:lnTo>
                    <a:pt x="922" y="522"/>
                  </a:lnTo>
                  <a:lnTo>
                    <a:pt x="807" y="437"/>
                  </a:lnTo>
                  <a:lnTo>
                    <a:pt x="943" y="404"/>
                  </a:lnTo>
                  <a:lnTo>
                    <a:pt x="1027" y="374"/>
                  </a:lnTo>
                  <a:lnTo>
                    <a:pt x="1028" y="348"/>
                  </a:lnTo>
                  <a:lnTo>
                    <a:pt x="1006" y="325"/>
                  </a:lnTo>
                  <a:lnTo>
                    <a:pt x="989" y="308"/>
                  </a:lnTo>
                  <a:lnTo>
                    <a:pt x="973" y="294"/>
                  </a:lnTo>
                  <a:lnTo>
                    <a:pt x="959" y="284"/>
                  </a:lnTo>
                  <a:lnTo>
                    <a:pt x="943" y="277"/>
                  </a:lnTo>
                  <a:lnTo>
                    <a:pt x="923" y="270"/>
                  </a:lnTo>
                  <a:lnTo>
                    <a:pt x="900" y="262"/>
                  </a:lnTo>
                  <a:lnTo>
                    <a:pt x="872" y="254"/>
                  </a:lnTo>
                  <a:lnTo>
                    <a:pt x="634" y="293"/>
                  </a:lnTo>
                  <a:lnTo>
                    <a:pt x="634" y="311"/>
                  </a:lnTo>
                  <a:lnTo>
                    <a:pt x="657" y="326"/>
                  </a:lnTo>
                  <a:lnTo>
                    <a:pt x="658" y="435"/>
                  </a:lnTo>
                  <a:lnTo>
                    <a:pt x="645" y="437"/>
                  </a:lnTo>
                  <a:lnTo>
                    <a:pt x="645" y="404"/>
                  </a:lnTo>
                  <a:lnTo>
                    <a:pt x="634" y="395"/>
                  </a:lnTo>
                  <a:lnTo>
                    <a:pt x="621" y="391"/>
                  </a:lnTo>
                  <a:lnTo>
                    <a:pt x="608" y="387"/>
                  </a:lnTo>
                  <a:lnTo>
                    <a:pt x="594" y="386"/>
                  </a:lnTo>
                  <a:lnTo>
                    <a:pt x="579" y="387"/>
                  </a:lnTo>
                  <a:lnTo>
                    <a:pt x="566" y="392"/>
                  </a:lnTo>
                  <a:lnTo>
                    <a:pt x="556" y="399"/>
                  </a:lnTo>
                  <a:lnTo>
                    <a:pt x="548" y="409"/>
                  </a:lnTo>
                  <a:lnTo>
                    <a:pt x="549" y="452"/>
                  </a:lnTo>
                  <a:lnTo>
                    <a:pt x="475" y="470"/>
                  </a:lnTo>
                  <a:lnTo>
                    <a:pt x="490" y="407"/>
                  </a:lnTo>
                  <a:lnTo>
                    <a:pt x="515" y="389"/>
                  </a:lnTo>
                  <a:lnTo>
                    <a:pt x="530" y="360"/>
                  </a:lnTo>
                  <a:lnTo>
                    <a:pt x="530" y="323"/>
                  </a:lnTo>
                  <a:lnTo>
                    <a:pt x="509" y="300"/>
                  </a:lnTo>
                  <a:lnTo>
                    <a:pt x="476" y="292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8" name="Freeform 650"/>
            <p:cNvSpPr>
              <a:spLocks/>
            </p:cNvSpPr>
            <p:nvPr/>
          </p:nvSpPr>
          <p:spPr bwMode="auto">
            <a:xfrm>
              <a:off x="4509284" y="4150867"/>
              <a:ext cx="227031" cy="19118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9" y="9"/>
                </a:cxn>
                <a:cxn ang="0">
                  <a:pos x="33" y="14"/>
                </a:cxn>
                <a:cxn ang="0">
                  <a:pos x="45" y="18"/>
                </a:cxn>
                <a:cxn ang="0">
                  <a:pos x="58" y="20"/>
                </a:cxn>
                <a:cxn ang="0">
                  <a:pos x="70" y="20"/>
                </a:cxn>
                <a:cxn ang="0">
                  <a:pos x="82" y="18"/>
                </a:cxn>
                <a:cxn ang="0">
                  <a:pos x="96" y="13"/>
                </a:cxn>
                <a:cxn ang="0">
                  <a:pos x="112" y="6"/>
                </a:cxn>
                <a:cxn ang="0">
                  <a:pos x="115" y="82"/>
                </a:cxn>
                <a:cxn ang="0">
                  <a:pos x="81" y="97"/>
                </a:cxn>
                <a:cxn ang="0">
                  <a:pos x="44" y="97"/>
                </a:cxn>
                <a:cxn ang="0">
                  <a:pos x="10" y="87"/>
                </a:cxn>
                <a:cxn ang="0">
                  <a:pos x="0" y="75"/>
                </a:cxn>
                <a:cxn ang="0">
                  <a:pos x="3" y="0"/>
                </a:cxn>
              </a:cxnLst>
              <a:rect l="0" t="0" r="r" b="b"/>
              <a:pathLst>
                <a:path w="115" h="97">
                  <a:moveTo>
                    <a:pt x="3" y="0"/>
                  </a:moveTo>
                  <a:lnTo>
                    <a:pt x="19" y="9"/>
                  </a:lnTo>
                  <a:lnTo>
                    <a:pt x="33" y="14"/>
                  </a:lnTo>
                  <a:lnTo>
                    <a:pt x="45" y="18"/>
                  </a:lnTo>
                  <a:lnTo>
                    <a:pt x="58" y="20"/>
                  </a:lnTo>
                  <a:lnTo>
                    <a:pt x="70" y="20"/>
                  </a:lnTo>
                  <a:lnTo>
                    <a:pt x="82" y="18"/>
                  </a:lnTo>
                  <a:lnTo>
                    <a:pt x="96" y="13"/>
                  </a:lnTo>
                  <a:lnTo>
                    <a:pt x="112" y="6"/>
                  </a:lnTo>
                  <a:lnTo>
                    <a:pt x="115" y="82"/>
                  </a:lnTo>
                  <a:lnTo>
                    <a:pt x="81" y="97"/>
                  </a:lnTo>
                  <a:lnTo>
                    <a:pt x="44" y="97"/>
                  </a:lnTo>
                  <a:lnTo>
                    <a:pt x="10" y="87"/>
                  </a:lnTo>
                  <a:lnTo>
                    <a:pt x="0" y="7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19" name="Freeform 651"/>
            <p:cNvSpPr>
              <a:spLocks/>
            </p:cNvSpPr>
            <p:nvPr/>
          </p:nvSpPr>
          <p:spPr bwMode="auto">
            <a:xfrm>
              <a:off x="4557080" y="4170783"/>
              <a:ext cx="151355" cy="17127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77"/>
                </a:cxn>
                <a:cxn ang="0">
                  <a:pos x="11" y="81"/>
                </a:cxn>
                <a:cxn ang="0">
                  <a:pos x="20" y="82"/>
                </a:cxn>
                <a:cxn ang="0">
                  <a:pos x="28" y="84"/>
                </a:cxn>
                <a:cxn ang="0">
                  <a:pos x="36" y="84"/>
                </a:cxn>
                <a:cxn ang="0">
                  <a:pos x="44" y="84"/>
                </a:cxn>
                <a:cxn ang="0">
                  <a:pos x="52" y="82"/>
                </a:cxn>
                <a:cxn ang="0">
                  <a:pos x="62" y="81"/>
                </a:cxn>
                <a:cxn ang="0">
                  <a:pos x="72" y="77"/>
                </a:cxn>
                <a:cxn ang="0">
                  <a:pos x="78" y="0"/>
                </a:cxn>
                <a:cxn ang="0">
                  <a:pos x="67" y="5"/>
                </a:cxn>
                <a:cxn ang="0">
                  <a:pos x="58" y="8"/>
                </a:cxn>
                <a:cxn ang="0">
                  <a:pos x="49" y="10"/>
                </a:cxn>
                <a:cxn ang="0">
                  <a:pos x="40" y="10"/>
                </a:cxn>
                <a:cxn ang="0">
                  <a:pos x="30" y="9"/>
                </a:cxn>
                <a:cxn ang="0">
                  <a:pos x="21" y="8"/>
                </a:cxn>
                <a:cxn ang="0">
                  <a:pos x="11" y="5"/>
                </a:cxn>
                <a:cxn ang="0">
                  <a:pos x="0" y="2"/>
                </a:cxn>
              </a:cxnLst>
              <a:rect l="0" t="0" r="r" b="b"/>
              <a:pathLst>
                <a:path w="78" h="84">
                  <a:moveTo>
                    <a:pt x="0" y="2"/>
                  </a:moveTo>
                  <a:lnTo>
                    <a:pt x="0" y="77"/>
                  </a:lnTo>
                  <a:lnTo>
                    <a:pt x="11" y="81"/>
                  </a:lnTo>
                  <a:lnTo>
                    <a:pt x="20" y="82"/>
                  </a:lnTo>
                  <a:lnTo>
                    <a:pt x="28" y="84"/>
                  </a:lnTo>
                  <a:lnTo>
                    <a:pt x="36" y="84"/>
                  </a:lnTo>
                  <a:lnTo>
                    <a:pt x="44" y="84"/>
                  </a:lnTo>
                  <a:lnTo>
                    <a:pt x="52" y="82"/>
                  </a:lnTo>
                  <a:lnTo>
                    <a:pt x="62" y="81"/>
                  </a:lnTo>
                  <a:lnTo>
                    <a:pt x="72" y="77"/>
                  </a:lnTo>
                  <a:lnTo>
                    <a:pt x="78" y="0"/>
                  </a:lnTo>
                  <a:lnTo>
                    <a:pt x="67" y="5"/>
                  </a:lnTo>
                  <a:lnTo>
                    <a:pt x="58" y="8"/>
                  </a:lnTo>
                  <a:lnTo>
                    <a:pt x="49" y="10"/>
                  </a:lnTo>
                  <a:lnTo>
                    <a:pt x="40" y="10"/>
                  </a:lnTo>
                  <a:lnTo>
                    <a:pt x="30" y="9"/>
                  </a:lnTo>
                  <a:lnTo>
                    <a:pt x="21" y="8"/>
                  </a:lnTo>
                  <a:lnTo>
                    <a:pt x="11" y="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0" name="Freeform 652"/>
            <p:cNvSpPr>
              <a:spLocks/>
            </p:cNvSpPr>
            <p:nvPr/>
          </p:nvSpPr>
          <p:spPr bwMode="auto">
            <a:xfrm>
              <a:off x="4600895" y="4186715"/>
              <a:ext cx="43812" cy="159321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20" y="75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38"/>
                </a:cxn>
                <a:cxn ang="0">
                  <a:pos x="0" y="66"/>
                </a:cxn>
                <a:cxn ang="0">
                  <a:pos x="0" y="81"/>
                </a:cxn>
              </a:cxnLst>
              <a:rect l="0" t="0" r="r" b="b"/>
              <a:pathLst>
                <a:path w="20" h="81">
                  <a:moveTo>
                    <a:pt x="0" y="81"/>
                  </a:moveTo>
                  <a:lnTo>
                    <a:pt x="20" y="75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38"/>
                  </a:lnTo>
                  <a:lnTo>
                    <a:pt x="0" y="6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1" name="Freeform 653"/>
            <p:cNvSpPr>
              <a:spLocks/>
            </p:cNvSpPr>
            <p:nvPr/>
          </p:nvSpPr>
          <p:spPr bwMode="auto">
            <a:xfrm>
              <a:off x="4425642" y="4334086"/>
              <a:ext cx="406268" cy="155339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4" y="23"/>
                </a:cxn>
                <a:cxn ang="0">
                  <a:pos x="27" y="26"/>
                </a:cxn>
                <a:cxn ang="0">
                  <a:pos x="41" y="29"/>
                </a:cxn>
                <a:cxn ang="0">
                  <a:pos x="54" y="31"/>
                </a:cxn>
                <a:cxn ang="0">
                  <a:pos x="68" y="33"/>
                </a:cxn>
                <a:cxn ang="0">
                  <a:pos x="80" y="36"/>
                </a:cxn>
                <a:cxn ang="0">
                  <a:pos x="93" y="36"/>
                </a:cxn>
                <a:cxn ang="0">
                  <a:pos x="106" y="36"/>
                </a:cxn>
                <a:cxn ang="0">
                  <a:pos x="119" y="36"/>
                </a:cxn>
                <a:cxn ang="0">
                  <a:pos x="131" y="33"/>
                </a:cxn>
                <a:cxn ang="0">
                  <a:pos x="144" y="31"/>
                </a:cxn>
                <a:cxn ang="0">
                  <a:pos x="157" y="28"/>
                </a:cxn>
                <a:cxn ang="0">
                  <a:pos x="168" y="23"/>
                </a:cxn>
                <a:cxn ang="0">
                  <a:pos x="181" y="16"/>
                </a:cxn>
                <a:cxn ang="0">
                  <a:pos x="192" y="9"/>
                </a:cxn>
                <a:cxn ang="0">
                  <a:pos x="205" y="0"/>
                </a:cxn>
                <a:cxn ang="0">
                  <a:pos x="205" y="49"/>
                </a:cxn>
                <a:cxn ang="0">
                  <a:pos x="193" y="55"/>
                </a:cxn>
                <a:cxn ang="0">
                  <a:pos x="182" y="60"/>
                </a:cxn>
                <a:cxn ang="0">
                  <a:pos x="169" y="64"/>
                </a:cxn>
                <a:cxn ang="0">
                  <a:pos x="157" y="69"/>
                </a:cxn>
                <a:cxn ang="0">
                  <a:pos x="144" y="73"/>
                </a:cxn>
                <a:cxn ang="0">
                  <a:pos x="130" y="75"/>
                </a:cxn>
                <a:cxn ang="0">
                  <a:pos x="117" y="76"/>
                </a:cxn>
                <a:cxn ang="0">
                  <a:pos x="104" y="77"/>
                </a:cxn>
                <a:cxn ang="0">
                  <a:pos x="90" y="77"/>
                </a:cxn>
                <a:cxn ang="0">
                  <a:pos x="77" y="77"/>
                </a:cxn>
                <a:cxn ang="0">
                  <a:pos x="63" y="75"/>
                </a:cxn>
                <a:cxn ang="0">
                  <a:pos x="50" y="73"/>
                </a:cxn>
                <a:cxn ang="0">
                  <a:pos x="38" y="70"/>
                </a:cxn>
                <a:cxn ang="0">
                  <a:pos x="25" y="66"/>
                </a:cxn>
                <a:cxn ang="0">
                  <a:pos x="14" y="60"/>
                </a:cxn>
                <a:cxn ang="0">
                  <a:pos x="2" y="54"/>
                </a:cxn>
                <a:cxn ang="0">
                  <a:pos x="0" y="19"/>
                </a:cxn>
              </a:cxnLst>
              <a:rect l="0" t="0" r="r" b="b"/>
              <a:pathLst>
                <a:path w="205" h="77">
                  <a:moveTo>
                    <a:pt x="0" y="19"/>
                  </a:moveTo>
                  <a:lnTo>
                    <a:pt x="14" y="23"/>
                  </a:lnTo>
                  <a:lnTo>
                    <a:pt x="27" y="26"/>
                  </a:lnTo>
                  <a:lnTo>
                    <a:pt x="41" y="29"/>
                  </a:lnTo>
                  <a:lnTo>
                    <a:pt x="54" y="31"/>
                  </a:lnTo>
                  <a:lnTo>
                    <a:pt x="68" y="33"/>
                  </a:lnTo>
                  <a:lnTo>
                    <a:pt x="80" y="36"/>
                  </a:lnTo>
                  <a:lnTo>
                    <a:pt x="93" y="36"/>
                  </a:lnTo>
                  <a:lnTo>
                    <a:pt x="106" y="36"/>
                  </a:lnTo>
                  <a:lnTo>
                    <a:pt x="119" y="36"/>
                  </a:lnTo>
                  <a:lnTo>
                    <a:pt x="131" y="33"/>
                  </a:lnTo>
                  <a:lnTo>
                    <a:pt x="144" y="31"/>
                  </a:lnTo>
                  <a:lnTo>
                    <a:pt x="157" y="28"/>
                  </a:lnTo>
                  <a:lnTo>
                    <a:pt x="168" y="23"/>
                  </a:lnTo>
                  <a:lnTo>
                    <a:pt x="181" y="16"/>
                  </a:lnTo>
                  <a:lnTo>
                    <a:pt x="192" y="9"/>
                  </a:lnTo>
                  <a:lnTo>
                    <a:pt x="205" y="0"/>
                  </a:lnTo>
                  <a:lnTo>
                    <a:pt x="205" y="49"/>
                  </a:lnTo>
                  <a:lnTo>
                    <a:pt x="193" y="55"/>
                  </a:lnTo>
                  <a:lnTo>
                    <a:pt x="182" y="60"/>
                  </a:lnTo>
                  <a:lnTo>
                    <a:pt x="169" y="64"/>
                  </a:lnTo>
                  <a:lnTo>
                    <a:pt x="157" y="69"/>
                  </a:lnTo>
                  <a:lnTo>
                    <a:pt x="144" y="73"/>
                  </a:lnTo>
                  <a:lnTo>
                    <a:pt x="130" y="75"/>
                  </a:lnTo>
                  <a:lnTo>
                    <a:pt x="117" y="76"/>
                  </a:lnTo>
                  <a:lnTo>
                    <a:pt x="104" y="77"/>
                  </a:lnTo>
                  <a:lnTo>
                    <a:pt x="90" y="77"/>
                  </a:lnTo>
                  <a:lnTo>
                    <a:pt x="77" y="77"/>
                  </a:lnTo>
                  <a:lnTo>
                    <a:pt x="63" y="75"/>
                  </a:lnTo>
                  <a:lnTo>
                    <a:pt x="50" y="73"/>
                  </a:lnTo>
                  <a:lnTo>
                    <a:pt x="38" y="70"/>
                  </a:lnTo>
                  <a:lnTo>
                    <a:pt x="25" y="66"/>
                  </a:lnTo>
                  <a:lnTo>
                    <a:pt x="14" y="60"/>
                  </a:lnTo>
                  <a:lnTo>
                    <a:pt x="2" y="54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2" name="Freeform 654"/>
            <p:cNvSpPr>
              <a:spLocks/>
            </p:cNvSpPr>
            <p:nvPr/>
          </p:nvSpPr>
          <p:spPr bwMode="auto">
            <a:xfrm>
              <a:off x="4501318" y="4389848"/>
              <a:ext cx="254914" cy="916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40"/>
                </a:cxn>
                <a:cxn ang="0">
                  <a:pos x="16" y="43"/>
                </a:cxn>
                <a:cxn ang="0">
                  <a:pos x="32" y="45"/>
                </a:cxn>
                <a:cxn ang="0">
                  <a:pos x="47" y="47"/>
                </a:cxn>
                <a:cxn ang="0">
                  <a:pos x="62" y="48"/>
                </a:cxn>
                <a:cxn ang="0">
                  <a:pos x="77" y="47"/>
                </a:cxn>
                <a:cxn ang="0">
                  <a:pos x="92" y="45"/>
                </a:cxn>
                <a:cxn ang="0">
                  <a:pos x="108" y="44"/>
                </a:cxn>
                <a:cxn ang="0">
                  <a:pos x="124" y="42"/>
                </a:cxn>
                <a:cxn ang="0">
                  <a:pos x="127" y="0"/>
                </a:cxn>
                <a:cxn ang="0">
                  <a:pos x="109" y="4"/>
                </a:cxn>
                <a:cxn ang="0">
                  <a:pos x="93" y="7"/>
                </a:cxn>
                <a:cxn ang="0">
                  <a:pos x="78" y="10"/>
                </a:cxn>
                <a:cxn ang="0">
                  <a:pos x="63" y="11"/>
                </a:cxn>
                <a:cxn ang="0">
                  <a:pos x="50" y="12"/>
                </a:cxn>
                <a:cxn ang="0">
                  <a:pos x="33" y="11"/>
                </a:cxn>
                <a:cxn ang="0">
                  <a:pos x="17" y="10"/>
                </a:cxn>
                <a:cxn ang="0">
                  <a:pos x="0" y="7"/>
                </a:cxn>
              </a:cxnLst>
              <a:rect l="0" t="0" r="r" b="b"/>
              <a:pathLst>
                <a:path w="127" h="48">
                  <a:moveTo>
                    <a:pt x="0" y="7"/>
                  </a:moveTo>
                  <a:lnTo>
                    <a:pt x="0" y="40"/>
                  </a:lnTo>
                  <a:lnTo>
                    <a:pt x="16" y="43"/>
                  </a:lnTo>
                  <a:lnTo>
                    <a:pt x="32" y="45"/>
                  </a:lnTo>
                  <a:lnTo>
                    <a:pt x="47" y="47"/>
                  </a:lnTo>
                  <a:lnTo>
                    <a:pt x="62" y="48"/>
                  </a:lnTo>
                  <a:lnTo>
                    <a:pt x="77" y="47"/>
                  </a:lnTo>
                  <a:lnTo>
                    <a:pt x="92" y="45"/>
                  </a:lnTo>
                  <a:lnTo>
                    <a:pt x="108" y="44"/>
                  </a:lnTo>
                  <a:lnTo>
                    <a:pt x="124" y="42"/>
                  </a:lnTo>
                  <a:lnTo>
                    <a:pt x="127" y="0"/>
                  </a:lnTo>
                  <a:lnTo>
                    <a:pt x="109" y="4"/>
                  </a:lnTo>
                  <a:lnTo>
                    <a:pt x="93" y="7"/>
                  </a:lnTo>
                  <a:lnTo>
                    <a:pt x="78" y="10"/>
                  </a:lnTo>
                  <a:lnTo>
                    <a:pt x="63" y="11"/>
                  </a:lnTo>
                  <a:lnTo>
                    <a:pt x="50" y="12"/>
                  </a:lnTo>
                  <a:lnTo>
                    <a:pt x="33" y="11"/>
                  </a:lnTo>
                  <a:lnTo>
                    <a:pt x="17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3" name="Freeform 655"/>
            <p:cNvSpPr>
              <a:spLocks/>
            </p:cNvSpPr>
            <p:nvPr/>
          </p:nvSpPr>
          <p:spPr bwMode="auto">
            <a:xfrm>
              <a:off x="4569031" y="4417731"/>
              <a:ext cx="87627" cy="67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"/>
                </a:cxn>
                <a:cxn ang="0">
                  <a:pos x="44" y="36"/>
                </a:cxn>
                <a:cxn ang="0">
                  <a:pos x="44" y="0"/>
                </a:cxn>
                <a:cxn ang="0">
                  <a:pos x="0" y="0"/>
                </a:cxn>
              </a:cxnLst>
              <a:rect l="0" t="0" r="r" b="b"/>
              <a:pathLst>
                <a:path w="44" h="36">
                  <a:moveTo>
                    <a:pt x="0" y="0"/>
                  </a:moveTo>
                  <a:lnTo>
                    <a:pt x="0" y="34"/>
                  </a:lnTo>
                  <a:lnTo>
                    <a:pt x="44" y="36"/>
                  </a:lnTo>
                  <a:lnTo>
                    <a:pt x="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4" name="Freeform 656"/>
            <p:cNvSpPr>
              <a:spLocks/>
            </p:cNvSpPr>
            <p:nvPr/>
          </p:nvSpPr>
          <p:spPr bwMode="auto">
            <a:xfrm>
              <a:off x="4485386" y="4493407"/>
              <a:ext cx="250929" cy="282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"/>
                </a:cxn>
                <a:cxn ang="0">
                  <a:pos x="32" y="6"/>
                </a:cxn>
                <a:cxn ang="0">
                  <a:pos x="47" y="7"/>
                </a:cxn>
                <a:cxn ang="0">
                  <a:pos x="62" y="7"/>
                </a:cxn>
                <a:cxn ang="0">
                  <a:pos x="77" y="7"/>
                </a:cxn>
                <a:cxn ang="0">
                  <a:pos x="92" y="6"/>
                </a:cxn>
                <a:cxn ang="0">
                  <a:pos x="109" y="5"/>
                </a:cxn>
                <a:cxn ang="0">
                  <a:pos x="127" y="3"/>
                </a:cxn>
                <a:cxn ang="0">
                  <a:pos x="116" y="126"/>
                </a:cxn>
                <a:cxn ang="0">
                  <a:pos x="103" y="132"/>
                </a:cxn>
                <a:cxn ang="0">
                  <a:pos x="92" y="136"/>
                </a:cxn>
                <a:cxn ang="0">
                  <a:pos x="80" y="140"/>
                </a:cxn>
                <a:cxn ang="0">
                  <a:pos x="68" y="142"/>
                </a:cxn>
                <a:cxn ang="0">
                  <a:pos x="56" y="143"/>
                </a:cxn>
                <a:cxn ang="0">
                  <a:pos x="45" y="142"/>
                </a:cxn>
                <a:cxn ang="0">
                  <a:pos x="32" y="140"/>
                </a:cxn>
                <a:cxn ang="0">
                  <a:pos x="19" y="136"/>
                </a:cxn>
                <a:cxn ang="0">
                  <a:pos x="0" y="0"/>
                </a:cxn>
              </a:cxnLst>
              <a:rect l="0" t="0" r="r" b="b"/>
              <a:pathLst>
                <a:path w="127" h="143">
                  <a:moveTo>
                    <a:pt x="0" y="0"/>
                  </a:moveTo>
                  <a:lnTo>
                    <a:pt x="17" y="4"/>
                  </a:lnTo>
                  <a:lnTo>
                    <a:pt x="32" y="6"/>
                  </a:lnTo>
                  <a:lnTo>
                    <a:pt x="47" y="7"/>
                  </a:lnTo>
                  <a:lnTo>
                    <a:pt x="62" y="7"/>
                  </a:lnTo>
                  <a:lnTo>
                    <a:pt x="77" y="7"/>
                  </a:lnTo>
                  <a:lnTo>
                    <a:pt x="92" y="6"/>
                  </a:lnTo>
                  <a:lnTo>
                    <a:pt x="109" y="5"/>
                  </a:lnTo>
                  <a:lnTo>
                    <a:pt x="127" y="3"/>
                  </a:lnTo>
                  <a:lnTo>
                    <a:pt x="116" y="126"/>
                  </a:lnTo>
                  <a:lnTo>
                    <a:pt x="103" y="132"/>
                  </a:lnTo>
                  <a:lnTo>
                    <a:pt x="92" y="136"/>
                  </a:lnTo>
                  <a:lnTo>
                    <a:pt x="80" y="140"/>
                  </a:lnTo>
                  <a:lnTo>
                    <a:pt x="68" y="142"/>
                  </a:lnTo>
                  <a:lnTo>
                    <a:pt x="56" y="143"/>
                  </a:lnTo>
                  <a:lnTo>
                    <a:pt x="45" y="142"/>
                  </a:lnTo>
                  <a:lnTo>
                    <a:pt x="32" y="140"/>
                  </a:lnTo>
                  <a:lnTo>
                    <a:pt x="19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5" name="Freeform 657"/>
            <p:cNvSpPr>
              <a:spLocks/>
            </p:cNvSpPr>
            <p:nvPr/>
          </p:nvSpPr>
          <p:spPr bwMode="auto">
            <a:xfrm>
              <a:off x="4529200" y="4501373"/>
              <a:ext cx="151355" cy="27084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3" y="134"/>
                </a:cxn>
                <a:cxn ang="0">
                  <a:pos x="32" y="136"/>
                </a:cxn>
                <a:cxn ang="0">
                  <a:pos x="67" y="134"/>
                </a:cxn>
                <a:cxn ang="0">
                  <a:pos x="76" y="0"/>
                </a:cxn>
                <a:cxn ang="0">
                  <a:pos x="53" y="5"/>
                </a:cxn>
                <a:cxn ang="0">
                  <a:pos x="27" y="5"/>
                </a:cxn>
                <a:cxn ang="0">
                  <a:pos x="0" y="5"/>
                </a:cxn>
              </a:cxnLst>
              <a:rect l="0" t="0" r="r" b="b"/>
              <a:pathLst>
                <a:path w="76" h="136">
                  <a:moveTo>
                    <a:pt x="0" y="5"/>
                  </a:moveTo>
                  <a:lnTo>
                    <a:pt x="13" y="134"/>
                  </a:lnTo>
                  <a:lnTo>
                    <a:pt x="32" y="136"/>
                  </a:lnTo>
                  <a:lnTo>
                    <a:pt x="67" y="134"/>
                  </a:lnTo>
                  <a:lnTo>
                    <a:pt x="76" y="0"/>
                  </a:lnTo>
                  <a:lnTo>
                    <a:pt x="53" y="5"/>
                  </a:lnTo>
                  <a:lnTo>
                    <a:pt x="27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6" name="Freeform 658"/>
            <p:cNvSpPr>
              <a:spLocks/>
            </p:cNvSpPr>
            <p:nvPr/>
          </p:nvSpPr>
          <p:spPr bwMode="auto">
            <a:xfrm>
              <a:off x="4584963" y="4505357"/>
              <a:ext cx="67710" cy="270846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21" y="136"/>
                </a:cxn>
                <a:cxn ang="0">
                  <a:pos x="35" y="0"/>
                </a:cxn>
                <a:cxn ang="0">
                  <a:pos x="0" y="0"/>
                </a:cxn>
                <a:cxn ang="0">
                  <a:pos x="5" y="134"/>
                </a:cxn>
              </a:cxnLst>
              <a:rect l="0" t="0" r="r" b="b"/>
              <a:pathLst>
                <a:path w="35" h="136">
                  <a:moveTo>
                    <a:pt x="5" y="134"/>
                  </a:moveTo>
                  <a:lnTo>
                    <a:pt x="21" y="136"/>
                  </a:lnTo>
                  <a:lnTo>
                    <a:pt x="35" y="0"/>
                  </a:lnTo>
                  <a:lnTo>
                    <a:pt x="0" y="0"/>
                  </a:lnTo>
                  <a:lnTo>
                    <a:pt x="5" y="134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7" name="Freeform 659"/>
            <p:cNvSpPr>
              <a:spLocks/>
            </p:cNvSpPr>
            <p:nvPr/>
          </p:nvSpPr>
          <p:spPr bwMode="auto">
            <a:xfrm>
              <a:off x="4314117" y="4684592"/>
              <a:ext cx="549657" cy="541691"/>
            </a:xfrm>
            <a:custGeom>
              <a:avLst/>
              <a:gdLst/>
              <a:ahLst/>
              <a:cxnLst>
                <a:cxn ang="0">
                  <a:pos x="0" y="50"/>
                </a:cxn>
                <a:cxn ang="0">
                  <a:pos x="88" y="23"/>
                </a:cxn>
                <a:cxn ang="0">
                  <a:pos x="103" y="45"/>
                </a:cxn>
                <a:cxn ang="0">
                  <a:pos x="128" y="51"/>
                </a:cxn>
                <a:cxn ang="0">
                  <a:pos x="153" y="52"/>
                </a:cxn>
                <a:cxn ang="0">
                  <a:pos x="172" y="48"/>
                </a:cxn>
                <a:cxn ang="0">
                  <a:pos x="189" y="43"/>
                </a:cxn>
                <a:cxn ang="0">
                  <a:pos x="202" y="35"/>
                </a:cxn>
                <a:cxn ang="0">
                  <a:pos x="213" y="24"/>
                </a:cxn>
                <a:cxn ang="0">
                  <a:pos x="218" y="12"/>
                </a:cxn>
                <a:cxn ang="0">
                  <a:pos x="219" y="0"/>
                </a:cxn>
                <a:cxn ang="0">
                  <a:pos x="239" y="18"/>
                </a:cxn>
                <a:cxn ang="0">
                  <a:pos x="255" y="40"/>
                </a:cxn>
                <a:cxn ang="0">
                  <a:pos x="266" y="66"/>
                </a:cxn>
                <a:cxn ang="0">
                  <a:pos x="272" y="93"/>
                </a:cxn>
                <a:cxn ang="0">
                  <a:pos x="276" y="121"/>
                </a:cxn>
                <a:cxn ang="0">
                  <a:pos x="276" y="150"/>
                </a:cxn>
                <a:cxn ang="0">
                  <a:pos x="271" y="176"/>
                </a:cxn>
                <a:cxn ang="0">
                  <a:pos x="263" y="202"/>
                </a:cxn>
                <a:cxn ang="0">
                  <a:pos x="213" y="218"/>
                </a:cxn>
                <a:cxn ang="0">
                  <a:pos x="210" y="193"/>
                </a:cxn>
                <a:cxn ang="0">
                  <a:pos x="101" y="220"/>
                </a:cxn>
                <a:cxn ang="0">
                  <a:pos x="93" y="246"/>
                </a:cxn>
                <a:cxn ang="0">
                  <a:pos x="86" y="261"/>
                </a:cxn>
                <a:cxn ang="0">
                  <a:pos x="26" y="272"/>
                </a:cxn>
                <a:cxn ang="0">
                  <a:pos x="40" y="246"/>
                </a:cxn>
                <a:cxn ang="0">
                  <a:pos x="49" y="220"/>
                </a:cxn>
                <a:cxn ang="0">
                  <a:pos x="55" y="196"/>
                </a:cxn>
                <a:cxn ang="0">
                  <a:pos x="55" y="173"/>
                </a:cxn>
                <a:cxn ang="0">
                  <a:pos x="52" y="149"/>
                </a:cxn>
                <a:cxn ang="0">
                  <a:pos x="45" y="125"/>
                </a:cxn>
                <a:cxn ang="0">
                  <a:pos x="36" y="99"/>
                </a:cxn>
                <a:cxn ang="0">
                  <a:pos x="24" y="73"/>
                </a:cxn>
                <a:cxn ang="0">
                  <a:pos x="0" y="50"/>
                </a:cxn>
              </a:cxnLst>
              <a:rect l="0" t="0" r="r" b="b"/>
              <a:pathLst>
                <a:path w="276" h="272">
                  <a:moveTo>
                    <a:pt x="0" y="50"/>
                  </a:moveTo>
                  <a:lnTo>
                    <a:pt x="88" y="23"/>
                  </a:lnTo>
                  <a:lnTo>
                    <a:pt x="103" y="45"/>
                  </a:lnTo>
                  <a:lnTo>
                    <a:pt x="128" y="51"/>
                  </a:lnTo>
                  <a:lnTo>
                    <a:pt x="153" y="52"/>
                  </a:lnTo>
                  <a:lnTo>
                    <a:pt x="172" y="48"/>
                  </a:lnTo>
                  <a:lnTo>
                    <a:pt x="189" y="43"/>
                  </a:lnTo>
                  <a:lnTo>
                    <a:pt x="202" y="35"/>
                  </a:lnTo>
                  <a:lnTo>
                    <a:pt x="213" y="24"/>
                  </a:lnTo>
                  <a:lnTo>
                    <a:pt x="218" y="12"/>
                  </a:lnTo>
                  <a:lnTo>
                    <a:pt x="219" y="0"/>
                  </a:lnTo>
                  <a:lnTo>
                    <a:pt x="239" y="18"/>
                  </a:lnTo>
                  <a:lnTo>
                    <a:pt x="255" y="40"/>
                  </a:lnTo>
                  <a:lnTo>
                    <a:pt x="266" y="66"/>
                  </a:lnTo>
                  <a:lnTo>
                    <a:pt x="272" y="93"/>
                  </a:lnTo>
                  <a:lnTo>
                    <a:pt x="276" y="121"/>
                  </a:lnTo>
                  <a:lnTo>
                    <a:pt x="276" y="150"/>
                  </a:lnTo>
                  <a:lnTo>
                    <a:pt x="271" y="176"/>
                  </a:lnTo>
                  <a:lnTo>
                    <a:pt x="263" y="202"/>
                  </a:lnTo>
                  <a:lnTo>
                    <a:pt x="213" y="218"/>
                  </a:lnTo>
                  <a:lnTo>
                    <a:pt x="210" y="193"/>
                  </a:lnTo>
                  <a:lnTo>
                    <a:pt x="101" y="220"/>
                  </a:lnTo>
                  <a:lnTo>
                    <a:pt x="93" y="246"/>
                  </a:lnTo>
                  <a:lnTo>
                    <a:pt x="86" y="261"/>
                  </a:lnTo>
                  <a:lnTo>
                    <a:pt x="26" y="272"/>
                  </a:lnTo>
                  <a:lnTo>
                    <a:pt x="40" y="246"/>
                  </a:lnTo>
                  <a:lnTo>
                    <a:pt x="49" y="220"/>
                  </a:lnTo>
                  <a:lnTo>
                    <a:pt x="55" y="196"/>
                  </a:lnTo>
                  <a:lnTo>
                    <a:pt x="55" y="173"/>
                  </a:lnTo>
                  <a:lnTo>
                    <a:pt x="52" y="149"/>
                  </a:lnTo>
                  <a:lnTo>
                    <a:pt x="45" y="125"/>
                  </a:lnTo>
                  <a:lnTo>
                    <a:pt x="36" y="99"/>
                  </a:lnTo>
                  <a:lnTo>
                    <a:pt x="24" y="7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8" name="Freeform 660"/>
            <p:cNvSpPr>
              <a:spLocks/>
            </p:cNvSpPr>
            <p:nvPr/>
          </p:nvSpPr>
          <p:spPr bwMode="auto">
            <a:xfrm>
              <a:off x="4385812" y="4756287"/>
              <a:ext cx="477963" cy="36643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217" y="0"/>
                </a:cxn>
                <a:cxn ang="0">
                  <a:pos x="231" y="30"/>
                </a:cxn>
                <a:cxn ang="0">
                  <a:pos x="239" y="60"/>
                </a:cxn>
                <a:cxn ang="0">
                  <a:pos x="241" y="92"/>
                </a:cxn>
                <a:cxn ang="0">
                  <a:pos x="235" y="127"/>
                </a:cxn>
                <a:cxn ang="0">
                  <a:pos x="21" y="183"/>
                </a:cxn>
                <a:cxn ang="0">
                  <a:pos x="21" y="146"/>
                </a:cxn>
                <a:cxn ang="0">
                  <a:pos x="20" y="114"/>
                </a:cxn>
                <a:cxn ang="0">
                  <a:pos x="14" y="83"/>
                </a:cxn>
                <a:cxn ang="0">
                  <a:pos x="0" y="49"/>
                </a:cxn>
              </a:cxnLst>
              <a:rect l="0" t="0" r="r" b="b"/>
              <a:pathLst>
                <a:path w="241" h="183">
                  <a:moveTo>
                    <a:pt x="0" y="49"/>
                  </a:moveTo>
                  <a:lnTo>
                    <a:pt x="217" y="0"/>
                  </a:lnTo>
                  <a:lnTo>
                    <a:pt x="231" y="30"/>
                  </a:lnTo>
                  <a:lnTo>
                    <a:pt x="239" y="60"/>
                  </a:lnTo>
                  <a:lnTo>
                    <a:pt x="241" y="92"/>
                  </a:lnTo>
                  <a:lnTo>
                    <a:pt x="235" y="127"/>
                  </a:lnTo>
                  <a:lnTo>
                    <a:pt x="21" y="183"/>
                  </a:lnTo>
                  <a:lnTo>
                    <a:pt x="21" y="146"/>
                  </a:lnTo>
                  <a:lnTo>
                    <a:pt x="20" y="114"/>
                  </a:lnTo>
                  <a:lnTo>
                    <a:pt x="14" y="8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29" name="Freeform 661"/>
            <p:cNvSpPr>
              <a:spLocks/>
            </p:cNvSpPr>
            <p:nvPr/>
          </p:nvSpPr>
          <p:spPr bwMode="auto">
            <a:xfrm>
              <a:off x="4409710" y="4820015"/>
              <a:ext cx="446099" cy="195169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20" y="12"/>
                </a:cxn>
                <a:cxn ang="0">
                  <a:pos x="222" y="22"/>
                </a:cxn>
                <a:cxn ang="0">
                  <a:pos x="223" y="33"/>
                </a:cxn>
                <a:cxn ang="0">
                  <a:pos x="223" y="45"/>
                </a:cxn>
                <a:cxn ang="0">
                  <a:pos x="7" y="98"/>
                </a:cxn>
                <a:cxn ang="0">
                  <a:pos x="8" y="82"/>
                </a:cxn>
                <a:cxn ang="0">
                  <a:pos x="8" y="73"/>
                </a:cxn>
                <a:cxn ang="0">
                  <a:pos x="7" y="63"/>
                </a:cxn>
                <a:cxn ang="0">
                  <a:pos x="0" y="48"/>
                </a:cxn>
                <a:cxn ang="0">
                  <a:pos x="219" y="0"/>
                </a:cxn>
              </a:cxnLst>
              <a:rect l="0" t="0" r="r" b="b"/>
              <a:pathLst>
                <a:path w="223" h="98">
                  <a:moveTo>
                    <a:pt x="219" y="0"/>
                  </a:moveTo>
                  <a:lnTo>
                    <a:pt x="220" y="12"/>
                  </a:lnTo>
                  <a:lnTo>
                    <a:pt x="222" y="22"/>
                  </a:lnTo>
                  <a:lnTo>
                    <a:pt x="223" y="33"/>
                  </a:lnTo>
                  <a:lnTo>
                    <a:pt x="223" y="45"/>
                  </a:lnTo>
                  <a:lnTo>
                    <a:pt x="7" y="98"/>
                  </a:lnTo>
                  <a:lnTo>
                    <a:pt x="8" y="82"/>
                  </a:lnTo>
                  <a:lnTo>
                    <a:pt x="8" y="73"/>
                  </a:lnTo>
                  <a:lnTo>
                    <a:pt x="7" y="63"/>
                  </a:lnTo>
                  <a:lnTo>
                    <a:pt x="0" y="48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0" name="Freeform 662"/>
            <p:cNvSpPr>
              <a:spLocks/>
            </p:cNvSpPr>
            <p:nvPr/>
          </p:nvSpPr>
          <p:spPr bwMode="auto">
            <a:xfrm>
              <a:off x="4792080" y="4561120"/>
              <a:ext cx="517793" cy="485929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58" y="36"/>
                </a:cxn>
                <a:cxn ang="0">
                  <a:pos x="60" y="47"/>
                </a:cxn>
                <a:cxn ang="0">
                  <a:pos x="77" y="51"/>
                </a:cxn>
                <a:cxn ang="0">
                  <a:pos x="95" y="53"/>
                </a:cxn>
                <a:cxn ang="0">
                  <a:pos x="112" y="54"/>
                </a:cxn>
                <a:cxn ang="0">
                  <a:pos x="127" y="53"/>
                </a:cxn>
                <a:cxn ang="0">
                  <a:pos x="141" y="48"/>
                </a:cxn>
                <a:cxn ang="0">
                  <a:pos x="151" y="41"/>
                </a:cxn>
                <a:cxn ang="0">
                  <a:pos x="159" y="29"/>
                </a:cxn>
                <a:cxn ang="0">
                  <a:pos x="163" y="11"/>
                </a:cxn>
                <a:cxn ang="0">
                  <a:pos x="215" y="0"/>
                </a:cxn>
                <a:cxn ang="0">
                  <a:pos x="233" y="19"/>
                </a:cxn>
                <a:cxn ang="0">
                  <a:pos x="246" y="40"/>
                </a:cxn>
                <a:cxn ang="0">
                  <a:pos x="254" y="63"/>
                </a:cxn>
                <a:cxn ang="0">
                  <a:pos x="258" y="86"/>
                </a:cxn>
                <a:cxn ang="0">
                  <a:pos x="260" y="112"/>
                </a:cxn>
                <a:cxn ang="0">
                  <a:pos x="257" y="137"/>
                </a:cxn>
                <a:cxn ang="0">
                  <a:pos x="254" y="164"/>
                </a:cxn>
                <a:cxn ang="0">
                  <a:pos x="249" y="190"/>
                </a:cxn>
                <a:cxn ang="0">
                  <a:pos x="46" y="244"/>
                </a:cxn>
                <a:cxn ang="0">
                  <a:pos x="51" y="217"/>
                </a:cxn>
                <a:cxn ang="0">
                  <a:pos x="53" y="190"/>
                </a:cxn>
                <a:cxn ang="0">
                  <a:pos x="52" y="164"/>
                </a:cxn>
                <a:cxn ang="0">
                  <a:pos x="50" y="138"/>
                </a:cxn>
                <a:cxn ang="0">
                  <a:pos x="43" y="114"/>
                </a:cxn>
                <a:cxn ang="0">
                  <a:pos x="32" y="91"/>
                </a:cxn>
                <a:cxn ang="0">
                  <a:pos x="19" y="68"/>
                </a:cxn>
                <a:cxn ang="0">
                  <a:pos x="0" y="47"/>
                </a:cxn>
              </a:cxnLst>
              <a:rect l="0" t="0" r="r" b="b"/>
              <a:pathLst>
                <a:path w="260" h="244">
                  <a:moveTo>
                    <a:pt x="0" y="47"/>
                  </a:moveTo>
                  <a:lnTo>
                    <a:pt x="58" y="36"/>
                  </a:lnTo>
                  <a:lnTo>
                    <a:pt x="60" y="47"/>
                  </a:lnTo>
                  <a:lnTo>
                    <a:pt x="77" y="51"/>
                  </a:lnTo>
                  <a:lnTo>
                    <a:pt x="95" y="53"/>
                  </a:lnTo>
                  <a:lnTo>
                    <a:pt x="112" y="54"/>
                  </a:lnTo>
                  <a:lnTo>
                    <a:pt x="127" y="53"/>
                  </a:lnTo>
                  <a:lnTo>
                    <a:pt x="141" y="48"/>
                  </a:lnTo>
                  <a:lnTo>
                    <a:pt x="151" y="41"/>
                  </a:lnTo>
                  <a:lnTo>
                    <a:pt x="159" y="29"/>
                  </a:lnTo>
                  <a:lnTo>
                    <a:pt x="163" y="11"/>
                  </a:lnTo>
                  <a:lnTo>
                    <a:pt x="215" y="0"/>
                  </a:lnTo>
                  <a:lnTo>
                    <a:pt x="233" y="19"/>
                  </a:lnTo>
                  <a:lnTo>
                    <a:pt x="246" y="40"/>
                  </a:lnTo>
                  <a:lnTo>
                    <a:pt x="254" y="63"/>
                  </a:lnTo>
                  <a:lnTo>
                    <a:pt x="258" y="86"/>
                  </a:lnTo>
                  <a:lnTo>
                    <a:pt x="260" y="112"/>
                  </a:lnTo>
                  <a:lnTo>
                    <a:pt x="257" y="137"/>
                  </a:lnTo>
                  <a:lnTo>
                    <a:pt x="254" y="164"/>
                  </a:lnTo>
                  <a:lnTo>
                    <a:pt x="249" y="190"/>
                  </a:lnTo>
                  <a:lnTo>
                    <a:pt x="46" y="244"/>
                  </a:lnTo>
                  <a:lnTo>
                    <a:pt x="51" y="217"/>
                  </a:lnTo>
                  <a:lnTo>
                    <a:pt x="53" y="190"/>
                  </a:lnTo>
                  <a:lnTo>
                    <a:pt x="52" y="164"/>
                  </a:lnTo>
                  <a:lnTo>
                    <a:pt x="50" y="138"/>
                  </a:lnTo>
                  <a:lnTo>
                    <a:pt x="43" y="114"/>
                  </a:lnTo>
                  <a:lnTo>
                    <a:pt x="32" y="91"/>
                  </a:lnTo>
                  <a:lnTo>
                    <a:pt x="19" y="68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1" name="Freeform 663"/>
            <p:cNvSpPr>
              <a:spLocks/>
            </p:cNvSpPr>
            <p:nvPr/>
          </p:nvSpPr>
          <p:spPr bwMode="auto">
            <a:xfrm>
              <a:off x="4855808" y="4648746"/>
              <a:ext cx="446099" cy="318642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208" y="0"/>
                </a:cxn>
                <a:cxn ang="0">
                  <a:pos x="221" y="26"/>
                </a:cxn>
                <a:cxn ang="0">
                  <a:pos x="224" y="53"/>
                </a:cxn>
                <a:cxn ang="0">
                  <a:pos x="224" y="79"/>
                </a:cxn>
                <a:cxn ang="0">
                  <a:pos x="222" y="109"/>
                </a:cxn>
                <a:cxn ang="0">
                  <a:pos x="24" y="159"/>
                </a:cxn>
                <a:cxn ang="0">
                  <a:pos x="26" y="146"/>
                </a:cxn>
                <a:cxn ang="0">
                  <a:pos x="25" y="130"/>
                </a:cxn>
                <a:cxn ang="0">
                  <a:pos x="22" y="112"/>
                </a:cxn>
                <a:cxn ang="0">
                  <a:pos x="18" y="92"/>
                </a:cxn>
                <a:cxn ang="0">
                  <a:pos x="12" y="74"/>
                </a:cxn>
                <a:cxn ang="0">
                  <a:pos x="6" y="59"/>
                </a:cxn>
                <a:cxn ang="0">
                  <a:pos x="3" y="49"/>
                </a:cxn>
                <a:cxn ang="0">
                  <a:pos x="0" y="46"/>
                </a:cxn>
              </a:cxnLst>
              <a:rect l="0" t="0" r="r" b="b"/>
              <a:pathLst>
                <a:path w="224" h="159">
                  <a:moveTo>
                    <a:pt x="0" y="46"/>
                  </a:moveTo>
                  <a:lnTo>
                    <a:pt x="208" y="0"/>
                  </a:lnTo>
                  <a:lnTo>
                    <a:pt x="221" y="26"/>
                  </a:lnTo>
                  <a:lnTo>
                    <a:pt x="224" y="53"/>
                  </a:lnTo>
                  <a:lnTo>
                    <a:pt x="224" y="79"/>
                  </a:lnTo>
                  <a:lnTo>
                    <a:pt x="222" y="109"/>
                  </a:lnTo>
                  <a:lnTo>
                    <a:pt x="24" y="159"/>
                  </a:lnTo>
                  <a:lnTo>
                    <a:pt x="26" y="146"/>
                  </a:lnTo>
                  <a:lnTo>
                    <a:pt x="25" y="130"/>
                  </a:lnTo>
                  <a:lnTo>
                    <a:pt x="22" y="112"/>
                  </a:lnTo>
                  <a:lnTo>
                    <a:pt x="18" y="92"/>
                  </a:lnTo>
                  <a:lnTo>
                    <a:pt x="12" y="74"/>
                  </a:lnTo>
                  <a:lnTo>
                    <a:pt x="6" y="59"/>
                  </a:lnTo>
                  <a:lnTo>
                    <a:pt x="3" y="4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2" name="Freeform 664"/>
            <p:cNvSpPr>
              <a:spLocks/>
            </p:cNvSpPr>
            <p:nvPr/>
          </p:nvSpPr>
          <p:spPr bwMode="auto">
            <a:xfrm>
              <a:off x="4883688" y="4716456"/>
              <a:ext cx="414235" cy="139407"/>
            </a:xfrm>
            <a:custGeom>
              <a:avLst/>
              <a:gdLst/>
              <a:ahLst/>
              <a:cxnLst>
                <a:cxn ang="0">
                  <a:pos x="0" y="45"/>
                </a:cxn>
                <a:cxn ang="0">
                  <a:pos x="208" y="0"/>
                </a:cxn>
                <a:cxn ang="0">
                  <a:pos x="208" y="30"/>
                </a:cxn>
                <a:cxn ang="0">
                  <a:pos x="7" y="70"/>
                </a:cxn>
                <a:cxn ang="0">
                  <a:pos x="0" y="45"/>
                </a:cxn>
              </a:cxnLst>
              <a:rect l="0" t="0" r="r" b="b"/>
              <a:pathLst>
                <a:path w="208" h="70">
                  <a:moveTo>
                    <a:pt x="0" y="45"/>
                  </a:moveTo>
                  <a:lnTo>
                    <a:pt x="208" y="0"/>
                  </a:lnTo>
                  <a:lnTo>
                    <a:pt x="208" y="30"/>
                  </a:lnTo>
                  <a:lnTo>
                    <a:pt x="7" y="7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3" name="Freeform 665"/>
            <p:cNvSpPr>
              <a:spLocks/>
            </p:cNvSpPr>
            <p:nvPr/>
          </p:nvSpPr>
          <p:spPr bwMode="auto">
            <a:xfrm>
              <a:off x="5385549" y="4381882"/>
              <a:ext cx="477963" cy="549657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238" y="0"/>
                </a:cxn>
                <a:cxn ang="0">
                  <a:pos x="238" y="3"/>
                </a:cxn>
                <a:cxn ang="0">
                  <a:pos x="198" y="22"/>
                </a:cxn>
                <a:cxn ang="0">
                  <a:pos x="167" y="38"/>
                </a:cxn>
                <a:cxn ang="0">
                  <a:pos x="146" y="54"/>
                </a:cxn>
                <a:cxn ang="0">
                  <a:pos x="132" y="70"/>
                </a:cxn>
                <a:cxn ang="0">
                  <a:pos x="127" y="91"/>
                </a:cxn>
                <a:cxn ang="0">
                  <a:pos x="125" y="118"/>
                </a:cxn>
                <a:cxn ang="0">
                  <a:pos x="130" y="151"/>
                </a:cxn>
                <a:cxn ang="0">
                  <a:pos x="139" y="195"/>
                </a:cxn>
                <a:cxn ang="0">
                  <a:pos x="200" y="183"/>
                </a:cxn>
                <a:cxn ang="0">
                  <a:pos x="200" y="228"/>
                </a:cxn>
                <a:cxn ang="0">
                  <a:pos x="0" y="276"/>
                </a:cxn>
                <a:cxn ang="0">
                  <a:pos x="0" y="54"/>
                </a:cxn>
              </a:cxnLst>
              <a:rect l="0" t="0" r="r" b="b"/>
              <a:pathLst>
                <a:path w="238" h="276">
                  <a:moveTo>
                    <a:pt x="0" y="54"/>
                  </a:moveTo>
                  <a:lnTo>
                    <a:pt x="238" y="0"/>
                  </a:lnTo>
                  <a:lnTo>
                    <a:pt x="238" y="3"/>
                  </a:lnTo>
                  <a:lnTo>
                    <a:pt x="198" y="22"/>
                  </a:lnTo>
                  <a:lnTo>
                    <a:pt x="167" y="38"/>
                  </a:lnTo>
                  <a:lnTo>
                    <a:pt x="146" y="54"/>
                  </a:lnTo>
                  <a:lnTo>
                    <a:pt x="132" y="70"/>
                  </a:lnTo>
                  <a:lnTo>
                    <a:pt x="127" y="91"/>
                  </a:lnTo>
                  <a:lnTo>
                    <a:pt x="125" y="118"/>
                  </a:lnTo>
                  <a:lnTo>
                    <a:pt x="130" y="151"/>
                  </a:lnTo>
                  <a:lnTo>
                    <a:pt x="139" y="195"/>
                  </a:lnTo>
                  <a:lnTo>
                    <a:pt x="200" y="183"/>
                  </a:lnTo>
                  <a:lnTo>
                    <a:pt x="200" y="228"/>
                  </a:lnTo>
                  <a:lnTo>
                    <a:pt x="0" y="276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4" name="Freeform 666"/>
            <p:cNvSpPr>
              <a:spLocks/>
            </p:cNvSpPr>
            <p:nvPr/>
          </p:nvSpPr>
          <p:spPr bwMode="auto">
            <a:xfrm>
              <a:off x="4417676" y="4903660"/>
              <a:ext cx="1449821" cy="685080"/>
            </a:xfrm>
            <a:custGeom>
              <a:avLst/>
              <a:gdLst/>
              <a:ahLst/>
              <a:cxnLst>
                <a:cxn ang="0">
                  <a:pos x="336" y="101"/>
                </a:cxn>
                <a:cxn ang="0">
                  <a:pos x="728" y="0"/>
                </a:cxn>
                <a:cxn ang="0">
                  <a:pos x="729" y="82"/>
                </a:cxn>
                <a:cxn ang="0">
                  <a:pos x="351" y="183"/>
                </a:cxn>
                <a:cxn ang="0">
                  <a:pos x="287" y="279"/>
                </a:cxn>
                <a:cxn ang="0">
                  <a:pos x="34" y="342"/>
                </a:cxn>
                <a:cxn ang="0">
                  <a:pos x="34" y="302"/>
                </a:cxn>
                <a:cxn ang="0">
                  <a:pos x="0" y="275"/>
                </a:cxn>
                <a:cxn ang="0">
                  <a:pos x="277" y="202"/>
                </a:cxn>
                <a:cxn ang="0">
                  <a:pos x="279" y="197"/>
                </a:cxn>
                <a:cxn ang="0">
                  <a:pos x="287" y="186"/>
                </a:cxn>
                <a:cxn ang="0">
                  <a:pos x="298" y="169"/>
                </a:cxn>
                <a:cxn ang="0">
                  <a:pos x="309" y="151"/>
                </a:cxn>
                <a:cxn ang="0">
                  <a:pos x="321" y="134"/>
                </a:cxn>
                <a:cxn ang="0">
                  <a:pos x="330" y="117"/>
                </a:cxn>
                <a:cxn ang="0">
                  <a:pos x="336" y="106"/>
                </a:cxn>
                <a:cxn ang="0">
                  <a:pos x="336" y="101"/>
                </a:cxn>
              </a:cxnLst>
              <a:rect l="0" t="0" r="r" b="b"/>
              <a:pathLst>
                <a:path w="729" h="342">
                  <a:moveTo>
                    <a:pt x="336" y="101"/>
                  </a:moveTo>
                  <a:lnTo>
                    <a:pt x="728" y="0"/>
                  </a:lnTo>
                  <a:lnTo>
                    <a:pt x="729" y="82"/>
                  </a:lnTo>
                  <a:lnTo>
                    <a:pt x="351" y="183"/>
                  </a:lnTo>
                  <a:lnTo>
                    <a:pt x="287" y="279"/>
                  </a:lnTo>
                  <a:lnTo>
                    <a:pt x="34" y="342"/>
                  </a:lnTo>
                  <a:lnTo>
                    <a:pt x="34" y="302"/>
                  </a:lnTo>
                  <a:lnTo>
                    <a:pt x="0" y="275"/>
                  </a:lnTo>
                  <a:lnTo>
                    <a:pt x="277" y="202"/>
                  </a:lnTo>
                  <a:lnTo>
                    <a:pt x="279" y="197"/>
                  </a:lnTo>
                  <a:lnTo>
                    <a:pt x="287" y="186"/>
                  </a:lnTo>
                  <a:lnTo>
                    <a:pt x="298" y="169"/>
                  </a:lnTo>
                  <a:lnTo>
                    <a:pt x="309" y="151"/>
                  </a:lnTo>
                  <a:lnTo>
                    <a:pt x="321" y="134"/>
                  </a:lnTo>
                  <a:lnTo>
                    <a:pt x="330" y="117"/>
                  </a:lnTo>
                  <a:lnTo>
                    <a:pt x="336" y="106"/>
                  </a:lnTo>
                  <a:lnTo>
                    <a:pt x="336" y="10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5" name="Freeform 667"/>
            <p:cNvSpPr>
              <a:spLocks/>
            </p:cNvSpPr>
            <p:nvPr/>
          </p:nvSpPr>
          <p:spPr bwMode="auto">
            <a:xfrm>
              <a:off x="4533182" y="5078913"/>
              <a:ext cx="215083" cy="227034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9" y="0"/>
                </a:cxn>
                <a:cxn ang="0">
                  <a:pos x="107" y="86"/>
                </a:cxn>
                <a:cxn ang="0">
                  <a:pos x="8" y="116"/>
                </a:cxn>
                <a:cxn ang="0">
                  <a:pos x="0" y="23"/>
                </a:cxn>
              </a:cxnLst>
              <a:rect l="0" t="0" r="r" b="b"/>
              <a:pathLst>
                <a:path w="107" h="116">
                  <a:moveTo>
                    <a:pt x="0" y="23"/>
                  </a:moveTo>
                  <a:lnTo>
                    <a:pt x="89" y="0"/>
                  </a:lnTo>
                  <a:lnTo>
                    <a:pt x="107" y="86"/>
                  </a:lnTo>
                  <a:lnTo>
                    <a:pt x="8" y="116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6" name="Freeform 668"/>
            <p:cNvSpPr>
              <a:spLocks/>
            </p:cNvSpPr>
            <p:nvPr/>
          </p:nvSpPr>
          <p:spPr bwMode="auto">
            <a:xfrm>
              <a:off x="3804290" y="5270098"/>
              <a:ext cx="649232" cy="756775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224" y="74"/>
                </a:cxn>
                <a:cxn ang="0">
                  <a:pos x="327" y="126"/>
                </a:cxn>
                <a:cxn ang="0">
                  <a:pos x="239" y="290"/>
                </a:cxn>
                <a:cxn ang="0">
                  <a:pos x="221" y="380"/>
                </a:cxn>
                <a:cxn ang="0">
                  <a:pos x="0" y="239"/>
                </a:cxn>
                <a:cxn ang="0">
                  <a:pos x="3" y="164"/>
                </a:cxn>
                <a:cxn ang="0">
                  <a:pos x="83" y="6"/>
                </a:cxn>
                <a:cxn ang="0">
                  <a:pos x="135" y="38"/>
                </a:cxn>
                <a:cxn ang="0">
                  <a:pos x="179" y="0"/>
                </a:cxn>
              </a:cxnLst>
              <a:rect l="0" t="0" r="r" b="b"/>
              <a:pathLst>
                <a:path w="327" h="380">
                  <a:moveTo>
                    <a:pt x="179" y="0"/>
                  </a:moveTo>
                  <a:lnTo>
                    <a:pt x="224" y="74"/>
                  </a:lnTo>
                  <a:lnTo>
                    <a:pt x="327" y="126"/>
                  </a:lnTo>
                  <a:lnTo>
                    <a:pt x="239" y="290"/>
                  </a:lnTo>
                  <a:lnTo>
                    <a:pt x="221" y="380"/>
                  </a:lnTo>
                  <a:lnTo>
                    <a:pt x="0" y="239"/>
                  </a:lnTo>
                  <a:lnTo>
                    <a:pt x="3" y="164"/>
                  </a:lnTo>
                  <a:lnTo>
                    <a:pt x="83" y="6"/>
                  </a:lnTo>
                  <a:lnTo>
                    <a:pt x="135" y="3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7" name="Freeform 669"/>
            <p:cNvSpPr>
              <a:spLocks/>
            </p:cNvSpPr>
            <p:nvPr/>
          </p:nvSpPr>
          <p:spPr bwMode="auto">
            <a:xfrm>
              <a:off x="4927503" y="4481459"/>
              <a:ext cx="167287" cy="16728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73"/>
                </a:cxn>
                <a:cxn ang="0">
                  <a:pos x="12" y="80"/>
                </a:cxn>
                <a:cxn ang="0">
                  <a:pos x="23" y="84"/>
                </a:cxn>
                <a:cxn ang="0">
                  <a:pos x="34" y="85"/>
                </a:cxn>
                <a:cxn ang="0">
                  <a:pos x="44" y="85"/>
                </a:cxn>
                <a:cxn ang="0">
                  <a:pos x="54" y="84"/>
                </a:cxn>
                <a:cxn ang="0">
                  <a:pos x="64" y="80"/>
                </a:cxn>
                <a:cxn ang="0">
                  <a:pos x="73" y="77"/>
                </a:cxn>
                <a:cxn ang="0">
                  <a:pos x="80" y="73"/>
                </a:cxn>
                <a:cxn ang="0">
                  <a:pos x="83" y="0"/>
                </a:cxn>
                <a:cxn ang="0">
                  <a:pos x="71" y="11"/>
                </a:cxn>
                <a:cxn ang="0">
                  <a:pos x="57" y="18"/>
                </a:cxn>
                <a:cxn ang="0">
                  <a:pos x="42" y="20"/>
                </a:cxn>
                <a:cxn ang="0">
                  <a:pos x="28" y="19"/>
                </a:cxn>
                <a:cxn ang="0">
                  <a:pos x="16" y="17"/>
                </a:cxn>
                <a:cxn ang="0">
                  <a:pos x="7" y="13"/>
                </a:cxn>
                <a:cxn ang="0">
                  <a:pos x="1" y="11"/>
                </a:cxn>
                <a:cxn ang="0">
                  <a:pos x="0" y="10"/>
                </a:cxn>
              </a:cxnLst>
              <a:rect l="0" t="0" r="r" b="b"/>
              <a:pathLst>
                <a:path w="83" h="85">
                  <a:moveTo>
                    <a:pt x="0" y="10"/>
                  </a:moveTo>
                  <a:lnTo>
                    <a:pt x="0" y="73"/>
                  </a:lnTo>
                  <a:lnTo>
                    <a:pt x="12" y="80"/>
                  </a:lnTo>
                  <a:lnTo>
                    <a:pt x="23" y="84"/>
                  </a:lnTo>
                  <a:lnTo>
                    <a:pt x="34" y="85"/>
                  </a:lnTo>
                  <a:lnTo>
                    <a:pt x="44" y="85"/>
                  </a:lnTo>
                  <a:lnTo>
                    <a:pt x="54" y="84"/>
                  </a:lnTo>
                  <a:lnTo>
                    <a:pt x="64" y="80"/>
                  </a:lnTo>
                  <a:lnTo>
                    <a:pt x="73" y="77"/>
                  </a:lnTo>
                  <a:lnTo>
                    <a:pt x="80" y="73"/>
                  </a:lnTo>
                  <a:lnTo>
                    <a:pt x="83" y="0"/>
                  </a:lnTo>
                  <a:lnTo>
                    <a:pt x="71" y="11"/>
                  </a:lnTo>
                  <a:lnTo>
                    <a:pt x="57" y="18"/>
                  </a:lnTo>
                  <a:lnTo>
                    <a:pt x="42" y="20"/>
                  </a:lnTo>
                  <a:lnTo>
                    <a:pt x="28" y="19"/>
                  </a:lnTo>
                  <a:lnTo>
                    <a:pt x="16" y="17"/>
                  </a:lnTo>
                  <a:lnTo>
                    <a:pt x="7" y="13"/>
                  </a:lnTo>
                  <a:lnTo>
                    <a:pt x="1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8" name="Freeform 670"/>
            <p:cNvSpPr>
              <a:spLocks/>
            </p:cNvSpPr>
            <p:nvPr/>
          </p:nvSpPr>
          <p:spPr bwMode="auto">
            <a:xfrm>
              <a:off x="4951401" y="4509339"/>
              <a:ext cx="103559" cy="13940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66"/>
                </a:cxn>
                <a:cxn ang="0">
                  <a:pos x="7" y="68"/>
                </a:cxn>
                <a:cxn ang="0">
                  <a:pos x="13" y="69"/>
                </a:cxn>
                <a:cxn ang="0">
                  <a:pos x="18" y="69"/>
                </a:cxn>
                <a:cxn ang="0">
                  <a:pos x="24" y="70"/>
                </a:cxn>
                <a:cxn ang="0">
                  <a:pos x="30" y="69"/>
                </a:cxn>
                <a:cxn ang="0">
                  <a:pos x="36" y="69"/>
                </a:cxn>
                <a:cxn ang="0">
                  <a:pos x="43" y="66"/>
                </a:cxn>
                <a:cxn ang="0">
                  <a:pos x="51" y="63"/>
                </a:cxn>
                <a:cxn ang="0">
                  <a:pos x="52" y="0"/>
                </a:cxn>
                <a:cxn ang="0">
                  <a:pos x="48" y="2"/>
                </a:cxn>
                <a:cxn ang="0">
                  <a:pos x="43" y="3"/>
                </a:cxn>
                <a:cxn ang="0">
                  <a:pos x="37" y="4"/>
                </a:cxn>
                <a:cxn ang="0">
                  <a:pos x="31" y="4"/>
                </a:cxn>
                <a:cxn ang="0">
                  <a:pos x="23" y="4"/>
                </a:cxn>
                <a:cxn ang="0">
                  <a:pos x="16" y="4"/>
                </a:cxn>
                <a:cxn ang="0">
                  <a:pos x="8" y="3"/>
                </a:cxn>
                <a:cxn ang="0">
                  <a:pos x="0" y="2"/>
                </a:cxn>
              </a:cxnLst>
              <a:rect l="0" t="0" r="r" b="b"/>
              <a:pathLst>
                <a:path w="52" h="70">
                  <a:moveTo>
                    <a:pt x="0" y="2"/>
                  </a:moveTo>
                  <a:lnTo>
                    <a:pt x="0" y="66"/>
                  </a:lnTo>
                  <a:lnTo>
                    <a:pt x="7" y="68"/>
                  </a:lnTo>
                  <a:lnTo>
                    <a:pt x="13" y="69"/>
                  </a:lnTo>
                  <a:lnTo>
                    <a:pt x="18" y="69"/>
                  </a:lnTo>
                  <a:lnTo>
                    <a:pt x="24" y="70"/>
                  </a:lnTo>
                  <a:lnTo>
                    <a:pt x="30" y="69"/>
                  </a:lnTo>
                  <a:lnTo>
                    <a:pt x="36" y="69"/>
                  </a:lnTo>
                  <a:lnTo>
                    <a:pt x="43" y="66"/>
                  </a:lnTo>
                  <a:lnTo>
                    <a:pt x="51" y="63"/>
                  </a:lnTo>
                  <a:lnTo>
                    <a:pt x="52" y="0"/>
                  </a:lnTo>
                  <a:lnTo>
                    <a:pt x="48" y="2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4"/>
                  </a:lnTo>
                  <a:lnTo>
                    <a:pt x="23" y="4"/>
                  </a:lnTo>
                  <a:lnTo>
                    <a:pt x="16" y="4"/>
                  </a:lnTo>
                  <a:lnTo>
                    <a:pt x="8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39" name="Freeform 671"/>
            <p:cNvSpPr>
              <a:spLocks/>
            </p:cNvSpPr>
            <p:nvPr/>
          </p:nvSpPr>
          <p:spPr bwMode="auto">
            <a:xfrm>
              <a:off x="4995213" y="4521289"/>
              <a:ext cx="35846" cy="1274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18" y="63"/>
                </a:cxn>
                <a:cxn ang="0">
                  <a:pos x="18" y="0"/>
                </a:cxn>
                <a:cxn ang="0">
                  <a:pos x="0" y="0"/>
                </a:cxn>
              </a:cxnLst>
              <a:rect l="0" t="0" r="r" b="b"/>
              <a:pathLst>
                <a:path w="18" h="64">
                  <a:moveTo>
                    <a:pt x="0" y="0"/>
                  </a:moveTo>
                  <a:lnTo>
                    <a:pt x="0" y="64"/>
                  </a:lnTo>
                  <a:lnTo>
                    <a:pt x="18" y="63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0" name="Freeform 672"/>
            <p:cNvSpPr>
              <a:spLocks/>
            </p:cNvSpPr>
            <p:nvPr/>
          </p:nvSpPr>
          <p:spPr bwMode="auto">
            <a:xfrm>
              <a:off x="6273765" y="4330104"/>
              <a:ext cx="752790" cy="458049"/>
            </a:xfrm>
            <a:custGeom>
              <a:avLst/>
              <a:gdLst/>
              <a:ahLst/>
              <a:cxnLst>
                <a:cxn ang="0">
                  <a:pos x="1" y="161"/>
                </a:cxn>
                <a:cxn ang="0">
                  <a:pos x="90" y="143"/>
                </a:cxn>
                <a:cxn ang="0">
                  <a:pos x="135" y="117"/>
                </a:cxn>
                <a:cxn ang="0">
                  <a:pos x="181" y="46"/>
                </a:cxn>
                <a:cxn ang="0">
                  <a:pos x="377" y="0"/>
                </a:cxn>
                <a:cxn ang="0">
                  <a:pos x="378" y="140"/>
                </a:cxn>
                <a:cxn ang="0">
                  <a:pos x="0" y="229"/>
                </a:cxn>
                <a:cxn ang="0">
                  <a:pos x="1" y="161"/>
                </a:cxn>
              </a:cxnLst>
              <a:rect l="0" t="0" r="r" b="b"/>
              <a:pathLst>
                <a:path w="378" h="229">
                  <a:moveTo>
                    <a:pt x="1" y="161"/>
                  </a:moveTo>
                  <a:lnTo>
                    <a:pt x="90" y="143"/>
                  </a:lnTo>
                  <a:lnTo>
                    <a:pt x="135" y="117"/>
                  </a:lnTo>
                  <a:lnTo>
                    <a:pt x="181" y="46"/>
                  </a:lnTo>
                  <a:lnTo>
                    <a:pt x="377" y="0"/>
                  </a:lnTo>
                  <a:lnTo>
                    <a:pt x="378" y="140"/>
                  </a:lnTo>
                  <a:lnTo>
                    <a:pt x="0" y="229"/>
                  </a:lnTo>
                  <a:lnTo>
                    <a:pt x="1" y="16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1" name="Freeform 673"/>
            <p:cNvSpPr>
              <a:spLocks/>
            </p:cNvSpPr>
            <p:nvPr/>
          </p:nvSpPr>
          <p:spPr bwMode="auto">
            <a:xfrm>
              <a:off x="6249867" y="4628830"/>
              <a:ext cx="820503" cy="266864"/>
            </a:xfrm>
            <a:custGeom>
              <a:avLst/>
              <a:gdLst/>
              <a:ahLst/>
              <a:cxnLst>
                <a:cxn ang="0">
                  <a:pos x="0" y="108"/>
                </a:cxn>
                <a:cxn ang="0">
                  <a:pos x="412" y="0"/>
                </a:cxn>
                <a:cxn ang="0">
                  <a:pos x="412" y="36"/>
                </a:cxn>
                <a:cxn ang="0">
                  <a:pos x="1" y="135"/>
                </a:cxn>
                <a:cxn ang="0">
                  <a:pos x="0" y="108"/>
                </a:cxn>
              </a:cxnLst>
              <a:rect l="0" t="0" r="r" b="b"/>
              <a:pathLst>
                <a:path w="412" h="135">
                  <a:moveTo>
                    <a:pt x="0" y="108"/>
                  </a:moveTo>
                  <a:lnTo>
                    <a:pt x="412" y="0"/>
                  </a:lnTo>
                  <a:lnTo>
                    <a:pt x="412" y="36"/>
                  </a:lnTo>
                  <a:lnTo>
                    <a:pt x="1" y="135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2" name="Freeform 674"/>
            <p:cNvSpPr>
              <a:spLocks/>
            </p:cNvSpPr>
            <p:nvPr/>
          </p:nvSpPr>
          <p:spPr bwMode="auto">
            <a:xfrm>
              <a:off x="6162240" y="4724422"/>
              <a:ext cx="896179" cy="410253"/>
            </a:xfrm>
            <a:custGeom>
              <a:avLst/>
              <a:gdLst/>
              <a:ahLst/>
              <a:cxnLst>
                <a:cxn ang="0">
                  <a:pos x="0" y="89"/>
                </a:cxn>
                <a:cxn ang="0">
                  <a:pos x="0" y="206"/>
                </a:cxn>
                <a:cxn ang="0">
                  <a:pos x="340" y="129"/>
                </a:cxn>
                <a:cxn ang="0">
                  <a:pos x="388" y="112"/>
                </a:cxn>
                <a:cxn ang="0">
                  <a:pos x="398" y="63"/>
                </a:cxn>
                <a:cxn ang="0">
                  <a:pos x="420" y="30"/>
                </a:cxn>
                <a:cxn ang="0">
                  <a:pos x="451" y="17"/>
                </a:cxn>
                <a:cxn ang="0">
                  <a:pos x="449" y="0"/>
                </a:cxn>
                <a:cxn ang="0">
                  <a:pos x="41" y="104"/>
                </a:cxn>
                <a:cxn ang="0">
                  <a:pos x="0" y="89"/>
                </a:cxn>
              </a:cxnLst>
              <a:rect l="0" t="0" r="r" b="b"/>
              <a:pathLst>
                <a:path w="451" h="206">
                  <a:moveTo>
                    <a:pt x="0" y="89"/>
                  </a:moveTo>
                  <a:lnTo>
                    <a:pt x="0" y="206"/>
                  </a:lnTo>
                  <a:lnTo>
                    <a:pt x="340" y="129"/>
                  </a:lnTo>
                  <a:lnTo>
                    <a:pt x="388" y="112"/>
                  </a:lnTo>
                  <a:lnTo>
                    <a:pt x="398" y="63"/>
                  </a:lnTo>
                  <a:lnTo>
                    <a:pt x="420" y="30"/>
                  </a:lnTo>
                  <a:lnTo>
                    <a:pt x="451" y="17"/>
                  </a:lnTo>
                  <a:lnTo>
                    <a:pt x="449" y="0"/>
                  </a:lnTo>
                  <a:lnTo>
                    <a:pt x="41" y="104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3" name="Freeform 675"/>
            <p:cNvSpPr>
              <a:spLocks/>
            </p:cNvSpPr>
            <p:nvPr/>
          </p:nvSpPr>
          <p:spPr bwMode="auto">
            <a:xfrm>
              <a:off x="6146308" y="4413746"/>
              <a:ext cx="442114" cy="18720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24" y="0"/>
                </a:cxn>
                <a:cxn ang="0">
                  <a:pos x="209" y="19"/>
                </a:cxn>
                <a:cxn ang="0">
                  <a:pos x="181" y="61"/>
                </a:cxn>
                <a:cxn ang="0">
                  <a:pos x="148" y="72"/>
                </a:cxn>
                <a:cxn ang="0">
                  <a:pos x="74" y="95"/>
                </a:cxn>
                <a:cxn ang="0">
                  <a:pos x="0" y="53"/>
                </a:cxn>
              </a:cxnLst>
              <a:rect l="0" t="0" r="r" b="b"/>
              <a:pathLst>
                <a:path w="224" h="95">
                  <a:moveTo>
                    <a:pt x="0" y="53"/>
                  </a:moveTo>
                  <a:lnTo>
                    <a:pt x="224" y="0"/>
                  </a:lnTo>
                  <a:lnTo>
                    <a:pt x="209" y="19"/>
                  </a:lnTo>
                  <a:lnTo>
                    <a:pt x="181" y="61"/>
                  </a:lnTo>
                  <a:lnTo>
                    <a:pt x="148" y="72"/>
                  </a:lnTo>
                  <a:lnTo>
                    <a:pt x="74" y="95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4" name="Freeform 676"/>
            <p:cNvSpPr>
              <a:spLocks/>
            </p:cNvSpPr>
            <p:nvPr/>
          </p:nvSpPr>
          <p:spPr bwMode="auto">
            <a:xfrm>
              <a:off x="5967071" y="4111037"/>
              <a:ext cx="788639" cy="521777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262"/>
                </a:cxn>
                <a:cxn ang="0">
                  <a:pos x="19" y="262"/>
                </a:cxn>
                <a:cxn ang="0">
                  <a:pos x="18" y="188"/>
                </a:cxn>
                <a:cxn ang="0">
                  <a:pos x="47" y="183"/>
                </a:cxn>
                <a:cxn ang="0">
                  <a:pos x="81" y="201"/>
                </a:cxn>
                <a:cxn ang="0">
                  <a:pos x="309" y="147"/>
                </a:cxn>
                <a:cxn ang="0">
                  <a:pos x="382" y="116"/>
                </a:cxn>
                <a:cxn ang="0">
                  <a:pos x="382" y="25"/>
                </a:cxn>
                <a:cxn ang="0">
                  <a:pos x="398" y="25"/>
                </a:cxn>
                <a:cxn ang="0">
                  <a:pos x="398" y="0"/>
                </a:cxn>
                <a:cxn ang="0">
                  <a:pos x="182" y="36"/>
                </a:cxn>
                <a:cxn ang="0">
                  <a:pos x="149" y="91"/>
                </a:cxn>
                <a:cxn ang="0">
                  <a:pos x="124" y="122"/>
                </a:cxn>
                <a:cxn ang="0">
                  <a:pos x="71" y="144"/>
                </a:cxn>
                <a:cxn ang="0">
                  <a:pos x="0" y="162"/>
                </a:cxn>
              </a:cxnLst>
              <a:rect l="0" t="0" r="r" b="b"/>
              <a:pathLst>
                <a:path w="398" h="262">
                  <a:moveTo>
                    <a:pt x="0" y="162"/>
                  </a:moveTo>
                  <a:lnTo>
                    <a:pt x="0" y="262"/>
                  </a:lnTo>
                  <a:lnTo>
                    <a:pt x="19" y="262"/>
                  </a:lnTo>
                  <a:lnTo>
                    <a:pt x="18" y="188"/>
                  </a:lnTo>
                  <a:lnTo>
                    <a:pt x="47" y="183"/>
                  </a:lnTo>
                  <a:lnTo>
                    <a:pt x="81" y="201"/>
                  </a:lnTo>
                  <a:lnTo>
                    <a:pt x="309" y="147"/>
                  </a:lnTo>
                  <a:lnTo>
                    <a:pt x="382" y="116"/>
                  </a:lnTo>
                  <a:lnTo>
                    <a:pt x="382" y="25"/>
                  </a:lnTo>
                  <a:lnTo>
                    <a:pt x="398" y="25"/>
                  </a:lnTo>
                  <a:lnTo>
                    <a:pt x="398" y="0"/>
                  </a:lnTo>
                  <a:lnTo>
                    <a:pt x="182" y="36"/>
                  </a:lnTo>
                  <a:lnTo>
                    <a:pt x="149" y="91"/>
                  </a:lnTo>
                  <a:lnTo>
                    <a:pt x="124" y="122"/>
                  </a:lnTo>
                  <a:lnTo>
                    <a:pt x="71" y="144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5" name="Freeform 677"/>
            <p:cNvSpPr>
              <a:spLocks/>
            </p:cNvSpPr>
            <p:nvPr/>
          </p:nvSpPr>
          <p:spPr bwMode="auto">
            <a:xfrm>
              <a:off x="5959105" y="4636796"/>
              <a:ext cx="262880" cy="18321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9" y="0"/>
                </a:cxn>
                <a:cxn ang="0">
                  <a:pos x="132" y="60"/>
                </a:cxn>
                <a:cxn ang="0">
                  <a:pos x="132" y="69"/>
                </a:cxn>
                <a:cxn ang="0">
                  <a:pos x="132" y="92"/>
                </a:cxn>
                <a:cxn ang="0">
                  <a:pos x="0" y="6"/>
                </a:cxn>
              </a:cxnLst>
              <a:rect l="0" t="0" r="r" b="b"/>
              <a:pathLst>
                <a:path w="132" h="92">
                  <a:moveTo>
                    <a:pt x="0" y="6"/>
                  </a:moveTo>
                  <a:lnTo>
                    <a:pt x="29" y="0"/>
                  </a:lnTo>
                  <a:lnTo>
                    <a:pt x="132" y="60"/>
                  </a:lnTo>
                  <a:lnTo>
                    <a:pt x="132" y="69"/>
                  </a:lnTo>
                  <a:lnTo>
                    <a:pt x="132" y="92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6" name="Freeform 678"/>
            <p:cNvSpPr>
              <a:spLocks/>
            </p:cNvSpPr>
            <p:nvPr/>
          </p:nvSpPr>
          <p:spPr bwMode="auto">
            <a:xfrm>
              <a:off x="5903343" y="4827981"/>
              <a:ext cx="171269" cy="15932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" y="79"/>
                </a:cxn>
                <a:cxn ang="0">
                  <a:pos x="87" y="61"/>
                </a:cxn>
                <a:cxn ang="0">
                  <a:pos x="84" y="0"/>
                </a:cxn>
                <a:cxn ang="0">
                  <a:pos x="64" y="0"/>
                </a:cxn>
                <a:cxn ang="0">
                  <a:pos x="0" y="18"/>
                </a:cxn>
              </a:cxnLst>
              <a:rect l="0" t="0" r="r" b="b"/>
              <a:pathLst>
                <a:path w="87" h="79">
                  <a:moveTo>
                    <a:pt x="0" y="18"/>
                  </a:moveTo>
                  <a:lnTo>
                    <a:pt x="2" y="79"/>
                  </a:lnTo>
                  <a:lnTo>
                    <a:pt x="87" y="61"/>
                  </a:lnTo>
                  <a:lnTo>
                    <a:pt x="84" y="0"/>
                  </a:lnTo>
                  <a:lnTo>
                    <a:pt x="6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7" name="Freeform 679"/>
            <p:cNvSpPr>
              <a:spLocks/>
            </p:cNvSpPr>
            <p:nvPr/>
          </p:nvSpPr>
          <p:spPr bwMode="auto">
            <a:xfrm>
              <a:off x="7321299" y="3876039"/>
              <a:ext cx="816519" cy="493895"/>
            </a:xfrm>
            <a:custGeom>
              <a:avLst/>
              <a:gdLst/>
              <a:ahLst/>
              <a:cxnLst>
                <a:cxn ang="0">
                  <a:pos x="2" y="97"/>
                </a:cxn>
                <a:cxn ang="0">
                  <a:pos x="410" y="0"/>
                </a:cxn>
                <a:cxn ang="0">
                  <a:pos x="410" y="129"/>
                </a:cxn>
                <a:cxn ang="0">
                  <a:pos x="0" y="248"/>
                </a:cxn>
                <a:cxn ang="0">
                  <a:pos x="2" y="97"/>
                </a:cxn>
              </a:cxnLst>
              <a:rect l="0" t="0" r="r" b="b"/>
              <a:pathLst>
                <a:path w="410" h="248">
                  <a:moveTo>
                    <a:pt x="2" y="97"/>
                  </a:moveTo>
                  <a:lnTo>
                    <a:pt x="410" y="0"/>
                  </a:lnTo>
                  <a:lnTo>
                    <a:pt x="410" y="129"/>
                  </a:lnTo>
                  <a:lnTo>
                    <a:pt x="0" y="248"/>
                  </a:lnTo>
                  <a:lnTo>
                    <a:pt x="2" y="97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8" name="Freeform 680"/>
            <p:cNvSpPr>
              <a:spLocks/>
            </p:cNvSpPr>
            <p:nvPr/>
          </p:nvSpPr>
          <p:spPr bwMode="auto">
            <a:xfrm>
              <a:off x="7273503" y="4150867"/>
              <a:ext cx="1003722" cy="374404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504" y="0"/>
                </a:cxn>
                <a:cxn ang="0">
                  <a:pos x="504" y="32"/>
                </a:cxn>
                <a:cxn ang="0">
                  <a:pos x="0" y="186"/>
                </a:cxn>
                <a:cxn ang="0">
                  <a:pos x="0" y="148"/>
                </a:cxn>
              </a:cxnLst>
              <a:rect l="0" t="0" r="r" b="b"/>
              <a:pathLst>
                <a:path w="504" h="186">
                  <a:moveTo>
                    <a:pt x="0" y="148"/>
                  </a:moveTo>
                  <a:lnTo>
                    <a:pt x="504" y="0"/>
                  </a:lnTo>
                  <a:lnTo>
                    <a:pt x="504" y="32"/>
                  </a:lnTo>
                  <a:lnTo>
                    <a:pt x="0" y="186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49" name="Freeform 681"/>
            <p:cNvSpPr>
              <a:spLocks/>
            </p:cNvSpPr>
            <p:nvPr/>
          </p:nvSpPr>
          <p:spPr bwMode="auto">
            <a:xfrm>
              <a:off x="7281469" y="4246459"/>
              <a:ext cx="991772" cy="569574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98" y="0"/>
                </a:cxn>
                <a:cxn ang="0">
                  <a:pos x="497" y="13"/>
                </a:cxn>
                <a:cxn ang="0">
                  <a:pos x="440" y="62"/>
                </a:cxn>
                <a:cxn ang="0">
                  <a:pos x="440" y="100"/>
                </a:cxn>
                <a:cxn ang="0">
                  <a:pos x="445" y="131"/>
                </a:cxn>
                <a:cxn ang="0">
                  <a:pos x="0" y="286"/>
                </a:cxn>
                <a:cxn ang="0">
                  <a:pos x="0" y="156"/>
                </a:cxn>
              </a:cxnLst>
              <a:rect l="0" t="0" r="r" b="b"/>
              <a:pathLst>
                <a:path w="498" h="286">
                  <a:moveTo>
                    <a:pt x="0" y="156"/>
                  </a:moveTo>
                  <a:lnTo>
                    <a:pt x="498" y="0"/>
                  </a:lnTo>
                  <a:lnTo>
                    <a:pt x="497" y="13"/>
                  </a:lnTo>
                  <a:lnTo>
                    <a:pt x="440" y="62"/>
                  </a:lnTo>
                  <a:lnTo>
                    <a:pt x="440" y="100"/>
                  </a:lnTo>
                  <a:lnTo>
                    <a:pt x="445" y="131"/>
                  </a:lnTo>
                  <a:lnTo>
                    <a:pt x="0" y="286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0" name="Freeform 682"/>
            <p:cNvSpPr>
              <a:spLocks/>
            </p:cNvSpPr>
            <p:nvPr/>
          </p:nvSpPr>
          <p:spPr bwMode="auto">
            <a:xfrm>
              <a:off x="4497336" y="5485181"/>
              <a:ext cx="386352" cy="434151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0" y="2"/>
                </a:cxn>
                <a:cxn ang="0">
                  <a:pos x="147" y="9"/>
                </a:cxn>
                <a:cxn ang="0">
                  <a:pos x="162" y="18"/>
                </a:cxn>
                <a:cxn ang="0">
                  <a:pos x="175" y="32"/>
                </a:cxn>
                <a:cxn ang="0">
                  <a:pos x="184" y="48"/>
                </a:cxn>
                <a:cxn ang="0">
                  <a:pos x="191" y="67"/>
                </a:cxn>
                <a:cxn ang="0">
                  <a:pos x="194" y="87"/>
                </a:cxn>
                <a:cxn ang="0">
                  <a:pos x="193" y="109"/>
                </a:cxn>
                <a:cxn ang="0">
                  <a:pos x="189" y="131"/>
                </a:cxn>
                <a:cxn ang="0">
                  <a:pos x="180" y="152"/>
                </a:cxn>
                <a:cxn ang="0">
                  <a:pos x="169" y="170"/>
                </a:cxn>
                <a:cxn ang="0">
                  <a:pos x="156" y="185"/>
                </a:cxn>
                <a:cxn ang="0">
                  <a:pos x="140" y="199"/>
                </a:cxn>
                <a:cxn ang="0">
                  <a:pos x="122" y="208"/>
                </a:cxn>
                <a:cxn ang="0">
                  <a:pos x="103" y="214"/>
                </a:cxn>
                <a:cxn ang="0">
                  <a:pos x="84" y="216"/>
                </a:cxn>
                <a:cxn ang="0">
                  <a:pos x="64" y="214"/>
                </a:cxn>
                <a:cxn ang="0">
                  <a:pos x="47" y="208"/>
                </a:cxn>
                <a:cxn ang="0">
                  <a:pos x="32" y="199"/>
                </a:cxn>
                <a:cxn ang="0">
                  <a:pos x="19" y="185"/>
                </a:cxn>
                <a:cxn ang="0">
                  <a:pos x="10" y="170"/>
                </a:cxn>
                <a:cxn ang="0">
                  <a:pos x="3" y="152"/>
                </a:cxn>
                <a:cxn ang="0">
                  <a:pos x="0" y="131"/>
                </a:cxn>
                <a:cxn ang="0">
                  <a:pos x="1" y="109"/>
                </a:cxn>
                <a:cxn ang="0">
                  <a:pos x="5" y="87"/>
                </a:cxn>
                <a:cxn ang="0">
                  <a:pos x="13" y="67"/>
                </a:cxn>
                <a:cxn ang="0">
                  <a:pos x="25" y="48"/>
                </a:cxn>
                <a:cxn ang="0">
                  <a:pos x="39" y="32"/>
                </a:cxn>
                <a:cxn ang="0">
                  <a:pos x="54" y="18"/>
                </a:cxn>
                <a:cxn ang="0">
                  <a:pos x="72" y="9"/>
                </a:cxn>
                <a:cxn ang="0">
                  <a:pos x="91" y="2"/>
                </a:cxn>
                <a:cxn ang="0">
                  <a:pos x="110" y="0"/>
                </a:cxn>
              </a:cxnLst>
              <a:rect l="0" t="0" r="r" b="b"/>
              <a:pathLst>
                <a:path w="194" h="216">
                  <a:moveTo>
                    <a:pt x="110" y="0"/>
                  </a:moveTo>
                  <a:lnTo>
                    <a:pt x="130" y="2"/>
                  </a:lnTo>
                  <a:lnTo>
                    <a:pt x="147" y="9"/>
                  </a:lnTo>
                  <a:lnTo>
                    <a:pt x="162" y="18"/>
                  </a:lnTo>
                  <a:lnTo>
                    <a:pt x="175" y="32"/>
                  </a:lnTo>
                  <a:lnTo>
                    <a:pt x="184" y="48"/>
                  </a:lnTo>
                  <a:lnTo>
                    <a:pt x="191" y="67"/>
                  </a:lnTo>
                  <a:lnTo>
                    <a:pt x="194" y="87"/>
                  </a:lnTo>
                  <a:lnTo>
                    <a:pt x="193" y="109"/>
                  </a:lnTo>
                  <a:lnTo>
                    <a:pt x="189" y="131"/>
                  </a:lnTo>
                  <a:lnTo>
                    <a:pt x="180" y="152"/>
                  </a:lnTo>
                  <a:lnTo>
                    <a:pt x="169" y="170"/>
                  </a:lnTo>
                  <a:lnTo>
                    <a:pt x="156" y="185"/>
                  </a:lnTo>
                  <a:lnTo>
                    <a:pt x="140" y="199"/>
                  </a:lnTo>
                  <a:lnTo>
                    <a:pt x="122" y="208"/>
                  </a:lnTo>
                  <a:lnTo>
                    <a:pt x="103" y="214"/>
                  </a:lnTo>
                  <a:lnTo>
                    <a:pt x="84" y="216"/>
                  </a:lnTo>
                  <a:lnTo>
                    <a:pt x="64" y="214"/>
                  </a:lnTo>
                  <a:lnTo>
                    <a:pt x="47" y="208"/>
                  </a:lnTo>
                  <a:lnTo>
                    <a:pt x="32" y="199"/>
                  </a:lnTo>
                  <a:lnTo>
                    <a:pt x="19" y="185"/>
                  </a:lnTo>
                  <a:lnTo>
                    <a:pt x="10" y="170"/>
                  </a:lnTo>
                  <a:lnTo>
                    <a:pt x="3" y="152"/>
                  </a:lnTo>
                  <a:lnTo>
                    <a:pt x="0" y="131"/>
                  </a:lnTo>
                  <a:lnTo>
                    <a:pt x="1" y="109"/>
                  </a:lnTo>
                  <a:lnTo>
                    <a:pt x="5" y="87"/>
                  </a:lnTo>
                  <a:lnTo>
                    <a:pt x="13" y="67"/>
                  </a:lnTo>
                  <a:lnTo>
                    <a:pt x="25" y="48"/>
                  </a:lnTo>
                  <a:lnTo>
                    <a:pt x="39" y="32"/>
                  </a:lnTo>
                  <a:lnTo>
                    <a:pt x="54" y="18"/>
                  </a:lnTo>
                  <a:lnTo>
                    <a:pt x="72" y="9"/>
                  </a:lnTo>
                  <a:lnTo>
                    <a:pt x="91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1" name="Freeform 683"/>
            <p:cNvSpPr>
              <a:spLocks/>
            </p:cNvSpPr>
            <p:nvPr/>
          </p:nvSpPr>
          <p:spPr bwMode="auto">
            <a:xfrm>
              <a:off x="5007163" y="5258148"/>
              <a:ext cx="438133" cy="49389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47" y="3"/>
                </a:cxn>
                <a:cxn ang="0">
                  <a:pos x="166" y="11"/>
                </a:cxn>
                <a:cxn ang="0">
                  <a:pos x="184" y="22"/>
                </a:cxn>
                <a:cxn ang="0">
                  <a:pos x="199" y="37"/>
                </a:cxn>
                <a:cxn ang="0">
                  <a:pos x="209" y="56"/>
                </a:cxn>
                <a:cxn ang="0">
                  <a:pos x="217" y="76"/>
                </a:cxn>
                <a:cxn ang="0">
                  <a:pos x="221" y="99"/>
                </a:cxn>
                <a:cxn ang="0">
                  <a:pos x="219" y="125"/>
                </a:cxn>
                <a:cxn ang="0">
                  <a:pos x="214" y="150"/>
                </a:cxn>
                <a:cxn ang="0">
                  <a:pos x="204" y="173"/>
                </a:cxn>
                <a:cxn ang="0">
                  <a:pos x="192" y="194"/>
                </a:cxn>
                <a:cxn ang="0">
                  <a:pos x="177" y="212"/>
                </a:cxn>
                <a:cxn ang="0">
                  <a:pos x="158" y="227"/>
                </a:cxn>
                <a:cxn ang="0">
                  <a:pos x="139" y="239"/>
                </a:cxn>
                <a:cxn ang="0">
                  <a:pos x="117" y="246"/>
                </a:cxn>
                <a:cxn ang="0">
                  <a:pos x="95" y="248"/>
                </a:cxn>
                <a:cxn ang="0">
                  <a:pos x="73" y="246"/>
                </a:cxn>
                <a:cxn ang="0">
                  <a:pos x="53" y="239"/>
                </a:cxn>
                <a:cxn ang="0">
                  <a:pos x="36" y="227"/>
                </a:cxn>
                <a:cxn ang="0">
                  <a:pos x="22" y="212"/>
                </a:cxn>
                <a:cxn ang="0">
                  <a:pos x="11" y="194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2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8" y="56"/>
                </a:cxn>
                <a:cxn ang="0">
                  <a:pos x="44" y="37"/>
                </a:cxn>
                <a:cxn ang="0">
                  <a:pos x="62" y="22"/>
                </a:cxn>
                <a:cxn ang="0">
                  <a:pos x="81" y="11"/>
                </a:cxn>
                <a:cxn ang="0">
                  <a:pos x="103" y="3"/>
                </a:cxn>
                <a:cxn ang="0">
                  <a:pos x="125" y="0"/>
                </a:cxn>
              </a:cxnLst>
              <a:rect l="0" t="0" r="r" b="b"/>
              <a:pathLst>
                <a:path w="221" h="248">
                  <a:moveTo>
                    <a:pt x="125" y="0"/>
                  </a:moveTo>
                  <a:lnTo>
                    <a:pt x="147" y="3"/>
                  </a:lnTo>
                  <a:lnTo>
                    <a:pt x="166" y="11"/>
                  </a:lnTo>
                  <a:lnTo>
                    <a:pt x="184" y="22"/>
                  </a:lnTo>
                  <a:lnTo>
                    <a:pt x="199" y="37"/>
                  </a:lnTo>
                  <a:lnTo>
                    <a:pt x="209" y="56"/>
                  </a:lnTo>
                  <a:lnTo>
                    <a:pt x="217" y="76"/>
                  </a:lnTo>
                  <a:lnTo>
                    <a:pt x="221" y="99"/>
                  </a:lnTo>
                  <a:lnTo>
                    <a:pt x="219" y="125"/>
                  </a:lnTo>
                  <a:lnTo>
                    <a:pt x="214" y="150"/>
                  </a:lnTo>
                  <a:lnTo>
                    <a:pt x="204" y="173"/>
                  </a:lnTo>
                  <a:lnTo>
                    <a:pt x="192" y="194"/>
                  </a:lnTo>
                  <a:lnTo>
                    <a:pt x="177" y="212"/>
                  </a:lnTo>
                  <a:lnTo>
                    <a:pt x="158" y="227"/>
                  </a:lnTo>
                  <a:lnTo>
                    <a:pt x="139" y="239"/>
                  </a:lnTo>
                  <a:lnTo>
                    <a:pt x="117" y="246"/>
                  </a:lnTo>
                  <a:lnTo>
                    <a:pt x="95" y="248"/>
                  </a:lnTo>
                  <a:lnTo>
                    <a:pt x="73" y="246"/>
                  </a:lnTo>
                  <a:lnTo>
                    <a:pt x="53" y="239"/>
                  </a:lnTo>
                  <a:lnTo>
                    <a:pt x="36" y="227"/>
                  </a:lnTo>
                  <a:lnTo>
                    <a:pt x="22" y="212"/>
                  </a:lnTo>
                  <a:lnTo>
                    <a:pt x="11" y="194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2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8" y="56"/>
                  </a:lnTo>
                  <a:lnTo>
                    <a:pt x="44" y="37"/>
                  </a:lnTo>
                  <a:lnTo>
                    <a:pt x="62" y="22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2" name="Freeform 684"/>
            <p:cNvSpPr>
              <a:spLocks/>
            </p:cNvSpPr>
            <p:nvPr/>
          </p:nvSpPr>
          <p:spPr bwMode="auto">
            <a:xfrm>
              <a:off x="5509024" y="5122725"/>
              <a:ext cx="410250" cy="493895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7" y="3"/>
                </a:cxn>
                <a:cxn ang="0">
                  <a:pos x="155" y="9"/>
                </a:cxn>
                <a:cxn ang="0">
                  <a:pos x="170" y="21"/>
                </a:cxn>
                <a:cxn ang="0">
                  <a:pos x="184" y="36"/>
                </a:cxn>
                <a:cxn ang="0">
                  <a:pos x="195" y="54"/>
                </a:cxn>
                <a:cxn ang="0">
                  <a:pos x="202" y="76"/>
                </a:cxn>
                <a:cxn ang="0">
                  <a:pos x="205" y="99"/>
                </a:cxn>
                <a:cxn ang="0">
                  <a:pos x="204" y="125"/>
                </a:cxn>
                <a:cxn ang="0">
                  <a:pos x="199" y="150"/>
                </a:cxn>
                <a:cxn ang="0">
                  <a:pos x="191" y="173"/>
                </a:cxn>
                <a:cxn ang="0">
                  <a:pos x="179" y="194"/>
                </a:cxn>
                <a:cxn ang="0">
                  <a:pos x="165" y="212"/>
                </a:cxn>
                <a:cxn ang="0">
                  <a:pos x="147" y="227"/>
                </a:cxn>
                <a:cxn ang="0">
                  <a:pos x="129" y="239"/>
                </a:cxn>
                <a:cxn ang="0">
                  <a:pos x="109" y="246"/>
                </a:cxn>
                <a:cxn ang="0">
                  <a:pos x="89" y="248"/>
                </a:cxn>
                <a:cxn ang="0">
                  <a:pos x="68" y="246"/>
                </a:cxn>
                <a:cxn ang="0">
                  <a:pos x="49" y="239"/>
                </a:cxn>
                <a:cxn ang="0">
                  <a:pos x="34" y="227"/>
                </a:cxn>
                <a:cxn ang="0">
                  <a:pos x="21" y="212"/>
                </a:cxn>
                <a:cxn ang="0">
                  <a:pos x="10" y="194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5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6" y="54"/>
                </a:cxn>
                <a:cxn ang="0">
                  <a:pos x="41" y="36"/>
                </a:cxn>
                <a:cxn ang="0">
                  <a:pos x="57" y="21"/>
                </a:cxn>
                <a:cxn ang="0">
                  <a:pos x="76" y="9"/>
                </a:cxn>
                <a:cxn ang="0">
                  <a:pos x="96" y="3"/>
                </a:cxn>
                <a:cxn ang="0">
                  <a:pos x="116" y="0"/>
                </a:cxn>
              </a:cxnLst>
              <a:rect l="0" t="0" r="r" b="b"/>
              <a:pathLst>
                <a:path w="205" h="248">
                  <a:moveTo>
                    <a:pt x="116" y="0"/>
                  </a:moveTo>
                  <a:lnTo>
                    <a:pt x="137" y="3"/>
                  </a:lnTo>
                  <a:lnTo>
                    <a:pt x="155" y="9"/>
                  </a:lnTo>
                  <a:lnTo>
                    <a:pt x="170" y="21"/>
                  </a:lnTo>
                  <a:lnTo>
                    <a:pt x="184" y="36"/>
                  </a:lnTo>
                  <a:lnTo>
                    <a:pt x="195" y="54"/>
                  </a:lnTo>
                  <a:lnTo>
                    <a:pt x="202" y="76"/>
                  </a:lnTo>
                  <a:lnTo>
                    <a:pt x="205" y="99"/>
                  </a:lnTo>
                  <a:lnTo>
                    <a:pt x="204" y="125"/>
                  </a:lnTo>
                  <a:lnTo>
                    <a:pt x="199" y="150"/>
                  </a:lnTo>
                  <a:lnTo>
                    <a:pt x="191" y="173"/>
                  </a:lnTo>
                  <a:lnTo>
                    <a:pt x="179" y="194"/>
                  </a:lnTo>
                  <a:lnTo>
                    <a:pt x="165" y="212"/>
                  </a:lnTo>
                  <a:lnTo>
                    <a:pt x="147" y="227"/>
                  </a:lnTo>
                  <a:lnTo>
                    <a:pt x="129" y="239"/>
                  </a:lnTo>
                  <a:lnTo>
                    <a:pt x="109" y="246"/>
                  </a:lnTo>
                  <a:lnTo>
                    <a:pt x="89" y="248"/>
                  </a:lnTo>
                  <a:lnTo>
                    <a:pt x="68" y="246"/>
                  </a:lnTo>
                  <a:lnTo>
                    <a:pt x="49" y="239"/>
                  </a:lnTo>
                  <a:lnTo>
                    <a:pt x="34" y="227"/>
                  </a:lnTo>
                  <a:lnTo>
                    <a:pt x="21" y="212"/>
                  </a:lnTo>
                  <a:lnTo>
                    <a:pt x="10" y="194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5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6" y="54"/>
                  </a:lnTo>
                  <a:lnTo>
                    <a:pt x="41" y="36"/>
                  </a:lnTo>
                  <a:lnTo>
                    <a:pt x="57" y="21"/>
                  </a:lnTo>
                  <a:lnTo>
                    <a:pt x="76" y="9"/>
                  </a:lnTo>
                  <a:lnTo>
                    <a:pt x="96" y="3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3" name="Freeform 685"/>
            <p:cNvSpPr>
              <a:spLocks/>
            </p:cNvSpPr>
            <p:nvPr/>
          </p:nvSpPr>
          <p:spPr bwMode="auto">
            <a:xfrm>
              <a:off x="6237917" y="4947472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7" y="2"/>
                </a:cxn>
                <a:cxn ang="0">
                  <a:pos x="132" y="8"/>
                </a:cxn>
                <a:cxn ang="0">
                  <a:pos x="145" y="18"/>
                </a:cxn>
                <a:cxn ang="0">
                  <a:pos x="157" y="31"/>
                </a:cxn>
                <a:cxn ang="0">
                  <a:pos x="165" y="46"/>
                </a:cxn>
                <a:cxn ang="0">
                  <a:pos x="171" y="64"/>
                </a:cxn>
                <a:cxn ang="0">
                  <a:pos x="174" y="84"/>
                </a:cxn>
                <a:cxn ang="0">
                  <a:pos x="173" y="105"/>
                </a:cxn>
                <a:cxn ang="0">
                  <a:pos x="170" y="125"/>
                </a:cxn>
                <a:cxn ang="0">
                  <a:pos x="162" y="145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6" y="191"/>
                </a:cxn>
                <a:cxn ang="0">
                  <a:pos x="110" y="202"/>
                </a:cxn>
                <a:cxn ang="0">
                  <a:pos x="92" y="207"/>
                </a:cxn>
                <a:cxn ang="0">
                  <a:pos x="75" y="210"/>
                </a:cxn>
                <a:cxn ang="0">
                  <a:pos x="58" y="207"/>
                </a:cxn>
                <a:cxn ang="0">
                  <a:pos x="43" y="202"/>
                </a:cxn>
                <a:cxn ang="0">
                  <a:pos x="29" y="191"/>
                </a:cxn>
                <a:cxn ang="0">
                  <a:pos x="18" y="179"/>
                </a:cxn>
                <a:cxn ang="0">
                  <a:pos x="9" y="164"/>
                </a:cxn>
                <a:cxn ang="0">
                  <a:pos x="4" y="145"/>
                </a:cxn>
                <a:cxn ang="0">
                  <a:pos x="0" y="125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3" y="64"/>
                </a:cxn>
                <a:cxn ang="0">
                  <a:pos x="22" y="46"/>
                </a:cxn>
                <a:cxn ang="0">
                  <a:pos x="35" y="31"/>
                </a:cxn>
                <a:cxn ang="0">
                  <a:pos x="49" y="18"/>
                </a:cxn>
                <a:cxn ang="0">
                  <a:pos x="65" y="8"/>
                </a:cxn>
                <a:cxn ang="0">
                  <a:pos x="82" y="2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7" y="2"/>
                  </a:lnTo>
                  <a:lnTo>
                    <a:pt x="132" y="8"/>
                  </a:lnTo>
                  <a:lnTo>
                    <a:pt x="145" y="18"/>
                  </a:lnTo>
                  <a:lnTo>
                    <a:pt x="157" y="31"/>
                  </a:lnTo>
                  <a:lnTo>
                    <a:pt x="165" y="46"/>
                  </a:lnTo>
                  <a:lnTo>
                    <a:pt x="171" y="64"/>
                  </a:lnTo>
                  <a:lnTo>
                    <a:pt x="174" y="84"/>
                  </a:lnTo>
                  <a:lnTo>
                    <a:pt x="173" y="105"/>
                  </a:lnTo>
                  <a:lnTo>
                    <a:pt x="170" y="125"/>
                  </a:lnTo>
                  <a:lnTo>
                    <a:pt x="162" y="145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6" y="191"/>
                  </a:lnTo>
                  <a:lnTo>
                    <a:pt x="110" y="202"/>
                  </a:lnTo>
                  <a:lnTo>
                    <a:pt x="92" y="207"/>
                  </a:lnTo>
                  <a:lnTo>
                    <a:pt x="75" y="210"/>
                  </a:lnTo>
                  <a:lnTo>
                    <a:pt x="58" y="207"/>
                  </a:lnTo>
                  <a:lnTo>
                    <a:pt x="43" y="202"/>
                  </a:lnTo>
                  <a:lnTo>
                    <a:pt x="29" y="191"/>
                  </a:lnTo>
                  <a:lnTo>
                    <a:pt x="18" y="179"/>
                  </a:lnTo>
                  <a:lnTo>
                    <a:pt x="9" y="164"/>
                  </a:lnTo>
                  <a:lnTo>
                    <a:pt x="4" y="145"/>
                  </a:lnTo>
                  <a:lnTo>
                    <a:pt x="0" y="125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3" y="64"/>
                  </a:lnTo>
                  <a:lnTo>
                    <a:pt x="22" y="46"/>
                  </a:lnTo>
                  <a:lnTo>
                    <a:pt x="35" y="31"/>
                  </a:lnTo>
                  <a:lnTo>
                    <a:pt x="49" y="18"/>
                  </a:lnTo>
                  <a:lnTo>
                    <a:pt x="65" y="8"/>
                  </a:lnTo>
                  <a:lnTo>
                    <a:pt x="82" y="2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4" name="Freeform 686"/>
            <p:cNvSpPr>
              <a:spLocks/>
            </p:cNvSpPr>
            <p:nvPr/>
          </p:nvSpPr>
          <p:spPr bwMode="auto">
            <a:xfrm>
              <a:off x="6676049" y="4823999"/>
              <a:ext cx="346522" cy="41821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6" y="3"/>
                </a:cxn>
                <a:cxn ang="0">
                  <a:pos x="131" y="8"/>
                </a:cxn>
                <a:cxn ang="0">
                  <a:pos x="145" y="19"/>
                </a:cxn>
                <a:cxn ang="0">
                  <a:pos x="156" y="31"/>
                </a:cxn>
                <a:cxn ang="0">
                  <a:pos x="164" y="46"/>
                </a:cxn>
                <a:cxn ang="0">
                  <a:pos x="171" y="65"/>
                </a:cxn>
                <a:cxn ang="0">
                  <a:pos x="174" y="85"/>
                </a:cxn>
                <a:cxn ang="0">
                  <a:pos x="174" y="105"/>
                </a:cxn>
                <a:cxn ang="0">
                  <a:pos x="169" y="126"/>
                </a:cxn>
                <a:cxn ang="0">
                  <a:pos x="162" y="146"/>
                </a:cxn>
                <a:cxn ang="0">
                  <a:pos x="152" y="164"/>
                </a:cxn>
                <a:cxn ang="0">
                  <a:pos x="140" y="179"/>
                </a:cxn>
                <a:cxn ang="0">
                  <a:pos x="125" y="192"/>
                </a:cxn>
                <a:cxn ang="0">
                  <a:pos x="109" y="202"/>
                </a:cxn>
                <a:cxn ang="0">
                  <a:pos x="93" y="208"/>
                </a:cxn>
                <a:cxn ang="0">
                  <a:pos x="74" y="210"/>
                </a:cxn>
                <a:cxn ang="0">
                  <a:pos x="57" y="208"/>
                </a:cxn>
                <a:cxn ang="0">
                  <a:pos x="42" y="202"/>
                </a:cxn>
                <a:cxn ang="0">
                  <a:pos x="28" y="192"/>
                </a:cxn>
                <a:cxn ang="0">
                  <a:pos x="17" y="179"/>
                </a:cxn>
                <a:cxn ang="0">
                  <a:pos x="9" y="164"/>
                </a:cxn>
                <a:cxn ang="0">
                  <a:pos x="3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5"/>
                </a:cxn>
                <a:cxn ang="0">
                  <a:pos x="12" y="65"/>
                </a:cxn>
                <a:cxn ang="0">
                  <a:pos x="23" y="46"/>
                </a:cxn>
                <a:cxn ang="0">
                  <a:pos x="34" y="31"/>
                </a:cxn>
                <a:cxn ang="0">
                  <a:pos x="49" y="19"/>
                </a:cxn>
                <a:cxn ang="0">
                  <a:pos x="64" y="8"/>
                </a:cxn>
                <a:cxn ang="0">
                  <a:pos x="81" y="3"/>
                </a:cxn>
                <a:cxn ang="0">
                  <a:pos x="99" y="0"/>
                </a:cxn>
              </a:cxnLst>
              <a:rect l="0" t="0" r="r" b="b"/>
              <a:pathLst>
                <a:path w="174" h="210">
                  <a:moveTo>
                    <a:pt x="99" y="0"/>
                  </a:moveTo>
                  <a:lnTo>
                    <a:pt x="116" y="3"/>
                  </a:lnTo>
                  <a:lnTo>
                    <a:pt x="131" y="8"/>
                  </a:lnTo>
                  <a:lnTo>
                    <a:pt x="145" y="19"/>
                  </a:lnTo>
                  <a:lnTo>
                    <a:pt x="156" y="31"/>
                  </a:lnTo>
                  <a:lnTo>
                    <a:pt x="164" y="46"/>
                  </a:lnTo>
                  <a:lnTo>
                    <a:pt x="171" y="65"/>
                  </a:lnTo>
                  <a:lnTo>
                    <a:pt x="174" y="85"/>
                  </a:lnTo>
                  <a:lnTo>
                    <a:pt x="174" y="105"/>
                  </a:lnTo>
                  <a:lnTo>
                    <a:pt x="169" y="126"/>
                  </a:lnTo>
                  <a:lnTo>
                    <a:pt x="162" y="146"/>
                  </a:lnTo>
                  <a:lnTo>
                    <a:pt x="152" y="164"/>
                  </a:lnTo>
                  <a:lnTo>
                    <a:pt x="140" y="179"/>
                  </a:lnTo>
                  <a:lnTo>
                    <a:pt x="125" y="192"/>
                  </a:lnTo>
                  <a:lnTo>
                    <a:pt x="109" y="202"/>
                  </a:lnTo>
                  <a:lnTo>
                    <a:pt x="93" y="208"/>
                  </a:lnTo>
                  <a:lnTo>
                    <a:pt x="74" y="210"/>
                  </a:lnTo>
                  <a:lnTo>
                    <a:pt x="57" y="208"/>
                  </a:lnTo>
                  <a:lnTo>
                    <a:pt x="42" y="202"/>
                  </a:lnTo>
                  <a:lnTo>
                    <a:pt x="28" y="192"/>
                  </a:lnTo>
                  <a:lnTo>
                    <a:pt x="17" y="179"/>
                  </a:lnTo>
                  <a:lnTo>
                    <a:pt x="9" y="164"/>
                  </a:lnTo>
                  <a:lnTo>
                    <a:pt x="3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5"/>
                  </a:lnTo>
                  <a:lnTo>
                    <a:pt x="12" y="65"/>
                  </a:lnTo>
                  <a:lnTo>
                    <a:pt x="23" y="46"/>
                  </a:lnTo>
                  <a:lnTo>
                    <a:pt x="34" y="31"/>
                  </a:lnTo>
                  <a:lnTo>
                    <a:pt x="49" y="19"/>
                  </a:lnTo>
                  <a:lnTo>
                    <a:pt x="64" y="8"/>
                  </a:lnTo>
                  <a:lnTo>
                    <a:pt x="81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5" name="Freeform 687"/>
            <p:cNvSpPr>
              <a:spLocks/>
            </p:cNvSpPr>
            <p:nvPr/>
          </p:nvSpPr>
          <p:spPr bwMode="auto">
            <a:xfrm>
              <a:off x="7361129" y="4569086"/>
              <a:ext cx="338556" cy="410253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3" y="2"/>
                </a:cxn>
                <a:cxn ang="0">
                  <a:pos x="129" y="8"/>
                </a:cxn>
                <a:cxn ang="0">
                  <a:pos x="142" y="17"/>
                </a:cxn>
                <a:cxn ang="0">
                  <a:pos x="153" y="29"/>
                </a:cxn>
                <a:cxn ang="0">
                  <a:pos x="161" y="44"/>
                </a:cxn>
                <a:cxn ang="0">
                  <a:pos x="167" y="62"/>
                </a:cxn>
                <a:cxn ang="0">
                  <a:pos x="171" y="81"/>
                </a:cxn>
                <a:cxn ang="0">
                  <a:pos x="170" y="102"/>
                </a:cxn>
                <a:cxn ang="0">
                  <a:pos x="166" y="123"/>
                </a:cxn>
                <a:cxn ang="0">
                  <a:pos x="159" y="142"/>
                </a:cxn>
                <a:cxn ang="0">
                  <a:pos x="149" y="160"/>
                </a:cxn>
                <a:cxn ang="0">
                  <a:pos x="137" y="175"/>
                </a:cxn>
                <a:cxn ang="0">
                  <a:pos x="123" y="187"/>
                </a:cxn>
                <a:cxn ang="0">
                  <a:pos x="107" y="197"/>
                </a:cxn>
                <a:cxn ang="0">
                  <a:pos x="91" y="202"/>
                </a:cxn>
                <a:cxn ang="0">
                  <a:pos x="74" y="205"/>
                </a:cxn>
                <a:cxn ang="0">
                  <a:pos x="58" y="202"/>
                </a:cxn>
                <a:cxn ang="0">
                  <a:pos x="42" y="197"/>
                </a:cxn>
                <a:cxn ang="0">
                  <a:pos x="29" y="187"/>
                </a:cxn>
                <a:cxn ang="0">
                  <a:pos x="17" y="175"/>
                </a:cxn>
                <a:cxn ang="0">
                  <a:pos x="9" y="160"/>
                </a:cxn>
                <a:cxn ang="0">
                  <a:pos x="4" y="142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1"/>
                </a:cxn>
                <a:cxn ang="0">
                  <a:pos x="13" y="62"/>
                </a:cxn>
                <a:cxn ang="0">
                  <a:pos x="22" y="44"/>
                </a:cxn>
                <a:cxn ang="0">
                  <a:pos x="35" y="29"/>
                </a:cxn>
                <a:cxn ang="0">
                  <a:pos x="48" y="17"/>
                </a:cxn>
                <a:cxn ang="0">
                  <a:pos x="63" y="8"/>
                </a:cxn>
                <a:cxn ang="0">
                  <a:pos x="80" y="2"/>
                </a:cxn>
                <a:cxn ang="0">
                  <a:pos x="97" y="0"/>
                </a:cxn>
              </a:cxnLst>
              <a:rect l="0" t="0" r="r" b="b"/>
              <a:pathLst>
                <a:path w="171" h="205">
                  <a:moveTo>
                    <a:pt x="97" y="0"/>
                  </a:moveTo>
                  <a:lnTo>
                    <a:pt x="113" y="2"/>
                  </a:lnTo>
                  <a:lnTo>
                    <a:pt x="129" y="8"/>
                  </a:lnTo>
                  <a:lnTo>
                    <a:pt x="142" y="17"/>
                  </a:lnTo>
                  <a:lnTo>
                    <a:pt x="153" y="29"/>
                  </a:lnTo>
                  <a:lnTo>
                    <a:pt x="161" y="44"/>
                  </a:lnTo>
                  <a:lnTo>
                    <a:pt x="167" y="62"/>
                  </a:lnTo>
                  <a:lnTo>
                    <a:pt x="171" y="81"/>
                  </a:lnTo>
                  <a:lnTo>
                    <a:pt x="170" y="102"/>
                  </a:lnTo>
                  <a:lnTo>
                    <a:pt x="166" y="123"/>
                  </a:lnTo>
                  <a:lnTo>
                    <a:pt x="159" y="142"/>
                  </a:lnTo>
                  <a:lnTo>
                    <a:pt x="149" y="160"/>
                  </a:lnTo>
                  <a:lnTo>
                    <a:pt x="137" y="175"/>
                  </a:lnTo>
                  <a:lnTo>
                    <a:pt x="123" y="187"/>
                  </a:lnTo>
                  <a:lnTo>
                    <a:pt x="107" y="197"/>
                  </a:lnTo>
                  <a:lnTo>
                    <a:pt x="91" y="202"/>
                  </a:lnTo>
                  <a:lnTo>
                    <a:pt x="74" y="205"/>
                  </a:lnTo>
                  <a:lnTo>
                    <a:pt x="58" y="202"/>
                  </a:lnTo>
                  <a:lnTo>
                    <a:pt x="42" y="197"/>
                  </a:lnTo>
                  <a:lnTo>
                    <a:pt x="29" y="187"/>
                  </a:lnTo>
                  <a:lnTo>
                    <a:pt x="17" y="175"/>
                  </a:lnTo>
                  <a:lnTo>
                    <a:pt x="9" y="160"/>
                  </a:lnTo>
                  <a:lnTo>
                    <a:pt x="4" y="142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1"/>
                  </a:lnTo>
                  <a:lnTo>
                    <a:pt x="13" y="62"/>
                  </a:lnTo>
                  <a:lnTo>
                    <a:pt x="22" y="44"/>
                  </a:lnTo>
                  <a:lnTo>
                    <a:pt x="35" y="29"/>
                  </a:lnTo>
                  <a:lnTo>
                    <a:pt x="48" y="17"/>
                  </a:lnTo>
                  <a:lnTo>
                    <a:pt x="63" y="8"/>
                  </a:lnTo>
                  <a:lnTo>
                    <a:pt x="80" y="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6" name="Freeform 688"/>
            <p:cNvSpPr>
              <a:spLocks/>
            </p:cNvSpPr>
            <p:nvPr/>
          </p:nvSpPr>
          <p:spPr bwMode="auto">
            <a:xfrm>
              <a:off x="7890873" y="4425697"/>
              <a:ext cx="334574" cy="41025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111" y="2"/>
                </a:cxn>
                <a:cxn ang="0">
                  <a:pos x="127" y="8"/>
                </a:cxn>
                <a:cxn ang="0">
                  <a:pos x="140" y="17"/>
                </a:cxn>
                <a:cxn ang="0">
                  <a:pos x="151" y="30"/>
                </a:cxn>
                <a:cxn ang="0">
                  <a:pos x="159" y="45"/>
                </a:cxn>
                <a:cxn ang="0">
                  <a:pos x="165" y="62"/>
                </a:cxn>
                <a:cxn ang="0">
                  <a:pos x="168" y="82"/>
                </a:cxn>
                <a:cxn ang="0">
                  <a:pos x="167" y="102"/>
                </a:cxn>
                <a:cxn ang="0">
                  <a:pos x="163" y="123"/>
                </a:cxn>
                <a:cxn ang="0">
                  <a:pos x="156" y="143"/>
                </a:cxn>
                <a:cxn ang="0">
                  <a:pos x="147" y="160"/>
                </a:cxn>
                <a:cxn ang="0">
                  <a:pos x="135" y="175"/>
                </a:cxn>
                <a:cxn ang="0">
                  <a:pos x="121" y="188"/>
                </a:cxn>
                <a:cxn ang="0">
                  <a:pos x="106" y="197"/>
                </a:cxn>
                <a:cxn ang="0">
                  <a:pos x="90" y="203"/>
                </a:cxn>
                <a:cxn ang="0">
                  <a:pos x="74" y="205"/>
                </a:cxn>
                <a:cxn ang="0">
                  <a:pos x="57" y="203"/>
                </a:cxn>
                <a:cxn ang="0">
                  <a:pos x="42" y="197"/>
                </a:cxn>
                <a:cxn ang="0">
                  <a:pos x="28" y="188"/>
                </a:cxn>
                <a:cxn ang="0">
                  <a:pos x="17" y="175"/>
                </a:cxn>
                <a:cxn ang="0">
                  <a:pos x="8" y="160"/>
                </a:cxn>
                <a:cxn ang="0">
                  <a:pos x="4" y="143"/>
                </a:cxn>
                <a:cxn ang="0">
                  <a:pos x="0" y="123"/>
                </a:cxn>
                <a:cxn ang="0">
                  <a:pos x="1" y="102"/>
                </a:cxn>
                <a:cxn ang="0">
                  <a:pos x="6" y="82"/>
                </a:cxn>
                <a:cxn ang="0">
                  <a:pos x="13" y="62"/>
                </a:cxn>
                <a:cxn ang="0">
                  <a:pos x="22" y="45"/>
                </a:cxn>
                <a:cxn ang="0">
                  <a:pos x="35" y="30"/>
                </a:cxn>
                <a:cxn ang="0">
                  <a:pos x="47" y="17"/>
                </a:cxn>
                <a:cxn ang="0">
                  <a:pos x="62" y="8"/>
                </a:cxn>
                <a:cxn ang="0">
                  <a:pos x="79" y="2"/>
                </a:cxn>
                <a:cxn ang="0">
                  <a:pos x="95" y="0"/>
                </a:cxn>
              </a:cxnLst>
              <a:rect l="0" t="0" r="r" b="b"/>
              <a:pathLst>
                <a:path w="168" h="205">
                  <a:moveTo>
                    <a:pt x="95" y="0"/>
                  </a:moveTo>
                  <a:lnTo>
                    <a:pt x="111" y="2"/>
                  </a:lnTo>
                  <a:lnTo>
                    <a:pt x="127" y="8"/>
                  </a:lnTo>
                  <a:lnTo>
                    <a:pt x="140" y="17"/>
                  </a:lnTo>
                  <a:lnTo>
                    <a:pt x="151" y="30"/>
                  </a:lnTo>
                  <a:lnTo>
                    <a:pt x="159" y="45"/>
                  </a:lnTo>
                  <a:lnTo>
                    <a:pt x="165" y="62"/>
                  </a:lnTo>
                  <a:lnTo>
                    <a:pt x="168" y="82"/>
                  </a:lnTo>
                  <a:lnTo>
                    <a:pt x="167" y="102"/>
                  </a:lnTo>
                  <a:lnTo>
                    <a:pt x="163" y="123"/>
                  </a:lnTo>
                  <a:lnTo>
                    <a:pt x="156" y="143"/>
                  </a:lnTo>
                  <a:lnTo>
                    <a:pt x="147" y="160"/>
                  </a:lnTo>
                  <a:lnTo>
                    <a:pt x="135" y="175"/>
                  </a:lnTo>
                  <a:lnTo>
                    <a:pt x="121" y="188"/>
                  </a:lnTo>
                  <a:lnTo>
                    <a:pt x="106" y="197"/>
                  </a:lnTo>
                  <a:lnTo>
                    <a:pt x="90" y="203"/>
                  </a:lnTo>
                  <a:lnTo>
                    <a:pt x="74" y="205"/>
                  </a:lnTo>
                  <a:lnTo>
                    <a:pt x="57" y="203"/>
                  </a:lnTo>
                  <a:lnTo>
                    <a:pt x="42" y="197"/>
                  </a:lnTo>
                  <a:lnTo>
                    <a:pt x="28" y="188"/>
                  </a:lnTo>
                  <a:lnTo>
                    <a:pt x="17" y="175"/>
                  </a:lnTo>
                  <a:lnTo>
                    <a:pt x="8" y="160"/>
                  </a:lnTo>
                  <a:lnTo>
                    <a:pt x="4" y="143"/>
                  </a:lnTo>
                  <a:lnTo>
                    <a:pt x="0" y="123"/>
                  </a:lnTo>
                  <a:lnTo>
                    <a:pt x="1" y="102"/>
                  </a:lnTo>
                  <a:lnTo>
                    <a:pt x="6" y="82"/>
                  </a:lnTo>
                  <a:lnTo>
                    <a:pt x="13" y="62"/>
                  </a:lnTo>
                  <a:lnTo>
                    <a:pt x="22" y="45"/>
                  </a:lnTo>
                  <a:lnTo>
                    <a:pt x="35" y="30"/>
                  </a:lnTo>
                  <a:lnTo>
                    <a:pt x="47" y="17"/>
                  </a:lnTo>
                  <a:lnTo>
                    <a:pt x="62" y="8"/>
                  </a:lnTo>
                  <a:lnTo>
                    <a:pt x="79" y="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7" name="Freeform 689"/>
            <p:cNvSpPr>
              <a:spLocks/>
            </p:cNvSpPr>
            <p:nvPr/>
          </p:nvSpPr>
          <p:spPr bwMode="auto">
            <a:xfrm>
              <a:off x="4557080" y="5493147"/>
              <a:ext cx="362454" cy="430167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23" y="2"/>
                </a:cxn>
                <a:cxn ang="0">
                  <a:pos x="139" y="9"/>
                </a:cxn>
                <a:cxn ang="0">
                  <a:pos x="154" y="19"/>
                </a:cxn>
                <a:cxn ang="0">
                  <a:pos x="165" y="32"/>
                </a:cxn>
                <a:cxn ang="0">
                  <a:pos x="175" y="49"/>
                </a:cxn>
                <a:cxn ang="0">
                  <a:pos x="180" y="67"/>
                </a:cxn>
                <a:cxn ang="0">
                  <a:pos x="184" y="88"/>
                </a:cxn>
                <a:cxn ang="0">
                  <a:pos x="183" y="110"/>
                </a:cxn>
                <a:cxn ang="0">
                  <a:pos x="178" y="132"/>
                </a:cxn>
                <a:cxn ang="0">
                  <a:pos x="171" y="151"/>
                </a:cxn>
                <a:cxn ang="0">
                  <a:pos x="161" y="170"/>
                </a:cxn>
                <a:cxn ang="0">
                  <a:pos x="147" y="186"/>
                </a:cxn>
                <a:cxn ang="0">
                  <a:pos x="132" y="198"/>
                </a:cxn>
                <a:cxn ang="0">
                  <a:pos x="116" y="209"/>
                </a:cxn>
                <a:cxn ang="0">
                  <a:pos x="98" y="215"/>
                </a:cxn>
                <a:cxn ang="0">
                  <a:pos x="80" y="217"/>
                </a:cxn>
                <a:cxn ang="0">
                  <a:pos x="62" y="215"/>
                </a:cxn>
                <a:cxn ang="0">
                  <a:pos x="45" y="209"/>
                </a:cxn>
                <a:cxn ang="0">
                  <a:pos x="32" y="198"/>
                </a:cxn>
                <a:cxn ang="0">
                  <a:pos x="20" y="186"/>
                </a:cxn>
                <a:cxn ang="0">
                  <a:pos x="11" y="170"/>
                </a:cxn>
                <a:cxn ang="0">
                  <a:pos x="4" y="151"/>
                </a:cxn>
                <a:cxn ang="0">
                  <a:pos x="0" y="132"/>
                </a:cxn>
                <a:cxn ang="0">
                  <a:pos x="2" y="110"/>
                </a:cxn>
                <a:cxn ang="0">
                  <a:pos x="6" y="88"/>
                </a:cxn>
                <a:cxn ang="0">
                  <a:pos x="14" y="67"/>
                </a:cxn>
                <a:cxn ang="0">
                  <a:pos x="25" y="49"/>
                </a:cxn>
                <a:cxn ang="0">
                  <a:pos x="37" y="32"/>
                </a:cxn>
                <a:cxn ang="0">
                  <a:pos x="52" y="19"/>
                </a:cxn>
                <a:cxn ang="0">
                  <a:pos x="70" y="9"/>
                </a:cxn>
                <a:cxn ang="0">
                  <a:pos x="87" y="2"/>
                </a:cxn>
                <a:cxn ang="0">
                  <a:pos x="105" y="0"/>
                </a:cxn>
              </a:cxnLst>
              <a:rect l="0" t="0" r="r" b="b"/>
              <a:pathLst>
                <a:path w="184" h="217">
                  <a:moveTo>
                    <a:pt x="105" y="0"/>
                  </a:moveTo>
                  <a:lnTo>
                    <a:pt x="123" y="2"/>
                  </a:lnTo>
                  <a:lnTo>
                    <a:pt x="139" y="9"/>
                  </a:lnTo>
                  <a:lnTo>
                    <a:pt x="154" y="19"/>
                  </a:lnTo>
                  <a:lnTo>
                    <a:pt x="165" y="32"/>
                  </a:lnTo>
                  <a:lnTo>
                    <a:pt x="175" y="49"/>
                  </a:lnTo>
                  <a:lnTo>
                    <a:pt x="180" y="67"/>
                  </a:lnTo>
                  <a:lnTo>
                    <a:pt x="184" y="88"/>
                  </a:lnTo>
                  <a:lnTo>
                    <a:pt x="183" y="110"/>
                  </a:lnTo>
                  <a:lnTo>
                    <a:pt x="178" y="132"/>
                  </a:lnTo>
                  <a:lnTo>
                    <a:pt x="171" y="151"/>
                  </a:lnTo>
                  <a:lnTo>
                    <a:pt x="161" y="170"/>
                  </a:lnTo>
                  <a:lnTo>
                    <a:pt x="147" y="186"/>
                  </a:lnTo>
                  <a:lnTo>
                    <a:pt x="132" y="198"/>
                  </a:lnTo>
                  <a:lnTo>
                    <a:pt x="116" y="209"/>
                  </a:lnTo>
                  <a:lnTo>
                    <a:pt x="98" y="215"/>
                  </a:lnTo>
                  <a:lnTo>
                    <a:pt x="80" y="217"/>
                  </a:lnTo>
                  <a:lnTo>
                    <a:pt x="62" y="215"/>
                  </a:lnTo>
                  <a:lnTo>
                    <a:pt x="45" y="209"/>
                  </a:lnTo>
                  <a:lnTo>
                    <a:pt x="32" y="198"/>
                  </a:lnTo>
                  <a:lnTo>
                    <a:pt x="20" y="186"/>
                  </a:lnTo>
                  <a:lnTo>
                    <a:pt x="11" y="170"/>
                  </a:lnTo>
                  <a:lnTo>
                    <a:pt x="4" y="151"/>
                  </a:lnTo>
                  <a:lnTo>
                    <a:pt x="0" y="132"/>
                  </a:lnTo>
                  <a:lnTo>
                    <a:pt x="2" y="110"/>
                  </a:lnTo>
                  <a:lnTo>
                    <a:pt x="6" y="88"/>
                  </a:lnTo>
                  <a:lnTo>
                    <a:pt x="14" y="67"/>
                  </a:lnTo>
                  <a:lnTo>
                    <a:pt x="25" y="49"/>
                  </a:lnTo>
                  <a:lnTo>
                    <a:pt x="37" y="32"/>
                  </a:lnTo>
                  <a:lnTo>
                    <a:pt x="52" y="19"/>
                  </a:lnTo>
                  <a:lnTo>
                    <a:pt x="70" y="9"/>
                  </a:lnTo>
                  <a:lnTo>
                    <a:pt x="87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8" name="Freeform 690"/>
            <p:cNvSpPr>
              <a:spLocks/>
            </p:cNvSpPr>
            <p:nvPr/>
          </p:nvSpPr>
          <p:spPr bwMode="auto">
            <a:xfrm>
              <a:off x="5074873" y="5262132"/>
              <a:ext cx="410250" cy="493895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138" y="2"/>
                </a:cxn>
                <a:cxn ang="0">
                  <a:pos x="157" y="10"/>
                </a:cxn>
                <a:cxn ang="0">
                  <a:pos x="172" y="22"/>
                </a:cxn>
                <a:cxn ang="0">
                  <a:pos x="186" y="37"/>
                </a:cxn>
                <a:cxn ang="0">
                  <a:pos x="196" y="55"/>
                </a:cxn>
                <a:cxn ang="0">
                  <a:pos x="203" y="76"/>
                </a:cxn>
                <a:cxn ang="0">
                  <a:pos x="206" y="99"/>
                </a:cxn>
                <a:cxn ang="0">
                  <a:pos x="205" y="124"/>
                </a:cxn>
                <a:cxn ang="0">
                  <a:pos x="201" y="150"/>
                </a:cxn>
                <a:cxn ang="0">
                  <a:pos x="192" y="173"/>
                </a:cxn>
                <a:cxn ang="0">
                  <a:pos x="180" y="193"/>
                </a:cxn>
                <a:cxn ang="0">
                  <a:pos x="166" y="212"/>
                </a:cxn>
                <a:cxn ang="0">
                  <a:pos x="149" y="227"/>
                </a:cxn>
                <a:cxn ang="0">
                  <a:pos x="130" y="238"/>
                </a:cxn>
                <a:cxn ang="0">
                  <a:pos x="109" y="245"/>
                </a:cxn>
                <a:cxn ang="0">
                  <a:pos x="89" y="248"/>
                </a:cxn>
                <a:cxn ang="0">
                  <a:pos x="69" y="245"/>
                </a:cxn>
                <a:cxn ang="0">
                  <a:pos x="51" y="238"/>
                </a:cxn>
                <a:cxn ang="0">
                  <a:pos x="35" y="227"/>
                </a:cxn>
                <a:cxn ang="0">
                  <a:pos x="21" y="212"/>
                </a:cxn>
                <a:cxn ang="0">
                  <a:pos x="10" y="193"/>
                </a:cxn>
                <a:cxn ang="0">
                  <a:pos x="3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5" y="76"/>
                </a:cxn>
                <a:cxn ang="0">
                  <a:pos x="27" y="55"/>
                </a:cxn>
                <a:cxn ang="0">
                  <a:pos x="41" y="37"/>
                </a:cxn>
                <a:cxn ang="0">
                  <a:pos x="58" y="22"/>
                </a:cxn>
                <a:cxn ang="0">
                  <a:pos x="77" y="10"/>
                </a:cxn>
                <a:cxn ang="0">
                  <a:pos x="97" y="2"/>
                </a:cxn>
                <a:cxn ang="0">
                  <a:pos x="118" y="0"/>
                </a:cxn>
              </a:cxnLst>
              <a:rect l="0" t="0" r="r" b="b"/>
              <a:pathLst>
                <a:path w="206" h="248">
                  <a:moveTo>
                    <a:pt x="118" y="0"/>
                  </a:moveTo>
                  <a:lnTo>
                    <a:pt x="138" y="2"/>
                  </a:lnTo>
                  <a:lnTo>
                    <a:pt x="157" y="10"/>
                  </a:lnTo>
                  <a:lnTo>
                    <a:pt x="172" y="22"/>
                  </a:lnTo>
                  <a:lnTo>
                    <a:pt x="186" y="37"/>
                  </a:lnTo>
                  <a:lnTo>
                    <a:pt x="196" y="55"/>
                  </a:lnTo>
                  <a:lnTo>
                    <a:pt x="203" y="76"/>
                  </a:lnTo>
                  <a:lnTo>
                    <a:pt x="206" y="99"/>
                  </a:lnTo>
                  <a:lnTo>
                    <a:pt x="205" y="124"/>
                  </a:lnTo>
                  <a:lnTo>
                    <a:pt x="201" y="150"/>
                  </a:lnTo>
                  <a:lnTo>
                    <a:pt x="192" y="173"/>
                  </a:lnTo>
                  <a:lnTo>
                    <a:pt x="180" y="193"/>
                  </a:lnTo>
                  <a:lnTo>
                    <a:pt x="166" y="212"/>
                  </a:lnTo>
                  <a:lnTo>
                    <a:pt x="149" y="227"/>
                  </a:lnTo>
                  <a:lnTo>
                    <a:pt x="130" y="238"/>
                  </a:lnTo>
                  <a:lnTo>
                    <a:pt x="109" y="245"/>
                  </a:lnTo>
                  <a:lnTo>
                    <a:pt x="89" y="248"/>
                  </a:lnTo>
                  <a:lnTo>
                    <a:pt x="69" y="245"/>
                  </a:lnTo>
                  <a:lnTo>
                    <a:pt x="51" y="238"/>
                  </a:lnTo>
                  <a:lnTo>
                    <a:pt x="35" y="227"/>
                  </a:lnTo>
                  <a:lnTo>
                    <a:pt x="21" y="212"/>
                  </a:lnTo>
                  <a:lnTo>
                    <a:pt x="10" y="193"/>
                  </a:lnTo>
                  <a:lnTo>
                    <a:pt x="3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5" y="76"/>
                  </a:lnTo>
                  <a:lnTo>
                    <a:pt x="27" y="55"/>
                  </a:lnTo>
                  <a:lnTo>
                    <a:pt x="41" y="37"/>
                  </a:lnTo>
                  <a:lnTo>
                    <a:pt x="58" y="22"/>
                  </a:lnTo>
                  <a:lnTo>
                    <a:pt x="77" y="10"/>
                  </a:lnTo>
                  <a:lnTo>
                    <a:pt x="97" y="2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59" name="Freeform 691"/>
            <p:cNvSpPr>
              <a:spLocks/>
            </p:cNvSpPr>
            <p:nvPr/>
          </p:nvSpPr>
          <p:spPr bwMode="auto">
            <a:xfrm>
              <a:off x="5572753" y="5126709"/>
              <a:ext cx="382370" cy="493895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29" y="2"/>
                </a:cxn>
                <a:cxn ang="0">
                  <a:pos x="145" y="9"/>
                </a:cxn>
                <a:cxn ang="0">
                  <a:pos x="162" y="20"/>
                </a:cxn>
                <a:cxn ang="0">
                  <a:pos x="173" y="35"/>
                </a:cxn>
                <a:cxn ang="0">
                  <a:pos x="183" y="54"/>
                </a:cxn>
                <a:cxn ang="0">
                  <a:pos x="189" y="76"/>
                </a:cxn>
                <a:cxn ang="0">
                  <a:pos x="193" y="99"/>
                </a:cxn>
                <a:cxn ang="0">
                  <a:pos x="191" y="124"/>
                </a:cxn>
                <a:cxn ang="0">
                  <a:pos x="187" y="150"/>
                </a:cxn>
                <a:cxn ang="0">
                  <a:pos x="179" y="173"/>
                </a:cxn>
                <a:cxn ang="0">
                  <a:pos x="168" y="193"/>
                </a:cxn>
                <a:cxn ang="0">
                  <a:pos x="155" y="212"/>
                </a:cxn>
                <a:cxn ang="0">
                  <a:pos x="138" y="227"/>
                </a:cxn>
                <a:cxn ang="0">
                  <a:pos x="121" y="238"/>
                </a:cxn>
                <a:cxn ang="0">
                  <a:pos x="103" y="245"/>
                </a:cxn>
                <a:cxn ang="0">
                  <a:pos x="83" y="248"/>
                </a:cxn>
                <a:cxn ang="0">
                  <a:pos x="65" y="245"/>
                </a:cxn>
                <a:cxn ang="0">
                  <a:pos x="47" y="238"/>
                </a:cxn>
                <a:cxn ang="0">
                  <a:pos x="32" y="227"/>
                </a:cxn>
                <a:cxn ang="0">
                  <a:pos x="20" y="212"/>
                </a:cxn>
                <a:cxn ang="0">
                  <a:pos x="11" y="193"/>
                </a:cxn>
                <a:cxn ang="0">
                  <a:pos x="4" y="173"/>
                </a:cxn>
                <a:cxn ang="0">
                  <a:pos x="0" y="150"/>
                </a:cxn>
                <a:cxn ang="0">
                  <a:pos x="1" y="124"/>
                </a:cxn>
                <a:cxn ang="0">
                  <a:pos x="6" y="99"/>
                </a:cxn>
                <a:cxn ang="0">
                  <a:pos x="14" y="76"/>
                </a:cxn>
                <a:cxn ang="0">
                  <a:pos x="25" y="54"/>
                </a:cxn>
                <a:cxn ang="0">
                  <a:pos x="38" y="35"/>
                </a:cxn>
                <a:cxn ang="0">
                  <a:pos x="54" y="20"/>
                </a:cxn>
                <a:cxn ang="0">
                  <a:pos x="72" y="9"/>
                </a:cxn>
                <a:cxn ang="0">
                  <a:pos x="90" y="2"/>
                </a:cxn>
                <a:cxn ang="0">
                  <a:pos x="110" y="0"/>
                </a:cxn>
              </a:cxnLst>
              <a:rect l="0" t="0" r="r" b="b"/>
              <a:pathLst>
                <a:path w="193" h="248">
                  <a:moveTo>
                    <a:pt x="110" y="0"/>
                  </a:moveTo>
                  <a:lnTo>
                    <a:pt x="129" y="2"/>
                  </a:lnTo>
                  <a:lnTo>
                    <a:pt x="145" y="9"/>
                  </a:lnTo>
                  <a:lnTo>
                    <a:pt x="162" y="20"/>
                  </a:lnTo>
                  <a:lnTo>
                    <a:pt x="173" y="35"/>
                  </a:lnTo>
                  <a:lnTo>
                    <a:pt x="183" y="54"/>
                  </a:lnTo>
                  <a:lnTo>
                    <a:pt x="189" y="76"/>
                  </a:lnTo>
                  <a:lnTo>
                    <a:pt x="193" y="99"/>
                  </a:lnTo>
                  <a:lnTo>
                    <a:pt x="191" y="124"/>
                  </a:lnTo>
                  <a:lnTo>
                    <a:pt x="187" y="150"/>
                  </a:lnTo>
                  <a:lnTo>
                    <a:pt x="179" y="173"/>
                  </a:lnTo>
                  <a:lnTo>
                    <a:pt x="168" y="193"/>
                  </a:lnTo>
                  <a:lnTo>
                    <a:pt x="155" y="212"/>
                  </a:lnTo>
                  <a:lnTo>
                    <a:pt x="138" y="227"/>
                  </a:lnTo>
                  <a:lnTo>
                    <a:pt x="121" y="238"/>
                  </a:lnTo>
                  <a:lnTo>
                    <a:pt x="103" y="245"/>
                  </a:lnTo>
                  <a:lnTo>
                    <a:pt x="83" y="248"/>
                  </a:lnTo>
                  <a:lnTo>
                    <a:pt x="65" y="245"/>
                  </a:lnTo>
                  <a:lnTo>
                    <a:pt x="47" y="238"/>
                  </a:lnTo>
                  <a:lnTo>
                    <a:pt x="32" y="227"/>
                  </a:lnTo>
                  <a:lnTo>
                    <a:pt x="20" y="212"/>
                  </a:lnTo>
                  <a:lnTo>
                    <a:pt x="11" y="193"/>
                  </a:lnTo>
                  <a:lnTo>
                    <a:pt x="4" y="173"/>
                  </a:lnTo>
                  <a:lnTo>
                    <a:pt x="0" y="150"/>
                  </a:lnTo>
                  <a:lnTo>
                    <a:pt x="1" y="124"/>
                  </a:lnTo>
                  <a:lnTo>
                    <a:pt x="6" y="99"/>
                  </a:lnTo>
                  <a:lnTo>
                    <a:pt x="14" y="76"/>
                  </a:lnTo>
                  <a:lnTo>
                    <a:pt x="25" y="54"/>
                  </a:lnTo>
                  <a:lnTo>
                    <a:pt x="38" y="35"/>
                  </a:lnTo>
                  <a:lnTo>
                    <a:pt x="54" y="20"/>
                  </a:lnTo>
                  <a:lnTo>
                    <a:pt x="72" y="9"/>
                  </a:lnTo>
                  <a:lnTo>
                    <a:pt x="90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0" name="Freeform 692"/>
            <p:cNvSpPr>
              <a:spLocks/>
            </p:cNvSpPr>
            <p:nvPr/>
          </p:nvSpPr>
          <p:spPr bwMode="auto">
            <a:xfrm>
              <a:off x="6289697" y="4955438"/>
              <a:ext cx="326608" cy="418219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8" y="3"/>
                </a:cxn>
                <a:cxn ang="0">
                  <a:pos x="123" y="8"/>
                </a:cxn>
                <a:cxn ang="0">
                  <a:pos x="136" y="19"/>
                </a:cxn>
                <a:cxn ang="0">
                  <a:pos x="146" y="31"/>
                </a:cxn>
                <a:cxn ang="0">
                  <a:pos x="154" y="46"/>
                </a:cxn>
                <a:cxn ang="0">
                  <a:pos x="160" y="65"/>
                </a:cxn>
                <a:cxn ang="0">
                  <a:pos x="164" y="84"/>
                </a:cxn>
                <a:cxn ang="0">
                  <a:pos x="164" y="105"/>
                </a:cxn>
                <a:cxn ang="0">
                  <a:pos x="159" y="126"/>
                </a:cxn>
                <a:cxn ang="0">
                  <a:pos x="152" y="146"/>
                </a:cxn>
                <a:cxn ang="0">
                  <a:pos x="143" y="164"/>
                </a:cxn>
                <a:cxn ang="0">
                  <a:pos x="131" y="179"/>
                </a:cxn>
                <a:cxn ang="0">
                  <a:pos x="117" y="192"/>
                </a:cxn>
                <a:cxn ang="0">
                  <a:pos x="103" y="202"/>
                </a:cxn>
                <a:cxn ang="0">
                  <a:pos x="86" y="208"/>
                </a:cxn>
                <a:cxn ang="0">
                  <a:pos x="70" y="210"/>
                </a:cxn>
                <a:cxn ang="0">
                  <a:pos x="54" y="208"/>
                </a:cxn>
                <a:cxn ang="0">
                  <a:pos x="39" y="202"/>
                </a:cxn>
                <a:cxn ang="0">
                  <a:pos x="26" y="192"/>
                </a:cxn>
                <a:cxn ang="0">
                  <a:pos x="16" y="179"/>
                </a:cxn>
                <a:cxn ang="0">
                  <a:pos x="8" y="164"/>
                </a:cxn>
                <a:cxn ang="0">
                  <a:pos x="2" y="146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1" y="65"/>
                </a:cxn>
                <a:cxn ang="0">
                  <a:pos x="21" y="46"/>
                </a:cxn>
                <a:cxn ang="0">
                  <a:pos x="32" y="31"/>
                </a:cxn>
                <a:cxn ang="0">
                  <a:pos x="46" y="19"/>
                </a:cxn>
                <a:cxn ang="0">
                  <a:pos x="60" y="8"/>
                </a:cxn>
                <a:cxn ang="0">
                  <a:pos x="76" y="3"/>
                </a:cxn>
                <a:cxn ang="0">
                  <a:pos x="92" y="0"/>
                </a:cxn>
              </a:cxnLst>
              <a:rect l="0" t="0" r="r" b="b"/>
              <a:pathLst>
                <a:path w="164" h="210">
                  <a:moveTo>
                    <a:pt x="92" y="0"/>
                  </a:moveTo>
                  <a:lnTo>
                    <a:pt x="108" y="3"/>
                  </a:lnTo>
                  <a:lnTo>
                    <a:pt x="123" y="8"/>
                  </a:lnTo>
                  <a:lnTo>
                    <a:pt x="136" y="19"/>
                  </a:lnTo>
                  <a:lnTo>
                    <a:pt x="146" y="31"/>
                  </a:lnTo>
                  <a:lnTo>
                    <a:pt x="154" y="46"/>
                  </a:lnTo>
                  <a:lnTo>
                    <a:pt x="160" y="65"/>
                  </a:lnTo>
                  <a:lnTo>
                    <a:pt x="164" y="84"/>
                  </a:lnTo>
                  <a:lnTo>
                    <a:pt x="164" y="105"/>
                  </a:lnTo>
                  <a:lnTo>
                    <a:pt x="159" y="126"/>
                  </a:lnTo>
                  <a:lnTo>
                    <a:pt x="152" y="146"/>
                  </a:lnTo>
                  <a:lnTo>
                    <a:pt x="143" y="164"/>
                  </a:lnTo>
                  <a:lnTo>
                    <a:pt x="131" y="179"/>
                  </a:lnTo>
                  <a:lnTo>
                    <a:pt x="117" y="192"/>
                  </a:lnTo>
                  <a:lnTo>
                    <a:pt x="103" y="202"/>
                  </a:lnTo>
                  <a:lnTo>
                    <a:pt x="86" y="208"/>
                  </a:lnTo>
                  <a:lnTo>
                    <a:pt x="70" y="210"/>
                  </a:lnTo>
                  <a:lnTo>
                    <a:pt x="54" y="208"/>
                  </a:lnTo>
                  <a:lnTo>
                    <a:pt x="39" y="202"/>
                  </a:lnTo>
                  <a:lnTo>
                    <a:pt x="26" y="192"/>
                  </a:lnTo>
                  <a:lnTo>
                    <a:pt x="16" y="179"/>
                  </a:lnTo>
                  <a:lnTo>
                    <a:pt x="8" y="164"/>
                  </a:lnTo>
                  <a:lnTo>
                    <a:pt x="2" y="146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1" y="65"/>
                  </a:lnTo>
                  <a:lnTo>
                    <a:pt x="21" y="46"/>
                  </a:lnTo>
                  <a:lnTo>
                    <a:pt x="32" y="31"/>
                  </a:lnTo>
                  <a:lnTo>
                    <a:pt x="46" y="19"/>
                  </a:lnTo>
                  <a:lnTo>
                    <a:pt x="60" y="8"/>
                  </a:lnTo>
                  <a:lnTo>
                    <a:pt x="76" y="3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1" name="Freeform 693"/>
            <p:cNvSpPr>
              <a:spLocks/>
            </p:cNvSpPr>
            <p:nvPr/>
          </p:nvSpPr>
          <p:spPr bwMode="auto">
            <a:xfrm>
              <a:off x="6731812" y="4827981"/>
              <a:ext cx="322624" cy="418219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0" y="2"/>
                </a:cxn>
                <a:cxn ang="0">
                  <a:pos x="124" y="8"/>
                </a:cxn>
                <a:cxn ang="0">
                  <a:pos x="136" y="18"/>
                </a:cxn>
                <a:cxn ang="0">
                  <a:pos x="147" y="31"/>
                </a:cxn>
                <a:cxn ang="0">
                  <a:pos x="155" y="46"/>
                </a:cxn>
                <a:cxn ang="0">
                  <a:pos x="160" y="64"/>
                </a:cxn>
                <a:cxn ang="0">
                  <a:pos x="163" y="84"/>
                </a:cxn>
                <a:cxn ang="0">
                  <a:pos x="163" y="105"/>
                </a:cxn>
                <a:cxn ang="0">
                  <a:pos x="159" y="126"/>
                </a:cxn>
                <a:cxn ang="0">
                  <a:pos x="152" y="145"/>
                </a:cxn>
                <a:cxn ang="0">
                  <a:pos x="143" y="164"/>
                </a:cxn>
                <a:cxn ang="0">
                  <a:pos x="132" y="179"/>
                </a:cxn>
                <a:cxn ang="0">
                  <a:pos x="118" y="191"/>
                </a:cxn>
                <a:cxn ang="0">
                  <a:pos x="103" y="202"/>
                </a:cxn>
                <a:cxn ang="0">
                  <a:pos x="87" y="207"/>
                </a:cxn>
                <a:cxn ang="0">
                  <a:pos x="71" y="210"/>
                </a:cxn>
                <a:cxn ang="0">
                  <a:pos x="54" y="207"/>
                </a:cxn>
                <a:cxn ang="0">
                  <a:pos x="41" y="202"/>
                </a:cxn>
                <a:cxn ang="0">
                  <a:pos x="28" y="191"/>
                </a:cxn>
                <a:cxn ang="0">
                  <a:pos x="18" y="179"/>
                </a:cxn>
                <a:cxn ang="0">
                  <a:pos x="8" y="164"/>
                </a:cxn>
                <a:cxn ang="0">
                  <a:pos x="4" y="145"/>
                </a:cxn>
                <a:cxn ang="0">
                  <a:pos x="0" y="126"/>
                </a:cxn>
                <a:cxn ang="0">
                  <a:pos x="1" y="105"/>
                </a:cxn>
                <a:cxn ang="0">
                  <a:pos x="5" y="84"/>
                </a:cxn>
                <a:cxn ang="0">
                  <a:pos x="12" y="64"/>
                </a:cxn>
                <a:cxn ang="0">
                  <a:pos x="21" y="46"/>
                </a:cxn>
                <a:cxn ang="0">
                  <a:pos x="33" y="31"/>
                </a:cxn>
                <a:cxn ang="0">
                  <a:pos x="46" y="18"/>
                </a:cxn>
                <a:cxn ang="0">
                  <a:pos x="61" y="8"/>
                </a:cxn>
                <a:cxn ang="0">
                  <a:pos x="77" y="2"/>
                </a:cxn>
                <a:cxn ang="0">
                  <a:pos x="94" y="0"/>
                </a:cxn>
              </a:cxnLst>
              <a:rect l="0" t="0" r="r" b="b"/>
              <a:pathLst>
                <a:path w="163" h="210">
                  <a:moveTo>
                    <a:pt x="94" y="0"/>
                  </a:moveTo>
                  <a:lnTo>
                    <a:pt x="110" y="2"/>
                  </a:lnTo>
                  <a:lnTo>
                    <a:pt x="124" y="8"/>
                  </a:lnTo>
                  <a:lnTo>
                    <a:pt x="136" y="18"/>
                  </a:lnTo>
                  <a:lnTo>
                    <a:pt x="147" y="31"/>
                  </a:lnTo>
                  <a:lnTo>
                    <a:pt x="155" y="46"/>
                  </a:lnTo>
                  <a:lnTo>
                    <a:pt x="160" y="64"/>
                  </a:lnTo>
                  <a:lnTo>
                    <a:pt x="163" y="84"/>
                  </a:lnTo>
                  <a:lnTo>
                    <a:pt x="163" y="105"/>
                  </a:lnTo>
                  <a:lnTo>
                    <a:pt x="159" y="126"/>
                  </a:lnTo>
                  <a:lnTo>
                    <a:pt x="152" y="145"/>
                  </a:lnTo>
                  <a:lnTo>
                    <a:pt x="143" y="164"/>
                  </a:lnTo>
                  <a:lnTo>
                    <a:pt x="132" y="179"/>
                  </a:lnTo>
                  <a:lnTo>
                    <a:pt x="118" y="191"/>
                  </a:lnTo>
                  <a:lnTo>
                    <a:pt x="103" y="202"/>
                  </a:lnTo>
                  <a:lnTo>
                    <a:pt x="87" y="207"/>
                  </a:lnTo>
                  <a:lnTo>
                    <a:pt x="71" y="210"/>
                  </a:lnTo>
                  <a:lnTo>
                    <a:pt x="54" y="207"/>
                  </a:lnTo>
                  <a:lnTo>
                    <a:pt x="41" y="202"/>
                  </a:lnTo>
                  <a:lnTo>
                    <a:pt x="28" y="191"/>
                  </a:lnTo>
                  <a:lnTo>
                    <a:pt x="18" y="179"/>
                  </a:lnTo>
                  <a:lnTo>
                    <a:pt x="8" y="164"/>
                  </a:lnTo>
                  <a:lnTo>
                    <a:pt x="4" y="145"/>
                  </a:lnTo>
                  <a:lnTo>
                    <a:pt x="0" y="126"/>
                  </a:lnTo>
                  <a:lnTo>
                    <a:pt x="1" y="105"/>
                  </a:lnTo>
                  <a:lnTo>
                    <a:pt x="5" y="84"/>
                  </a:lnTo>
                  <a:lnTo>
                    <a:pt x="12" y="64"/>
                  </a:lnTo>
                  <a:lnTo>
                    <a:pt x="21" y="46"/>
                  </a:lnTo>
                  <a:lnTo>
                    <a:pt x="33" y="31"/>
                  </a:lnTo>
                  <a:lnTo>
                    <a:pt x="46" y="18"/>
                  </a:lnTo>
                  <a:lnTo>
                    <a:pt x="61" y="8"/>
                  </a:lnTo>
                  <a:lnTo>
                    <a:pt x="77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2" name="Freeform 694"/>
            <p:cNvSpPr>
              <a:spLocks/>
            </p:cNvSpPr>
            <p:nvPr/>
          </p:nvSpPr>
          <p:spPr bwMode="auto">
            <a:xfrm>
              <a:off x="7416892" y="4573067"/>
              <a:ext cx="314658" cy="410253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106" y="2"/>
                </a:cxn>
                <a:cxn ang="0">
                  <a:pos x="120" y="8"/>
                </a:cxn>
                <a:cxn ang="0">
                  <a:pos x="132" y="17"/>
                </a:cxn>
                <a:cxn ang="0">
                  <a:pos x="143" y="30"/>
                </a:cxn>
                <a:cxn ang="0">
                  <a:pos x="151" y="45"/>
                </a:cxn>
                <a:cxn ang="0">
                  <a:pos x="157" y="62"/>
                </a:cxn>
                <a:cxn ang="0">
                  <a:pos x="159" y="82"/>
                </a:cxn>
                <a:cxn ang="0">
                  <a:pos x="158" y="102"/>
                </a:cxn>
                <a:cxn ang="0">
                  <a:pos x="154" y="123"/>
                </a:cxn>
                <a:cxn ang="0">
                  <a:pos x="147" y="143"/>
                </a:cxn>
                <a:cxn ang="0">
                  <a:pos x="138" y="160"/>
                </a:cxn>
                <a:cxn ang="0">
                  <a:pos x="127" y="175"/>
                </a:cxn>
                <a:cxn ang="0">
                  <a:pos x="114" y="188"/>
                </a:cxn>
                <a:cxn ang="0">
                  <a:pos x="100" y="197"/>
                </a:cxn>
                <a:cxn ang="0">
                  <a:pos x="84" y="203"/>
                </a:cxn>
                <a:cxn ang="0">
                  <a:pos x="68" y="205"/>
                </a:cxn>
                <a:cxn ang="0">
                  <a:pos x="53" y="203"/>
                </a:cxn>
                <a:cxn ang="0">
                  <a:pos x="38" y="197"/>
                </a:cxn>
                <a:cxn ang="0">
                  <a:pos x="26" y="188"/>
                </a:cxn>
                <a:cxn ang="0">
                  <a:pos x="16" y="175"/>
                </a:cxn>
                <a:cxn ang="0">
                  <a:pos x="8" y="160"/>
                </a:cxn>
                <a:cxn ang="0">
                  <a:pos x="2" y="143"/>
                </a:cxn>
                <a:cxn ang="0">
                  <a:pos x="0" y="123"/>
                </a:cxn>
                <a:cxn ang="0">
                  <a:pos x="0" y="102"/>
                </a:cxn>
                <a:cxn ang="0">
                  <a:pos x="4" y="82"/>
                </a:cxn>
                <a:cxn ang="0">
                  <a:pos x="11" y="62"/>
                </a:cxn>
                <a:cxn ang="0">
                  <a:pos x="20" y="45"/>
                </a:cxn>
                <a:cxn ang="0">
                  <a:pos x="31" y="30"/>
                </a:cxn>
                <a:cxn ang="0">
                  <a:pos x="45" y="17"/>
                </a:cxn>
                <a:cxn ang="0">
                  <a:pos x="59" y="8"/>
                </a:cxn>
                <a:cxn ang="0">
                  <a:pos x="74" y="2"/>
                </a:cxn>
                <a:cxn ang="0">
                  <a:pos x="90" y="0"/>
                </a:cxn>
              </a:cxnLst>
              <a:rect l="0" t="0" r="r" b="b"/>
              <a:pathLst>
                <a:path w="159" h="205">
                  <a:moveTo>
                    <a:pt x="90" y="0"/>
                  </a:moveTo>
                  <a:lnTo>
                    <a:pt x="106" y="2"/>
                  </a:lnTo>
                  <a:lnTo>
                    <a:pt x="120" y="8"/>
                  </a:lnTo>
                  <a:lnTo>
                    <a:pt x="132" y="17"/>
                  </a:lnTo>
                  <a:lnTo>
                    <a:pt x="143" y="30"/>
                  </a:lnTo>
                  <a:lnTo>
                    <a:pt x="151" y="45"/>
                  </a:lnTo>
                  <a:lnTo>
                    <a:pt x="157" y="62"/>
                  </a:lnTo>
                  <a:lnTo>
                    <a:pt x="159" y="82"/>
                  </a:lnTo>
                  <a:lnTo>
                    <a:pt x="158" y="102"/>
                  </a:lnTo>
                  <a:lnTo>
                    <a:pt x="154" y="123"/>
                  </a:lnTo>
                  <a:lnTo>
                    <a:pt x="147" y="143"/>
                  </a:lnTo>
                  <a:lnTo>
                    <a:pt x="138" y="160"/>
                  </a:lnTo>
                  <a:lnTo>
                    <a:pt x="127" y="175"/>
                  </a:lnTo>
                  <a:lnTo>
                    <a:pt x="114" y="188"/>
                  </a:lnTo>
                  <a:lnTo>
                    <a:pt x="100" y="197"/>
                  </a:lnTo>
                  <a:lnTo>
                    <a:pt x="84" y="203"/>
                  </a:lnTo>
                  <a:lnTo>
                    <a:pt x="68" y="205"/>
                  </a:lnTo>
                  <a:lnTo>
                    <a:pt x="53" y="203"/>
                  </a:lnTo>
                  <a:lnTo>
                    <a:pt x="38" y="197"/>
                  </a:lnTo>
                  <a:lnTo>
                    <a:pt x="26" y="188"/>
                  </a:lnTo>
                  <a:lnTo>
                    <a:pt x="16" y="175"/>
                  </a:lnTo>
                  <a:lnTo>
                    <a:pt x="8" y="160"/>
                  </a:lnTo>
                  <a:lnTo>
                    <a:pt x="2" y="143"/>
                  </a:lnTo>
                  <a:lnTo>
                    <a:pt x="0" y="123"/>
                  </a:lnTo>
                  <a:lnTo>
                    <a:pt x="0" y="102"/>
                  </a:lnTo>
                  <a:lnTo>
                    <a:pt x="4" y="82"/>
                  </a:lnTo>
                  <a:lnTo>
                    <a:pt x="11" y="62"/>
                  </a:lnTo>
                  <a:lnTo>
                    <a:pt x="20" y="45"/>
                  </a:lnTo>
                  <a:lnTo>
                    <a:pt x="31" y="30"/>
                  </a:lnTo>
                  <a:lnTo>
                    <a:pt x="45" y="17"/>
                  </a:lnTo>
                  <a:lnTo>
                    <a:pt x="59" y="8"/>
                  </a:lnTo>
                  <a:lnTo>
                    <a:pt x="74" y="2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3" name="Freeform 695"/>
            <p:cNvSpPr>
              <a:spLocks/>
            </p:cNvSpPr>
            <p:nvPr/>
          </p:nvSpPr>
          <p:spPr bwMode="auto">
            <a:xfrm>
              <a:off x="7942651" y="4433663"/>
              <a:ext cx="310676" cy="406268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04" y="3"/>
                </a:cxn>
                <a:cxn ang="0">
                  <a:pos x="117" y="8"/>
                </a:cxn>
                <a:cxn ang="0">
                  <a:pos x="130" y="18"/>
                </a:cxn>
                <a:cxn ang="0">
                  <a:pos x="140" y="30"/>
                </a:cxn>
                <a:cxn ang="0">
                  <a:pos x="149" y="45"/>
                </a:cxn>
                <a:cxn ang="0">
                  <a:pos x="153" y="63"/>
                </a:cxn>
                <a:cxn ang="0">
                  <a:pos x="155" y="82"/>
                </a:cxn>
                <a:cxn ang="0">
                  <a:pos x="155" y="103"/>
                </a:cxn>
                <a:cxn ang="0">
                  <a:pos x="152" y="124"/>
                </a:cxn>
                <a:cxn ang="0">
                  <a:pos x="145" y="143"/>
                </a:cxn>
                <a:cxn ang="0">
                  <a:pos x="136" y="161"/>
                </a:cxn>
                <a:cxn ang="0">
                  <a:pos x="124" y="176"/>
                </a:cxn>
                <a:cxn ang="0">
                  <a:pos x="112" y="188"/>
                </a:cxn>
                <a:cxn ang="0">
                  <a:pos x="98" y="198"/>
                </a:cxn>
                <a:cxn ang="0">
                  <a:pos x="82" y="203"/>
                </a:cxn>
                <a:cxn ang="0">
                  <a:pos x="66" y="206"/>
                </a:cxn>
                <a:cxn ang="0">
                  <a:pos x="51" y="203"/>
                </a:cxn>
                <a:cxn ang="0">
                  <a:pos x="37" y="198"/>
                </a:cxn>
                <a:cxn ang="0">
                  <a:pos x="25" y="188"/>
                </a:cxn>
                <a:cxn ang="0">
                  <a:pos x="15" y="176"/>
                </a:cxn>
                <a:cxn ang="0">
                  <a:pos x="7" y="161"/>
                </a:cxn>
                <a:cxn ang="0">
                  <a:pos x="2" y="143"/>
                </a:cxn>
                <a:cxn ang="0">
                  <a:pos x="0" y="124"/>
                </a:cxn>
                <a:cxn ang="0">
                  <a:pos x="0" y="103"/>
                </a:cxn>
                <a:cxn ang="0">
                  <a:pos x="3" y="82"/>
                </a:cxn>
                <a:cxn ang="0">
                  <a:pos x="10" y="63"/>
                </a:cxn>
                <a:cxn ang="0">
                  <a:pos x="19" y="45"/>
                </a:cxn>
                <a:cxn ang="0">
                  <a:pos x="30" y="30"/>
                </a:cxn>
                <a:cxn ang="0">
                  <a:pos x="43" y="18"/>
                </a:cxn>
                <a:cxn ang="0">
                  <a:pos x="57" y="8"/>
                </a:cxn>
                <a:cxn ang="0">
                  <a:pos x="72" y="3"/>
                </a:cxn>
                <a:cxn ang="0">
                  <a:pos x="87" y="0"/>
                </a:cxn>
              </a:cxnLst>
              <a:rect l="0" t="0" r="r" b="b"/>
              <a:pathLst>
                <a:path w="155" h="206">
                  <a:moveTo>
                    <a:pt x="87" y="0"/>
                  </a:moveTo>
                  <a:lnTo>
                    <a:pt x="104" y="3"/>
                  </a:lnTo>
                  <a:lnTo>
                    <a:pt x="117" y="8"/>
                  </a:lnTo>
                  <a:lnTo>
                    <a:pt x="130" y="18"/>
                  </a:lnTo>
                  <a:lnTo>
                    <a:pt x="140" y="30"/>
                  </a:lnTo>
                  <a:lnTo>
                    <a:pt x="149" y="45"/>
                  </a:lnTo>
                  <a:lnTo>
                    <a:pt x="153" y="63"/>
                  </a:lnTo>
                  <a:lnTo>
                    <a:pt x="155" y="82"/>
                  </a:lnTo>
                  <a:lnTo>
                    <a:pt x="155" y="103"/>
                  </a:lnTo>
                  <a:lnTo>
                    <a:pt x="152" y="124"/>
                  </a:lnTo>
                  <a:lnTo>
                    <a:pt x="145" y="143"/>
                  </a:lnTo>
                  <a:lnTo>
                    <a:pt x="136" y="161"/>
                  </a:lnTo>
                  <a:lnTo>
                    <a:pt x="124" y="176"/>
                  </a:lnTo>
                  <a:lnTo>
                    <a:pt x="112" y="188"/>
                  </a:lnTo>
                  <a:lnTo>
                    <a:pt x="98" y="198"/>
                  </a:lnTo>
                  <a:lnTo>
                    <a:pt x="82" y="203"/>
                  </a:lnTo>
                  <a:lnTo>
                    <a:pt x="66" y="206"/>
                  </a:lnTo>
                  <a:lnTo>
                    <a:pt x="51" y="203"/>
                  </a:lnTo>
                  <a:lnTo>
                    <a:pt x="37" y="198"/>
                  </a:lnTo>
                  <a:lnTo>
                    <a:pt x="25" y="188"/>
                  </a:lnTo>
                  <a:lnTo>
                    <a:pt x="15" y="176"/>
                  </a:lnTo>
                  <a:lnTo>
                    <a:pt x="7" y="161"/>
                  </a:lnTo>
                  <a:lnTo>
                    <a:pt x="2" y="143"/>
                  </a:lnTo>
                  <a:lnTo>
                    <a:pt x="0" y="124"/>
                  </a:lnTo>
                  <a:lnTo>
                    <a:pt x="0" y="103"/>
                  </a:lnTo>
                  <a:lnTo>
                    <a:pt x="3" y="82"/>
                  </a:lnTo>
                  <a:lnTo>
                    <a:pt x="10" y="63"/>
                  </a:lnTo>
                  <a:lnTo>
                    <a:pt x="19" y="45"/>
                  </a:lnTo>
                  <a:lnTo>
                    <a:pt x="30" y="30"/>
                  </a:lnTo>
                  <a:lnTo>
                    <a:pt x="43" y="18"/>
                  </a:lnTo>
                  <a:lnTo>
                    <a:pt x="57" y="8"/>
                  </a:lnTo>
                  <a:lnTo>
                    <a:pt x="72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4" name="Freeform 696"/>
            <p:cNvSpPr>
              <a:spLocks/>
            </p:cNvSpPr>
            <p:nvPr/>
          </p:nvSpPr>
          <p:spPr bwMode="auto">
            <a:xfrm>
              <a:off x="4644707" y="5588740"/>
              <a:ext cx="199151" cy="23898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7" y="2"/>
                </a:cxn>
                <a:cxn ang="0">
                  <a:pos x="75" y="5"/>
                </a:cxn>
                <a:cxn ang="0">
                  <a:pos x="83" y="11"/>
                </a:cxn>
                <a:cxn ang="0">
                  <a:pos x="90" y="18"/>
                </a:cxn>
                <a:cxn ang="0">
                  <a:pos x="95" y="27"/>
                </a:cxn>
                <a:cxn ang="0">
                  <a:pos x="98" y="37"/>
                </a:cxn>
                <a:cxn ang="0">
                  <a:pos x="101" y="48"/>
                </a:cxn>
                <a:cxn ang="0">
                  <a:pos x="99" y="60"/>
                </a:cxn>
                <a:cxn ang="0">
                  <a:pos x="97" y="73"/>
                </a:cxn>
                <a:cxn ang="0">
                  <a:pos x="93" y="83"/>
                </a:cxn>
                <a:cxn ang="0">
                  <a:pos x="88" y="94"/>
                </a:cxn>
                <a:cxn ang="0">
                  <a:pos x="80" y="103"/>
                </a:cxn>
                <a:cxn ang="0">
                  <a:pos x="72" y="110"/>
                </a:cxn>
                <a:cxn ang="0">
                  <a:pos x="63" y="116"/>
                </a:cxn>
                <a:cxn ang="0">
                  <a:pos x="53" y="119"/>
                </a:cxn>
                <a:cxn ang="0">
                  <a:pos x="43" y="120"/>
                </a:cxn>
                <a:cxn ang="0">
                  <a:pos x="34" y="119"/>
                </a:cxn>
                <a:cxn ang="0">
                  <a:pos x="24" y="116"/>
                </a:cxn>
                <a:cxn ang="0">
                  <a:pos x="16" y="110"/>
                </a:cxn>
                <a:cxn ang="0">
                  <a:pos x="11" y="103"/>
                </a:cxn>
                <a:cxn ang="0">
                  <a:pos x="5" y="94"/>
                </a:cxn>
                <a:cxn ang="0">
                  <a:pos x="1" y="83"/>
                </a:cxn>
                <a:cxn ang="0">
                  <a:pos x="0" y="73"/>
                </a:cxn>
                <a:cxn ang="0">
                  <a:pos x="0" y="60"/>
                </a:cxn>
                <a:cxn ang="0">
                  <a:pos x="3" y="48"/>
                </a:cxn>
                <a:cxn ang="0">
                  <a:pos x="7" y="37"/>
                </a:cxn>
                <a:cxn ang="0">
                  <a:pos x="12" y="27"/>
                </a:cxn>
                <a:cxn ang="0">
                  <a:pos x="20" y="18"/>
                </a:cxn>
                <a:cxn ang="0">
                  <a:pos x="28" y="11"/>
                </a:cxn>
                <a:cxn ang="0">
                  <a:pos x="37" y="5"/>
                </a:cxn>
                <a:cxn ang="0">
                  <a:pos x="46" y="2"/>
                </a:cxn>
                <a:cxn ang="0">
                  <a:pos x="57" y="0"/>
                </a:cxn>
              </a:cxnLst>
              <a:rect l="0" t="0" r="r" b="b"/>
              <a:pathLst>
                <a:path w="101" h="120">
                  <a:moveTo>
                    <a:pt x="57" y="0"/>
                  </a:moveTo>
                  <a:lnTo>
                    <a:pt x="67" y="2"/>
                  </a:lnTo>
                  <a:lnTo>
                    <a:pt x="75" y="5"/>
                  </a:lnTo>
                  <a:lnTo>
                    <a:pt x="83" y="11"/>
                  </a:lnTo>
                  <a:lnTo>
                    <a:pt x="90" y="18"/>
                  </a:lnTo>
                  <a:lnTo>
                    <a:pt x="95" y="27"/>
                  </a:lnTo>
                  <a:lnTo>
                    <a:pt x="98" y="37"/>
                  </a:lnTo>
                  <a:lnTo>
                    <a:pt x="101" y="48"/>
                  </a:lnTo>
                  <a:lnTo>
                    <a:pt x="99" y="60"/>
                  </a:lnTo>
                  <a:lnTo>
                    <a:pt x="97" y="73"/>
                  </a:lnTo>
                  <a:lnTo>
                    <a:pt x="93" y="83"/>
                  </a:lnTo>
                  <a:lnTo>
                    <a:pt x="88" y="94"/>
                  </a:lnTo>
                  <a:lnTo>
                    <a:pt x="80" y="103"/>
                  </a:lnTo>
                  <a:lnTo>
                    <a:pt x="72" y="110"/>
                  </a:lnTo>
                  <a:lnTo>
                    <a:pt x="63" y="116"/>
                  </a:lnTo>
                  <a:lnTo>
                    <a:pt x="53" y="119"/>
                  </a:lnTo>
                  <a:lnTo>
                    <a:pt x="43" y="120"/>
                  </a:lnTo>
                  <a:lnTo>
                    <a:pt x="34" y="119"/>
                  </a:lnTo>
                  <a:lnTo>
                    <a:pt x="24" y="116"/>
                  </a:lnTo>
                  <a:lnTo>
                    <a:pt x="16" y="110"/>
                  </a:lnTo>
                  <a:lnTo>
                    <a:pt x="11" y="103"/>
                  </a:lnTo>
                  <a:lnTo>
                    <a:pt x="5" y="94"/>
                  </a:lnTo>
                  <a:lnTo>
                    <a:pt x="1" y="83"/>
                  </a:lnTo>
                  <a:lnTo>
                    <a:pt x="0" y="73"/>
                  </a:lnTo>
                  <a:lnTo>
                    <a:pt x="0" y="60"/>
                  </a:lnTo>
                  <a:lnTo>
                    <a:pt x="3" y="48"/>
                  </a:lnTo>
                  <a:lnTo>
                    <a:pt x="7" y="37"/>
                  </a:lnTo>
                  <a:lnTo>
                    <a:pt x="12" y="27"/>
                  </a:lnTo>
                  <a:lnTo>
                    <a:pt x="20" y="18"/>
                  </a:lnTo>
                  <a:lnTo>
                    <a:pt x="28" y="11"/>
                  </a:lnTo>
                  <a:lnTo>
                    <a:pt x="37" y="5"/>
                  </a:lnTo>
                  <a:lnTo>
                    <a:pt x="46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5" name="Freeform 697"/>
            <p:cNvSpPr>
              <a:spLocks/>
            </p:cNvSpPr>
            <p:nvPr/>
          </p:nvSpPr>
          <p:spPr bwMode="auto">
            <a:xfrm>
              <a:off x="5174450" y="5369672"/>
              <a:ext cx="223049" cy="270846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4" y="1"/>
                </a:cxn>
                <a:cxn ang="0">
                  <a:pos x="85" y="6"/>
                </a:cxn>
                <a:cxn ang="0">
                  <a:pos x="93" y="11"/>
                </a:cxn>
                <a:cxn ang="0">
                  <a:pos x="101" y="19"/>
                </a:cxn>
                <a:cxn ang="0">
                  <a:pos x="107" y="30"/>
                </a:cxn>
                <a:cxn ang="0">
                  <a:pos x="110" y="41"/>
                </a:cxn>
                <a:cxn ang="0">
                  <a:pos x="111" y="54"/>
                </a:cxn>
                <a:cxn ang="0">
                  <a:pos x="111" y="68"/>
                </a:cxn>
                <a:cxn ang="0">
                  <a:pos x="109" y="82"/>
                </a:cxn>
                <a:cxn ang="0">
                  <a:pos x="103" y="94"/>
                </a:cxn>
                <a:cxn ang="0">
                  <a:pos x="98" y="106"/>
                </a:cxn>
                <a:cxn ang="0">
                  <a:pos x="89" y="116"/>
                </a:cxn>
                <a:cxn ang="0">
                  <a:pos x="80" y="124"/>
                </a:cxn>
                <a:cxn ang="0">
                  <a:pos x="70" y="130"/>
                </a:cxn>
                <a:cxn ang="0">
                  <a:pos x="59" y="135"/>
                </a:cxn>
                <a:cxn ang="0">
                  <a:pos x="48" y="136"/>
                </a:cxn>
                <a:cxn ang="0">
                  <a:pos x="36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0" y="116"/>
                </a:cxn>
                <a:cxn ang="0">
                  <a:pos x="4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31" y="11"/>
                </a:cxn>
                <a:cxn ang="0">
                  <a:pos x="40" y="6"/>
                </a:cxn>
                <a:cxn ang="0">
                  <a:pos x="51" y="1"/>
                </a:cxn>
                <a:cxn ang="0">
                  <a:pos x="63" y="0"/>
                </a:cxn>
              </a:cxnLst>
              <a:rect l="0" t="0" r="r" b="b"/>
              <a:pathLst>
                <a:path w="111" h="136">
                  <a:moveTo>
                    <a:pt x="63" y="0"/>
                  </a:moveTo>
                  <a:lnTo>
                    <a:pt x="74" y="1"/>
                  </a:lnTo>
                  <a:lnTo>
                    <a:pt x="85" y="6"/>
                  </a:lnTo>
                  <a:lnTo>
                    <a:pt x="93" y="11"/>
                  </a:lnTo>
                  <a:lnTo>
                    <a:pt x="101" y="19"/>
                  </a:lnTo>
                  <a:lnTo>
                    <a:pt x="107" y="30"/>
                  </a:lnTo>
                  <a:lnTo>
                    <a:pt x="110" y="41"/>
                  </a:lnTo>
                  <a:lnTo>
                    <a:pt x="111" y="54"/>
                  </a:lnTo>
                  <a:lnTo>
                    <a:pt x="111" y="68"/>
                  </a:lnTo>
                  <a:lnTo>
                    <a:pt x="109" y="82"/>
                  </a:lnTo>
                  <a:lnTo>
                    <a:pt x="103" y="94"/>
                  </a:lnTo>
                  <a:lnTo>
                    <a:pt x="98" y="106"/>
                  </a:lnTo>
                  <a:lnTo>
                    <a:pt x="89" y="116"/>
                  </a:lnTo>
                  <a:lnTo>
                    <a:pt x="80" y="124"/>
                  </a:lnTo>
                  <a:lnTo>
                    <a:pt x="70" y="130"/>
                  </a:lnTo>
                  <a:lnTo>
                    <a:pt x="59" y="135"/>
                  </a:lnTo>
                  <a:lnTo>
                    <a:pt x="48" y="136"/>
                  </a:lnTo>
                  <a:lnTo>
                    <a:pt x="36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0" y="116"/>
                  </a:lnTo>
                  <a:lnTo>
                    <a:pt x="4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31" y="11"/>
                  </a:lnTo>
                  <a:lnTo>
                    <a:pt x="40" y="6"/>
                  </a:lnTo>
                  <a:lnTo>
                    <a:pt x="51" y="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6" name="Freeform 698"/>
            <p:cNvSpPr>
              <a:spLocks/>
            </p:cNvSpPr>
            <p:nvPr/>
          </p:nvSpPr>
          <p:spPr bwMode="auto">
            <a:xfrm>
              <a:off x="5664361" y="5234250"/>
              <a:ext cx="211099" cy="270846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71" y="1"/>
                </a:cxn>
                <a:cxn ang="0">
                  <a:pos x="80" y="6"/>
                </a:cxn>
                <a:cxn ang="0">
                  <a:pos x="88" y="11"/>
                </a:cxn>
                <a:cxn ang="0">
                  <a:pos x="95" y="19"/>
                </a:cxn>
                <a:cxn ang="0">
                  <a:pos x="101" y="30"/>
                </a:cxn>
                <a:cxn ang="0">
                  <a:pos x="104" y="41"/>
                </a:cxn>
                <a:cxn ang="0">
                  <a:pos x="105" y="54"/>
                </a:cxn>
                <a:cxn ang="0">
                  <a:pos x="105" y="68"/>
                </a:cxn>
                <a:cxn ang="0">
                  <a:pos x="103" y="82"/>
                </a:cxn>
                <a:cxn ang="0">
                  <a:pos x="98" y="94"/>
                </a:cxn>
                <a:cxn ang="0">
                  <a:pos x="91" y="106"/>
                </a:cxn>
                <a:cxn ang="0">
                  <a:pos x="84" y="116"/>
                </a:cxn>
                <a:cxn ang="0">
                  <a:pos x="75" y="124"/>
                </a:cxn>
                <a:cxn ang="0">
                  <a:pos x="66" y="130"/>
                </a:cxn>
                <a:cxn ang="0">
                  <a:pos x="56" y="135"/>
                </a:cxn>
                <a:cxn ang="0">
                  <a:pos x="45" y="136"/>
                </a:cxn>
                <a:cxn ang="0">
                  <a:pos x="35" y="135"/>
                </a:cxn>
                <a:cxn ang="0">
                  <a:pos x="26" y="130"/>
                </a:cxn>
                <a:cxn ang="0">
                  <a:pos x="18" y="124"/>
                </a:cxn>
                <a:cxn ang="0">
                  <a:pos x="11" y="116"/>
                </a:cxn>
                <a:cxn ang="0">
                  <a:pos x="5" y="106"/>
                </a:cxn>
                <a:cxn ang="0">
                  <a:pos x="1" y="94"/>
                </a:cxn>
                <a:cxn ang="0">
                  <a:pos x="0" y="82"/>
                </a:cxn>
                <a:cxn ang="0">
                  <a:pos x="0" y="68"/>
                </a:cxn>
                <a:cxn ang="0">
                  <a:pos x="3" y="54"/>
                </a:cxn>
                <a:cxn ang="0">
                  <a:pos x="7" y="41"/>
                </a:cxn>
                <a:cxn ang="0">
                  <a:pos x="13" y="30"/>
                </a:cxn>
                <a:cxn ang="0">
                  <a:pos x="21" y="19"/>
                </a:cxn>
                <a:cxn ang="0">
                  <a:pos x="29" y="11"/>
                </a:cxn>
                <a:cxn ang="0">
                  <a:pos x="39" y="6"/>
                </a:cxn>
                <a:cxn ang="0">
                  <a:pos x="50" y="1"/>
                </a:cxn>
                <a:cxn ang="0">
                  <a:pos x="60" y="0"/>
                </a:cxn>
              </a:cxnLst>
              <a:rect l="0" t="0" r="r" b="b"/>
              <a:pathLst>
                <a:path w="105" h="136">
                  <a:moveTo>
                    <a:pt x="60" y="0"/>
                  </a:moveTo>
                  <a:lnTo>
                    <a:pt x="71" y="1"/>
                  </a:lnTo>
                  <a:lnTo>
                    <a:pt x="80" y="6"/>
                  </a:lnTo>
                  <a:lnTo>
                    <a:pt x="88" y="11"/>
                  </a:lnTo>
                  <a:lnTo>
                    <a:pt x="95" y="19"/>
                  </a:lnTo>
                  <a:lnTo>
                    <a:pt x="101" y="30"/>
                  </a:lnTo>
                  <a:lnTo>
                    <a:pt x="104" y="41"/>
                  </a:lnTo>
                  <a:lnTo>
                    <a:pt x="105" y="54"/>
                  </a:lnTo>
                  <a:lnTo>
                    <a:pt x="105" y="68"/>
                  </a:lnTo>
                  <a:lnTo>
                    <a:pt x="103" y="82"/>
                  </a:lnTo>
                  <a:lnTo>
                    <a:pt x="98" y="94"/>
                  </a:lnTo>
                  <a:lnTo>
                    <a:pt x="91" y="106"/>
                  </a:lnTo>
                  <a:lnTo>
                    <a:pt x="84" y="116"/>
                  </a:lnTo>
                  <a:lnTo>
                    <a:pt x="75" y="124"/>
                  </a:lnTo>
                  <a:lnTo>
                    <a:pt x="66" y="130"/>
                  </a:lnTo>
                  <a:lnTo>
                    <a:pt x="56" y="135"/>
                  </a:lnTo>
                  <a:lnTo>
                    <a:pt x="45" y="136"/>
                  </a:lnTo>
                  <a:lnTo>
                    <a:pt x="35" y="135"/>
                  </a:lnTo>
                  <a:lnTo>
                    <a:pt x="26" y="130"/>
                  </a:lnTo>
                  <a:lnTo>
                    <a:pt x="18" y="124"/>
                  </a:lnTo>
                  <a:lnTo>
                    <a:pt x="11" y="116"/>
                  </a:lnTo>
                  <a:lnTo>
                    <a:pt x="5" y="106"/>
                  </a:lnTo>
                  <a:lnTo>
                    <a:pt x="1" y="94"/>
                  </a:lnTo>
                  <a:lnTo>
                    <a:pt x="0" y="82"/>
                  </a:lnTo>
                  <a:lnTo>
                    <a:pt x="0" y="68"/>
                  </a:lnTo>
                  <a:lnTo>
                    <a:pt x="3" y="54"/>
                  </a:lnTo>
                  <a:lnTo>
                    <a:pt x="7" y="41"/>
                  </a:lnTo>
                  <a:lnTo>
                    <a:pt x="13" y="30"/>
                  </a:lnTo>
                  <a:lnTo>
                    <a:pt x="21" y="19"/>
                  </a:lnTo>
                  <a:lnTo>
                    <a:pt x="29" y="11"/>
                  </a:lnTo>
                  <a:lnTo>
                    <a:pt x="39" y="6"/>
                  </a:lnTo>
                  <a:lnTo>
                    <a:pt x="50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7" name="Freeform 699"/>
            <p:cNvSpPr>
              <a:spLocks/>
            </p:cNvSpPr>
            <p:nvPr/>
          </p:nvSpPr>
          <p:spPr bwMode="auto">
            <a:xfrm>
              <a:off x="6365373" y="5047049"/>
              <a:ext cx="179235" cy="227034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0" y="1"/>
                </a:cxn>
                <a:cxn ang="0">
                  <a:pos x="68" y="5"/>
                </a:cxn>
                <a:cxn ang="0">
                  <a:pos x="75" y="9"/>
                </a:cxn>
                <a:cxn ang="0">
                  <a:pos x="81" y="16"/>
                </a:cxn>
                <a:cxn ang="0">
                  <a:pos x="84" y="26"/>
                </a:cxn>
                <a:cxn ang="0">
                  <a:pos x="88" y="35"/>
                </a:cxn>
                <a:cxn ang="0">
                  <a:pos x="89" y="46"/>
                </a:cxn>
                <a:cxn ang="0">
                  <a:pos x="89" y="58"/>
                </a:cxn>
                <a:cxn ang="0">
                  <a:pos x="86" y="69"/>
                </a:cxn>
                <a:cxn ang="0">
                  <a:pos x="83" y="80"/>
                </a:cxn>
                <a:cxn ang="0">
                  <a:pos x="78" y="90"/>
                </a:cxn>
                <a:cxn ang="0">
                  <a:pos x="71" y="98"/>
                </a:cxn>
                <a:cxn ang="0">
                  <a:pos x="65" y="105"/>
                </a:cxn>
                <a:cxn ang="0">
                  <a:pos x="56" y="111"/>
                </a:cxn>
                <a:cxn ang="0">
                  <a:pos x="48" y="114"/>
                </a:cxn>
                <a:cxn ang="0">
                  <a:pos x="39" y="116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5" y="105"/>
                </a:cxn>
                <a:cxn ang="0">
                  <a:pos x="9" y="98"/>
                </a:cxn>
                <a:cxn ang="0">
                  <a:pos x="5" y="90"/>
                </a:cxn>
                <a:cxn ang="0">
                  <a:pos x="1" y="80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6" y="35"/>
                </a:cxn>
                <a:cxn ang="0">
                  <a:pos x="11" y="26"/>
                </a:cxn>
                <a:cxn ang="0">
                  <a:pos x="17" y="16"/>
                </a:cxn>
                <a:cxn ang="0">
                  <a:pos x="25" y="9"/>
                </a:cxn>
                <a:cxn ang="0">
                  <a:pos x="33" y="5"/>
                </a:cxn>
                <a:cxn ang="0">
                  <a:pos x="43" y="1"/>
                </a:cxn>
                <a:cxn ang="0">
                  <a:pos x="52" y="0"/>
                </a:cxn>
              </a:cxnLst>
              <a:rect l="0" t="0" r="r" b="b"/>
              <a:pathLst>
                <a:path w="89" h="116">
                  <a:moveTo>
                    <a:pt x="52" y="0"/>
                  </a:moveTo>
                  <a:lnTo>
                    <a:pt x="60" y="1"/>
                  </a:lnTo>
                  <a:lnTo>
                    <a:pt x="68" y="5"/>
                  </a:lnTo>
                  <a:lnTo>
                    <a:pt x="75" y="9"/>
                  </a:lnTo>
                  <a:lnTo>
                    <a:pt x="81" y="16"/>
                  </a:lnTo>
                  <a:lnTo>
                    <a:pt x="84" y="26"/>
                  </a:lnTo>
                  <a:lnTo>
                    <a:pt x="88" y="35"/>
                  </a:lnTo>
                  <a:lnTo>
                    <a:pt x="89" y="46"/>
                  </a:lnTo>
                  <a:lnTo>
                    <a:pt x="89" y="58"/>
                  </a:lnTo>
                  <a:lnTo>
                    <a:pt x="86" y="69"/>
                  </a:lnTo>
                  <a:lnTo>
                    <a:pt x="83" y="80"/>
                  </a:lnTo>
                  <a:lnTo>
                    <a:pt x="78" y="90"/>
                  </a:lnTo>
                  <a:lnTo>
                    <a:pt x="71" y="98"/>
                  </a:lnTo>
                  <a:lnTo>
                    <a:pt x="65" y="105"/>
                  </a:lnTo>
                  <a:lnTo>
                    <a:pt x="56" y="111"/>
                  </a:lnTo>
                  <a:lnTo>
                    <a:pt x="48" y="114"/>
                  </a:lnTo>
                  <a:lnTo>
                    <a:pt x="39" y="116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5" y="105"/>
                  </a:lnTo>
                  <a:lnTo>
                    <a:pt x="9" y="98"/>
                  </a:lnTo>
                  <a:lnTo>
                    <a:pt x="5" y="90"/>
                  </a:lnTo>
                  <a:lnTo>
                    <a:pt x="1" y="80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5"/>
                  </a:lnTo>
                  <a:lnTo>
                    <a:pt x="11" y="26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3" y="5"/>
                  </a:lnTo>
                  <a:lnTo>
                    <a:pt x="43" y="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8" name="Freeform 700"/>
            <p:cNvSpPr>
              <a:spLocks/>
            </p:cNvSpPr>
            <p:nvPr/>
          </p:nvSpPr>
          <p:spPr bwMode="auto">
            <a:xfrm>
              <a:off x="6811472" y="4919592"/>
              <a:ext cx="179235" cy="231015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9" y="1"/>
                </a:cxn>
                <a:cxn ang="0">
                  <a:pos x="67" y="4"/>
                </a:cxn>
                <a:cxn ang="0">
                  <a:pos x="74" y="9"/>
                </a:cxn>
                <a:cxn ang="0">
                  <a:pos x="81" y="16"/>
                </a:cxn>
                <a:cxn ang="0">
                  <a:pos x="86" y="25"/>
                </a:cxn>
                <a:cxn ang="0">
                  <a:pos x="88" y="34"/>
                </a:cxn>
                <a:cxn ang="0">
                  <a:pos x="90" y="46"/>
                </a:cxn>
                <a:cxn ang="0">
                  <a:pos x="89" y="57"/>
                </a:cxn>
                <a:cxn ang="0">
                  <a:pos x="87" y="69"/>
                </a:cxn>
                <a:cxn ang="0">
                  <a:pos x="83" y="79"/>
                </a:cxn>
                <a:cxn ang="0">
                  <a:pos x="78" y="90"/>
                </a:cxn>
                <a:cxn ang="0">
                  <a:pos x="72" y="98"/>
                </a:cxn>
                <a:cxn ang="0">
                  <a:pos x="64" y="105"/>
                </a:cxn>
                <a:cxn ang="0">
                  <a:pos x="56" y="110"/>
                </a:cxn>
                <a:cxn ang="0">
                  <a:pos x="48" y="114"/>
                </a:cxn>
                <a:cxn ang="0">
                  <a:pos x="38" y="115"/>
                </a:cxn>
                <a:cxn ang="0">
                  <a:pos x="29" y="114"/>
                </a:cxn>
                <a:cxn ang="0">
                  <a:pos x="22" y="110"/>
                </a:cxn>
                <a:cxn ang="0">
                  <a:pos x="15" y="105"/>
                </a:cxn>
                <a:cxn ang="0">
                  <a:pos x="10" y="98"/>
                </a:cxn>
                <a:cxn ang="0">
                  <a:pos x="5" y="90"/>
                </a:cxn>
                <a:cxn ang="0">
                  <a:pos x="2" y="79"/>
                </a:cxn>
                <a:cxn ang="0">
                  <a:pos x="0" y="69"/>
                </a:cxn>
                <a:cxn ang="0">
                  <a:pos x="0" y="57"/>
                </a:cxn>
                <a:cxn ang="0">
                  <a:pos x="3" y="46"/>
                </a:cxn>
                <a:cxn ang="0">
                  <a:pos x="6" y="34"/>
                </a:cxn>
                <a:cxn ang="0">
                  <a:pos x="11" y="25"/>
                </a:cxn>
                <a:cxn ang="0">
                  <a:pos x="18" y="16"/>
                </a:cxn>
                <a:cxn ang="0">
                  <a:pos x="25" y="9"/>
                </a:cxn>
                <a:cxn ang="0">
                  <a:pos x="33" y="4"/>
                </a:cxn>
                <a:cxn ang="0">
                  <a:pos x="41" y="1"/>
                </a:cxn>
                <a:cxn ang="0">
                  <a:pos x="50" y="0"/>
                </a:cxn>
              </a:cxnLst>
              <a:rect l="0" t="0" r="r" b="b"/>
              <a:pathLst>
                <a:path w="90" h="115">
                  <a:moveTo>
                    <a:pt x="50" y="0"/>
                  </a:moveTo>
                  <a:lnTo>
                    <a:pt x="59" y="1"/>
                  </a:lnTo>
                  <a:lnTo>
                    <a:pt x="67" y="4"/>
                  </a:lnTo>
                  <a:lnTo>
                    <a:pt x="74" y="9"/>
                  </a:lnTo>
                  <a:lnTo>
                    <a:pt x="81" y="16"/>
                  </a:lnTo>
                  <a:lnTo>
                    <a:pt x="86" y="25"/>
                  </a:lnTo>
                  <a:lnTo>
                    <a:pt x="88" y="34"/>
                  </a:lnTo>
                  <a:lnTo>
                    <a:pt x="90" y="46"/>
                  </a:lnTo>
                  <a:lnTo>
                    <a:pt x="89" y="57"/>
                  </a:lnTo>
                  <a:lnTo>
                    <a:pt x="87" y="69"/>
                  </a:lnTo>
                  <a:lnTo>
                    <a:pt x="83" y="79"/>
                  </a:lnTo>
                  <a:lnTo>
                    <a:pt x="78" y="90"/>
                  </a:lnTo>
                  <a:lnTo>
                    <a:pt x="72" y="98"/>
                  </a:lnTo>
                  <a:lnTo>
                    <a:pt x="64" y="105"/>
                  </a:lnTo>
                  <a:lnTo>
                    <a:pt x="56" y="110"/>
                  </a:lnTo>
                  <a:lnTo>
                    <a:pt x="48" y="114"/>
                  </a:lnTo>
                  <a:lnTo>
                    <a:pt x="38" y="115"/>
                  </a:lnTo>
                  <a:lnTo>
                    <a:pt x="29" y="114"/>
                  </a:lnTo>
                  <a:lnTo>
                    <a:pt x="22" y="110"/>
                  </a:lnTo>
                  <a:lnTo>
                    <a:pt x="15" y="105"/>
                  </a:lnTo>
                  <a:lnTo>
                    <a:pt x="10" y="98"/>
                  </a:lnTo>
                  <a:lnTo>
                    <a:pt x="5" y="90"/>
                  </a:lnTo>
                  <a:lnTo>
                    <a:pt x="2" y="79"/>
                  </a:lnTo>
                  <a:lnTo>
                    <a:pt x="0" y="69"/>
                  </a:lnTo>
                  <a:lnTo>
                    <a:pt x="0" y="57"/>
                  </a:lnTo>
                  <a:lnTo>
                    <a:pt x="3" y="46"/>
                  </a:lnTo>
                  <a:lnTo>
                    <a:pt x="6" y="34"/>
                  </a:lnTo>
                  <a:lnTo>
                    <a:pt x="11" y="25"/>
                  </a:lnTo>
                  <a:lnTo>
                    <a:pt x="18" y="16"/>
                  </a:lnTo>
                  <a:lnTo>
                    <a:pt x="25" y="9"/>
                  </a:lnTo>
                  <a:lnTo>
                    <a:pt x="33" y="4"/>
                  </a:lnTo>
                  <a:lnTo>
                    <a:pt x="41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69" name="Freeform 701"/>
            <p:cNvSpPr>
              <a:spLocks/>
            </p:cNvSpPr>
            <p:nvPr/>
          </p:nvSpPr>
          <p:spPr bwMode="auto">
            <a:xfrm>
              <a:off x="7488586" y="4660694"/>
              <a:ext cx="175253" cy="227034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8" y="1"/>
                </a:cxn>
                <a:cxn ang="0">
                  <a:pos x="65" y="4"/>
                </a:cxn>
                <a:cxn ang="0">
                  <a:pos x="72" y="9"/>
                </a:cxn>
                <a:cxn ang="0">
                  <a:pos x="79" y="16"/>
                </a:cxn>
                <a:cxn ang="0">
                  <a:pos x="83" y="25"/>
                </a:cxn>
                <a:cxn ang="0">
                  <a:pos x="86" y="34"/>
                </a:cxn>
                <a:cxn ang="0">
                  <a:pos x="87" y="45"/>
                </a:cxn>
                <a:cxn ang="0">
                  <a:pos x="87" y="56"/>
                </a:cxn>
                <a:cxn ang="0">
                  <a:pos x="85" y="68"/>
                </a:cxn>
                <a:cxn ang="0">
                  <a:pos x="81" y="78"/>
                </a:cxn>
                <a:cxn ang="0">
                  <a:pos x="77" y="87"/>
                </a:cxn>
                <a:cxn ang="0">
                  <a:pos x="71" y="96"/>
                </a:cxn>
                <a:cxn ang="0">
                  <a:pos x="63" y="103"/>
                </a:cxn>
                <a:cxn ang="0">
                  <a:pos x="56" y="108"/>
                </a:cxn>
                <a:cxn ang="0">
                  <a:pos x="47" y="111"/>
                </a:cxn>
                <a:cxn ang="0">
                  <a:pos x="38" y="113"/>
                </a:cxn>
                <a:cxn ang="0">
                  <a:pos x="28" y="111"/>
                </a:cxn>
                <a:cxn ang="0">
                  <a:pos x="22" y="108"/>
                </a:cxn>
                <a:cxn ang="0">
                  <a:pos x="15" y="103"/>
                </a:cxn>
                <a:cxn ang="0">
                  <a:pos x="9" y="96"/>
                </a:cxn>
                <a:cxn ang="0">
                  <a:pos x="4" y="87"/>
                </a:cxn>
                <a:cxn ang="0">
                  <a:pos x="1" y="78"/>
                </a:cxn>
                <a:cxn ang="0">
                  <a:pos x="0" y="68"/>
                </a:cxn>
                <a:cxn ang="0">
                  <a:pos x="0" y="56"/>
                </a:cxn>
                <a:cxn ang="0">
                  <a:pos x="2" y="45"/>
                </a:cxn>
                <a:cxn ang="0">
                  <a:pos x="5" y="34"/>
                </a:cxn>
                <a:cxn ang="0">
                  <a:pos x="11" y="25"/>
                </a:cxn>
                <a:cxn ang="0">
                  <a:pos x="17" y="16"/>
                </a:cxn>
                <a:cxn ang="0">
                  <a:pos x="24" y="9"/>
                </a:cxn>
                <a:cxn ang="0">
                  <a:pos x="32" y="4"/>
                </a:cxn>
                <a:cxn ang="0">
                  <a:pos x="41" y="1"/>
                </a:cxn>
                <a:cxn ang="0">
                  <a:pos x="49" y="0"/>
                </a:cxn>
              </a:cxnLst>
              <a:rect l="0" t="0" r="r" b="b"/>
              <a:pathLst>
                <a:path w="87" h="113">
                  <a:moveTo>
                    <a:pt x="49" y="0"/>
                  </a:moveTo>
                  <a:lnTo>
                    <a:pt x="58" y="1"/>
                  </a:lnTo>
                  <a:lnTo>
                    <a:pt x="65" y="4"/>
                  </a:lnTo>
                  <a:lnTo>
                    <a:pt x="72" y="9"/>
                  </a:lnTo>
                  <a:lnTo>
                    <a:pt x="79" y="16"/>
                  </a:lnTo>
                  <a:lnTo>
                    <a:pt x="83" y="25"/>
                  </a:lnTo>
                  <a:lnTo>
                    <a:pt x="86" y="34"/>
                  </a:lnTo>
                  <a:lnTo>
                    <a:pt x="87" y="45"/>
                  </a:lnTo>
                  <a:lnTo>
                    <a:pt x="87" y="56"/>
                  </a:lnTo>
                  <a:lnTo>
                    <a:pt x="85" y="68"/>
                  </a:lnTo>
                  <a:lnTo>
                    <a:pt x="81" y="78"/>
                  </a:lnTo>
                  <a:lnTo>
                    <a:pt x="77" y="87"/>
                  </a:lnTo>
                  <a:lnTo>
                    <a:pt x="71" y="96"/>
                  </a:lnTo>
                  <a:lnTo>
                    <a:pt x="63" y="103"/>
                  </a:lnTo>
                  <a:lnTo>
                    <a:pt x="56" y="108"/>
                  </a:lnTo>
                  <a:lnTo>
                    <a:pt x="47" y="111"/>
                  </a:lnTo>
                  <a:lnTo>
                    <a:pt x="38" y="113"/>
                  </a:lnTo>
                  <a:lnTo>
                    <a:pt x="28" y="111"/>
                  </a:lnTo>
                  <a:lnTo>
                    <a:pt x="22" y="108"/>
                  </a:lnTo>
                  <a:lnTo>
                    <a:pt x="15" y="103"/>
                  </a:lnTo>
                  <a:lnTo>
                    <a:pt x="9" y="96"/>
                  </a:lnTo>
                  <a:lnTo>
                    <a:pt x="4" y="87"/>
                  </a:lnTo>
                  <a:lnTo>
                    <a:pt x="1" y="78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2" y="45"/>
                  </a:lnTo>
                  <a:lnTo>
                    <a:pt x="5" y="34"/>
                  </a:lnTo>
                  <a:lnTo>
                    <a:pt x="11" y="25"/>
                  </a:lnTo>
                  <a:lnTo>
                    <a:pt x="17" y="16"/>
                  </a:lnTo>
                  <a:lnTo>
                    <a:pt x="24" y="9"/>
                  </a:lnTo>
                  <a:lnTo>
                    <a:pt x="32" y="4"/>
                  </a:lnTo>
                  <a:lnTo>
                    <a:pt x="41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0" name="Freeform 702"/>
            <p:cNvSpPr>
              <a:spLocks/>
            </p:cNvSpPr>
            <p:nvPr/>
          </p:nvSpPr>
          <p:spPr bwMode="auto">
            <a:xfrm>
              <a:off x="8018330" y="4521289"/>
              <a:ext cx="171269" cy="219068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56" y="1"/>
                </a:cxn>
                <a:cxn ang="0">
                  <a:pos x="63" y="5"/>
                </a:cxn>
                <a:cxn ang="0">
                  <a:pos x="70" y="9"/>
                </a:cxn>
                <a:cxn ang="0">
                  <a:pos x="76" y="16"/>
                </a:cxn>
                <a:cxn ang="0">
                  <a:pos x="80" y="26"/>
                </a:cxn>
                <a:cxn ang="0">
                  <a:pos x="84" y="35"/>
                </a:cxn>
                <a:cxn ang="0">
                  <a:pos x="86" y="45"/>
                </a:cxn>
                <a:cxn ang="0">
                  <a:pos x="86" y="57"/>
                </a:cxn>
                <a:cxn ang="0">
                  <a:pos x="84" y="68"/>
                </a:cxn>
                <a:cxn ang="0">
                  <a:pos x="79" y="79"/>
                </a:cxn>
                <a:cxn ang="0">
                  <a:pos x="75" y="88"/>
                </a:cxn>
                <a:cxn ang="0">
                  <a:pos x="68" y="96"/>
                </a:cxn>
                <a:cxn ang="0">
                  <a:pos x="61" y="103"/>
                </a:cxn>
                <a:cxn ang="0">
                  <a:pos x="53" y="107"/>
                </a:cxn>
                <a:cxn ang="0">
                  <a:pos x="44" y="111"/>
                </a:cxn>
                <a:cxn ang="0">
                  <a:pos x="35" y="112"/>
                </a:cxn>
                <a:cxn ang="0">
                  <a:pos x="27" y="111"/>
                </a:cxn>
                <a:cxn ang="0">
                  <a:pos x="19" y="107"/>
                </a:cxn>
                <a:cxn ang="0">
                  <a:pos x="14" y="103"/>
                </a:cxn>
                <a:cxn ang="0">
                  <a:pos x="8" y="96"/>
                </a:cxn>
                <a:cxn ang="0">
                  <a:pos x="3" y="88"/>
                </a:cxn>
                <a:cxn ang="0">
                  <a:pos x="1" y="79"/>
                </a:cxn>
                <a:cxn ang="0">
                  <a:pos x="0" y="68"/>
                </a:cxn>
                <a:cxn ang="0">
                  <a:pos x="0" y="57"/>
                </a:cxn>
                <a:cxn ang="0">
                  <a:pos x="2" y="45"/>
                </a:cxn>
                <a:cxn ang="0">
                  <a:pos x="6" y="35"/>
                </a:cxn>
                <a:cxn ang="0">
                  <a:pos x="10" y="26"/>
                </a:cxn>
                <a:cxn ang="0">
                  <a:pos x="16" y="16"/>
                </a:cxn>
                <a:cxn ang="0">
                  <a:pos x="23" y="9"/>
                </a:cxn>
                <a:cxn ang="0">
                  <a:pos x="30" y="5"/>
                </a:cxn>
                <a:cxn ang="0">
                  <a:pos x="38" y="1"/>
                </a:cxn>
                <a:cxn ang="0">
                  <a:pos x="47" y="0"/>
                </a:cxn>
              </a:cxnLst>
              <a:rect l="0" t="0" r="r" b="b"/>
              <a:pathLst>
                <a:path w="86" h="112">
                  <a:moveTo>
                    <a:pt x="47" y="0"/>
                  </a:moveTo>
                  <a:lnTo>
                    <a:pt x="56" y="1"/>
                  </a:lnTo>
                  <a:lnTo>
                    <a:pt x="63" y="5"/>
                  </a:lnTo>
                  <a:lnTo>
                    <a:pt x="70" y="9"/>
                  </a:lnTo>
                  <a:lnTo>
                    <a:pt x="76" y="16"/>
                  </a:lnTo>
                  <a:lnTo>
                    <a:pt x="80" y="26"/>
                  </a:lnTo>
                  <a:lnTo>
                    <a:pt x="84" y="35"/>
                  </a:lnTo>
                  <a:lnTo>
                    <a:pt x="86" y="45"/>
                  </a:lnTo>
                  <a:lnTo>
                    <a:pt x="86" y="57"/>
                  </a:lnTo>
                  <a:lnTo>
                    <a:pt x="84" y="68"/>
                  </a:lnTo>
                  <a:lnTo>
                    <a:pt x="79" y="79"/>
                  </a:lnTo>
                  <a:lnTo>
                    <a:pt x="75" y="88"/>
                  </a:lnTo>
                  <a:lnTo>
                    <a:pt x="68" y="96"/>
                  </a:lnTo>
                  <a:lnTo>
                    <a:pt x="61" y="103"/>
                  </a:lnTo>
                  <a:lnTo>
                    <a:pt x="53" y="107"/>
                  </a:lnTo>
                  <a:lnTo>
                    <a:pt x="44" y="111"/>
                  </a:lnTo>
                  <a:lnTo>
                    <a:pt x="35" y="112"/>
                  </a:lnTo>
                  <a:lnTo>
                    <a:pt x="27" y="111"/>
                  </a:lnTo>
                  <a:lnTo>
                    <a:pt x="19" y="107"/>
                  </a:lnTo>
                  <a:lnTo>
                    <a:pt x="14" y="103"/>
                  </a:lnTo>
                  <a:lnTo>
                    <a:pt x="8" y="96"/>
                  </a:lnTo>
                  <a:lnTo>
                    <a:pt x="3" y="88"/>
                  </a:lnTo>
                  <a:lnTo>
                    <a:pt x="1" y="79"/>
                  </a:lnTo>
                  <a:lnTo>
                    <a:pt x="0" y="68"/>
                  </a:lnTo>
                  <a:lnTo>
                    <a:pt x="0" y="57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6"/>
                  </a:lnTo>
                  <a:lnTo>
                    <a:pt x="16" y="16"/>
                  </a:lnTo>
                  <a:lnTo>
                    <a:pt x="23" y="9"/>
                  </a:lnTo>
                  <a:lnTo>
                    <a:pt x="30" y="5"/>
                  </a:lnTo>
                  <a:lnTo>
                    <a:pt x="38" y="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1" name="Freeform 703"/>
            <p:cNvSpPr>
              <a:spLocks/>
            </p:cNvSpPr>
            <p:nvPr/>
          </p:nvSpPr>
          <p:spPr bwMode="auto">
            <a:xfrm>
              <a:off x="4704453" y="5660434"/>
              <a:ext cx="91608" cy="10754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5" y="3"/>
                </a:cxn>
                <a:cxn ang="0">
                  <a:pos x="42" y="8"/>
                </a:cxn>
                <a:cxn ang="0">
                  <a:pos x="45" y="18"/>
                </a:cxn>
                <a:cxn ang="0">
                  <a:pos x="45" y="28"/>
                </a:cxn>
                <a:cxn ang="0">
                  <a:pos x="43" y="38"/>
                </a:cxn>
                <a:cxn ang="0">
                  <a:pos x="37" y="46"/>
                </a:cxn>
                <a:cxn ang="0">
                  <a:pos x="29" y="52"/>
                </a:cxn>
                <a:cxn ang="0">
                  <a:pos x="20" y="54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4" y="18"/>
                </a:cxn>
                <a:cxn ang="0">
                  <a:pos x="10" y="8"/>
                </a:cxn>
                <a:cxn ang="0">
                  <a:pos x="18" y="3"/>
                </a:cxn>
                <a:cxn ang="0">
                  <a:pos x="27" y="0"/>
                </a:cxn>
              </a:cxnLst>
              <a:rect l="0" t="0" r="r" b="b"/>
              <a:pathLst>
                <a:path w="45" h="54">
                  <a:moveTo>
                    <a:pt x="27" y="0"/>
                  </a:moveTo>
                  <a:lnTo>
                    <a:pt x="35" y="3"/>
                  </a:lnTo>
                  <a:lnTo>
                    <a:pt x="42" y="8"/>
                  </a:lnTo>
                  <a:lnTo>
                    <a:pt x="45" y="18"/>
                  </a:lnTo>
                  <a:lnTo>
                    <a:pt x="45" y="28"/>
                  </a:lnTo>
                  <a:lnTo>
                    <a:pt x="43" y="38"/>
                  </a:lnTo>
                  <a:lnTo>
                    <a:pt x="37" y="46"/>
                  </a:lnTo>
                  <a:lnTo>
                    <a:pt x="29" y="52"/>
                  </a:lnTo>
                  <a:lnTo>
                    <a:pt x="20" y="54"/>
                  </a:lnTo>
                  <a:lnTo>
                    <a:pt x="12" y="52"/>
                  </a:lnTo>
                  <a:lnTo>
                    <a:pt x="5" y="46"/>
                  </a:lnTo>
                  <a:lnTo>
                    <a:pt x="2" y="38"/>
                  </a:lnTo>
                  <a:lnTo>
                    <a:pt x="0" y="28"/>
                  </a:lnTo>
                  <a:lnTo>
                    <a:pt x="4" y="18"/>
                  </a:lnTo>
                  <a:lnTo>
                    <a:pt x="10" y="8"/>
                  </a:lnTo>
                  <a:lnTo>
                    <a:pt x="18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2" name="Freeform 704"/>
            <p:cNvSpPr>
              <a:spLocks/>
            </p:cNvSpPr>
            <p:nvPr/>
          </p:nvSpPr>
          <p:spPr bwMode="auto">
            <a:xfrm>
              <a:off x="5242161" y="5453317"/>
              <a:ext cx="99574" cy="12347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8" y="3"/>
                </a:cxn>
                <a:cxn ang="0">
                  <a:pos x="46" y="10"/>
                </a:cxn>
                <a:cxn ang="0">
                  <a:pos x="51" y="19"/>
                </a:cxn>
                <a:cxn ang="0">
                  <a:pos x="51" y="32"/>
                </a:cxn>
                <a:cxn ang="0">
                  <a:pos x="47" y="43"/>
                </a:cxn>
                <a:cxn ang="0">
                  <a:pos x="42" y="52"/>
                </a:cxn>
                <a:cxn ang="0">
                  <a:pos x="32" y="59"/>
                </a:cxn>
                <a:cxn ang="0">
                  <a:pos x="22" y="62"/>
                </a:cxn>
                <a:cxn ang="0">
                  <a:pos x="13" y="59"/>
                </a:cxn>
                <a:cxn ang="0">
                  <a:pos x="5" y="52"/>
                </a:cxn>
                <a:cxn ang="0">
                  <a:pos x="0" y="43"/>
                </a:cxn>
                <a:cxn ang="0">
                  <a:pos x="0" y="32"/>
                </a:cxn>
                <a:cxn ang="0">
                  <a:pos x="4" y="19"/>
                </a:cxn>
                <a:cxn ang="0">
                  <a:pos x="11" y="10"/>
                </a:cxn>
                <a:cxn ang="0">
                  <a:pos x="19" y="3"/>
                </a:cxn>
                <a:cxn ang="0">
                  <a:pos x="29" y="0"/>
                </a:cxn>
              </a:cxnLst>
              <a:rect l="0" t="0" r="r" b="b"/>
              <a:pathLst>
                <a:path w="51" h="62">
                  <a:moveTo>
                    <a:pt x="29" y="0"/>
                  </a:moveTo>
                  <a:lnTo>
                    <a:pt x="38" y="3"/>
                  </a:lnTo>
                  <a:lnTo>
                    <a:pt x="46" y="10"/>
                  </a:lnTo>
                  <a:lnTo>
                    <a:pt x="51" y="19"/>
                  </a:lnTo>
                  <a:lnTo>
                    <a:pt x="51" y="32"/>
                  </a:lnTo>
                  <a:lnTo>
                    <a:pt x="47" y="43"/>
                  </a:lnTo>
                  <a:lnTo>
                    <a:pt x="42" y="52"/>
                  </a:lnTo>
                  <a:lnTo>
                    <a:pt x="32" y="59"/>
                  </a:lnTo>
                  <a:lnTo>
                    <a:pt x="22" y="62"/>
                  </a:lnTo>
                  <a:lnTo>
                    <a:pt x="13" y="59"/>
                  </a:lnTo>
                  <a:lnTo>
                    <a:pt x="5" y="52"/>
                  </a:lnTo>
                  <a:lnTo>
                    <a:pt x="0" y="43"/>
                  </a:lnTo>
                  <a:lnTo>
                    <a:pt x="0" y="32"/>
                  </a:lnTo>
                  <a:lnTo>
                    <a:pt x="4" y="19"/>
                  </a:lnTo>
                  <a:lnTo>
                    <a:pt x="11" y="10"/>
                  </a:lnTo>
                  <a:lnTo>
                    <a:pt x="19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3" name="Freeform 705"/>
            <p:cNvSpPr>
              <a:spLocks/>
            </p:cNvSpPr>
            <p:nvPr/>
          </p:nvSpPr>
          <p:spPr bwMode="auto">
            <a:xfrm>
              <a:off x="5728089" y="5317894"/>
              <a:ext cx="95593" cy="12347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6" y="3"/>
                </a:cxn>
                <a:cxn ang="0">
                  <a:pos x="42" y="10"/>
                </a:cxn>
                <a:cxn ang="0">
                  <a:pos x="47" y="19"/>
                </a:cxn>
                <a:cxn ang="0">
                  <a:pos x="47" y="32"/>
                </a:cxn>
                <a:cxn ang="0">
                  <a:pos x="44" y="43"/>
                </a:cxn>
                <a:cxn ang="0">
                  <a:pos x="38" y="52"/>
                </a:cxn>
                <a:cxn ang="0">
                  <a:pos x="29" y="59"/>
                </a:cxn>
                <a:cxn ang="0">
                  <a:pos x="20" y="62"/>
                </a:cxn>
                <a:cxn ang="0">
                  <a:pos x="11" y="59"/>
                </a:cxn>
                <a:cxn ang="0">
                  <a:pos x="5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3" y="19"/>
                </a:cxn>
                <a:cxn ang="0">
                  <a:pos x="9" y="10"/>
                </a:cxn>
                <a:cxn ang="0">
                  <a:pos x="17" y="3"/>
                </a:cxn>
                <a:cxn ang="0">
                  <a:pos x="27" y="0"/>
                </a:cxn>
              </a:cxnLst>
              <a:rect l="0" t="0" r="r" b="b"/>
              <a:pathLst>
                <a:path w="47" h="62">
                  <a:moveTo>
                    <a:pt x="27" y="0"/>
                  </a:moveTo>
                  <a:lnTo>
                    <a:pt x="36" y="3"/>
                  </a:lnTo>
                  <a:lnTo>
                    <a:pt x="42" y="10"/>
                  </a:lnTo>
                  <a:lnTo>
                    <a:pt x="47" y="19"/>
                  </a:lnTo>
                  <a:lnTo>
                    <a:pt x="47" y="32"/>
                  </a:lnTo>
                  <a:lnTo>
                    <a:pt x="44" y="43"/>
                  </a:lnTo>
                  <a:lnTo>
                    <a:pt x="38" y="52"/>
                  </a:lnTo>
                  <a:lnTo>
                    <a:pt x="29" y="59"/>
                  </a:lnTo>
                  <a:lnTo>
                    <a:pt x="20" y="62"/>
                  </a:lnTo>
                  <a:lnTo>
                    <a:pt x="11" y="59"/>
                  </a:lnTo>
                  <a:lnTo>
                    <a:pt x="5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10"/>
                  </a:lnTo>
                  <a:lnTo>
                    <a:pt x="1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4" name="Freeform 706"/>
            <p:cNvSpPr>
              <a:spLocks/>
            </p:cNvSpPr>
            <p:nvPr/>
          </p:nvSpPr>
          <p:spPr bwMode="auto">
            <a:xfrm>
              <a:off x="6425120" y="5114759"/>
              <a:ext cx="75676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6" y="8"/>
                </a:cxn>
                <a:cxn ang="0">
                  <a:pos x="39" y="16"/>
                </a:cxn>
                <a:cxn ang="0">
                  <a:pos x="39" y="26"/>
                </a:cxn>
                <a:cxn ang="0">
                  <a:pos x="37" y="36"/>
                </a:cxn>
                <a:cxn ang="0">
                  <a:pos x="32" y="44"/>
                </a:cxn>
                <a:cxn ang="0">
                  <a:pos x="25" y="50"/>
                </a:cxn>
                <a:cxn ang="0">
                  <a:pos x="17" y="52"/>
                </a:cxn>
                <a:cxn ang="0">
                  <a:pos x="9" y="50"/>
                </a:cxn>
                <a:cxn ang="0">
                  <a:pos x="3" y="44"/>
                </a:cxn>
                <a:cxn ang="0">
                  <a:pos x="0" y="3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39" h="52">
                  <a:moveTo>
                    <a:pt x="23" y="0"/>
                  </a:moveTo>
                  <a:lnTo>
                    <a:pt x="30" y="2"/>
                  </a:lnTo>
                  <a:lnTo>
                    <a:pt x="36" y="8"/>
                  </a:lnTo>
                  <a:lnTo>
                    <a:pt x="39" y="16"/>
                  </a:lnTo>
                  <a:lnTo>
                    <a:pt x="39" y="26"/>
                  </a:lnTo>
                  <a:lnTo>
                    <a:pt x="37" y="36"/>
                  </a:lnTo>
                  <a:lnTo>
                    <a:pt x="32" y="44"/>
                  </a:lnTo>
                  <a:lnTo>
                    <a:pt x="25" y="50"/>
                  </a:lnTo>
                  <a:lnTo>
                    <a:pt x="17" y="52"/>
                  </a:lnTo>
                  <a:lnTo>
                    <a:pt x="9" y="50"/>
                  </a:lnTo>
                  <a:lnTo>
                    <a:pt x="3" y="44"/>
                  </a:lnTo>
                  <a:lnTo>
                    <a:pt x="0" y="3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5" name="Freeform 707"/>
            <p:cNvSpPr>
              <a:spLocks/>
            </p:cNvSpPr>
            <p:nvPr/>
          </p:nvSpPr>
          <p:spPr bwMode="auto">
            <a:xfrm>
              <a:off x="6867234" y="4991286"/>
              <a:ext cx="79660" cy="103559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0" y="2"/>
                </a:cxn>
                <a:cxn ang="0">
                  <a:pos x="37" y="6"/>
                </a:cxn>
                <a:cxn ang="0">
                  <a:pos x="40" y="15"/>
                </a:cxn>
                <a:cxn ang="0">
                  <a:pos x="42" y="25"/>
                </a:cxn>
                <a:cxn ang="0">
                  <a:pos x="38" y="35"/>
                </a:cxn>
                <a:cxn ang="0">
                  <a:pos x="32" y="43"/>
                </a:cxn>
                <a:cxn ang="0">
                  <a:pos x="25" y="49"/>
                </a:cxn>
                <a:cxn ang="0">
                  <a:pos x="19" y="51"/>
                </a:cxn>
                <a:cxn ang="0">
                  <a:pos x="10" y="49"/>
                </a:cxn>
                <a:cxn ang="0">
                  <a:pos x="5" y="43"/>
                </a:cxn>
                <a:cxn ang="0">
                  <a:pos x="1" y="35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6"/>
                </a:cxn>
                <a:cxn ang="0">
                  <a:pos x="15" y="2"/>
                </a:cxn>
                <a:cxn ang="0">
                  <a:pos x="23" y="0"/>
                </a:cxn>
              </a:cxnLst>
              <a:rect l="0" t="0" r="r" b="b"/>
              <a:pathLst>
                <a:path w="42" h="51">
                  <a:moveTo>
                    <a:pt x="23" y="0"/>
                  </a:moveTo>
                  <a:lnTo>
                    <a:pt x="30" y="2"/>
                  </a:lnTo>
                  <a:lnTo>
                    <a:pt x="37" y="6"/>
                  </a:lnTo>
                  <a:lnTo>
                    <a:pt x="40" y="15"/>
                  </a:lnTo>
                  <a:lnTo>
                    <a:pt x="42" y="25"/>
                  </a:lnTo>
                  <a:lnTo>
                    <a:pt x="38" y="35"/>
                  </a:lnTo>
                  <a:lnTo>
                    <a:pt x="32" y="43"/>
                  </a:lnTo>
                  <a:lnTo>
                    <a:pt x="25" y="49"/>
                  </a:lnTo>
                  <a:lnTo>
                    <a:pt x="19" y="51"/>
                  </a:lnTo>
                  <a:lnTo>
                    <a:pt x="10" y="49"/>
                  </a:lnTo>
                  <a:lnTo>
                    <a:pt x="5" y="43"/>
                  </a:lnTo>
                  <a:lnTo>
                    <a:pt x="1" y="35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6" name="Freeform 708"/>
            <p:cNvSpPr>
              <a:spLocks/>
            </p:cNvSpPr>
            <p:nvPr/>
          </p:nvSpPr>
          <p:spPr bwMode="auto">
            <a:xfrm>
              <a:off x="7544349" y="4732388"/>
              <a:ext cx="79660" cy="103559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3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6"/>
                </a:cxn>
                <a:cxn ang="0">
                  <a:pos x="37" y="35"/>
                </a:cxn>
                <a:cxn ang="0">
                  <a:pos x="33" y="43"/>
                </a:cxn>
                <a:cxn ang="0">
                  <a:pos x="26" y="49"/>
                </a:cxn>
                <a:cxn ang="0">
                  <a:pos x="18" y="51"/>
                </a:cxn>
                <a:cxn ang="0">
                  <a:pos x="10" y="49"/>
                </a:cxn>
                <a:cxn ang="0">
                  <a:pos x="4" y="43"/>
                </a:cxn>
                <a:cxn ang="0">
                  <a:pos x="1" y="35"/>
                </a:cxn>
                <a:cxn ang="0">
                  <a:pos x="0" y="26"/>
                </a:cxn>
                <a:cxn ang="0">
                  <a:pos x="3" y="15"/>
                </a:cxn>
                <a:cxn ang="0">
                  <a:pos x="8" y="7"/>
                </a:cxn>
                <a:cxn ang="0">
                  <a:pos x="15" y="3"/>
                </a:cxn>
                <a:cxn ang="0">
                  <a:pos x="22" y="0"/>
                </a:cxn>
              </a:cxnLst>
              <a:rect l="0" t="0" r="r" b="b"/>
              <a:pathLst>
                <a:path w="39" h="51">
                  <a:moveTo>
                    <a:pt x="22" y="0"/>
                  </a:moveTo>
                  <a:lnTo>
                    <a:pt x="30" y="3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6"/>
                  </a:lnTo>
                  <a:lnTo>
                    <a:pt x="37" y="35"/>
                  </a:lnTo>
                  <a:lnTo>
                    <a:pt x="33" y="43"/>
                  </a:lnTo>
                  <a:lnTo>
                    <a:pt x="26" y="49"/>
                  </a:lnTo>
                  <a:lnTo>
                    <a:pt x="18" y="51"/>
                  </a:lnTo>
                  <a:lnTo>
                    <a:pt x="10" y="49"/>
                  </a:lnTo>
                  <a:lnTo>
                    <a:pt x="4" y="43"/>
                  </a:lnTo>
                  <a:lnTo>
                    <a:pt x="1" y="35"/>
                  </a:lnTo>
                  <a:lnTo>
                    <a:pt x="0" y="26"/>
                  </a:lnTo>
                  <a:lnTo>
                    <a:pt x="3" y="15"/>
                  </a:lnTo>
                  <a:lnTo>
                    <a:pt x="8" y="7"/>
                  </a:lnTo>
                  <a:lnTo>
                    <a:pt x="15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7" name="Freeform 709"/>
            <p:cNvSpPr>
              <a:spLocks/>
            </p:cNvSpPr>
            <p:nvPr/>
          </p:nvSpPr>
          <p:spPr bwMode="auto">
            <a:xfrm>
              <a:off x="8070108" y="4589000"/>
              <a:ext cx="75676" cy="99577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2"/>
                </a:cxn>
                <a:cxn ang="0">
                  <a:pos x="36" y="7"/>
                </a:cxn>
                <a:cxn ang="0">
                  <a:pos x="38" y="15"/>
                </a:cxn>
                <a:cxn ang="0">
                  <a:pos x="39" y="25"/>
                </a:cxn>
                <a:cxn ang="0">
                  <a:pos x="37" y="34"/>
                </a:cxn>
                <a:cxn ang="0">
                  <a:pos x="32" y="42"/>
                </a:cxn>
                <a:cxn ang="0">
                  <a:pos x="25" y="48"/>
                </a:cxn>
                <a:cxn ang="0">
                  <a:pos x="17" y="50"/>
                </a:cxn>
                <a:cxn ang="0">
                  <a:pos x="9" y="48"/>
                </a:cxn>
                <a:cxn ang="0">
                  <a:pos x="4" y="42"/>
                </a:cxn>
                <a:cxn ang="0">
                  <a:pos x="1" y="34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8" y="7"/>
                </a:cxn>
                <a:cxn ang="0">
                  <a:pos x="15" y="2"/>
                </a:cxn>
                <a:cxn ang="0">
                  <a:pos x="22" y="0"/>
                </a:cxn>
              </a:cxnLst>
              <a:rect l="0" t="0" r="r" b="b"/>
              <a:pathLst>
                <a:path w="39" h="50">
                  <a:moveTo>
                    <a:pt x="22" y="0"/>
                  </a:moveTo>
                  <a:lnTo>
                    <a:pt x="30" y="2"/>
                  </a:lnTo>
                  <a:lnTo>
                    <a:pt x="36" y="7"/>
                  </a:lnTo>
                  <a:lnTo>
                    <a:pt x="38" y="15"/>
                  </a:lnTo>
                  <a:lnTo>
                    <a:pt x="39" y="25"/>
                  </a:lnTo>
                  <a:lnTo>
                    <a:pt x="37" y="34"/>
                  </a:lnTo>
                  <a:lnTo>
                    <a:pt x="32" y="42"/>
                  </a:lnTo>
                  <a:lnTo>
                    <a:pt x="25" y="48"/>
                  </a:lnTo>
                  <a:lnTo>
                    <a:pt x="17" y="50"/>
                  </a:lnTo>
                  <a:lnTo>
                    <a:pt x="9" y="48"/>
                  </a:lnTo>
                  <a:lnTo>
                    <a:pt x="4" y="42"/>
                  </a:lnTo>
                  <a:lnTo>
                    <a:pt x="1" y="34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8" y="7"/>
                  </a:lnTo>
                  <a:lnTo>
                    <a:pt x="15" y="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8" name="Freeform 710"/>
            <p:cNvSpPr>
              <a:spLocks/>
            </p:cNvSpPr>
            <p:nvPr/>
          </p:nvSpPr>
          <p:spPr bwMode="auto">
            <a:xfrm>
              <a:off x="5441312" y="4521289"/>
              <a:ext cx="67710" cy="12745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4" y="0"/>
                </a:cxn>
                <a:cxn ang="0">
                  <a:pos x="33" y="55"/>
                </a:cxn>
                <a:cxn ang="0">
                  <a:pos x="0" y="65"/>
                </a:cxn>
                <a:cxn ang="0">
                  <a:pos x="0" y="8"/>
                </a:cxn>
              </a:cxnLst>
              <a:rect l="0" t="0" r="r" b="b"/>
              <a:pathLst>
                <a:path w="34" h="65">
                  <a:moveTo>
                    <a:pt x="0" y="8"/>
                  </a:moveTo>
                  <a:lnTo>
                    <a:pt x="34" y="0"/>
                  </a:lnTo>
                  <a:lnTo>
                    <a:pt x="33" y="55"/>
                  </a:lnTo>
                  <a:lnTo>
                    <a:pt x="0" y="6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79" name="Freeform 711"/>
            <p:cNvSpPr>
              <a:spLocks/>
            </p:cNvSpPr>
            <p:nvPr/>
          </p:nvSpPr>
          <p:spPr bwMode="auto">
            <a:xfrm>
              <a:off x="5373602" y="4330104"/>
              <a:ext cx="485929" cy="151355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243" y="0"/>
                </a:cxn>
                <a:cxn ang="0">
                  <a:pos x="243" y="21"/>
                </a:cxn>
                <a:cxn ang="0">
                  <a:pos x="0" y="76"/>
                </a:cxn>
                <a:cxn ang="0">
                  <a:pos x="0" y="51"/>
                </a:cxn>
              </a:cxnLst>
              <a:rect l="0" t="0" r="r" b="b"/>
              <a:pathLst>
                <a:path w="243" h="76">
                  <a:moveTo>
                    <a:pt x="0" y="51"/>
                  </a:moveTo>
                  <a:lnTo>
                    <a:pt x="243" y="0"/>
                  </a:lnTo>
                  <a:lnTo>
                    <a:pt x="243" y="21"/>
                  </a:lnTo>
                  <a:lnTo>
                    <a:pt x="0" y="76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0" name="Freeform 712"/>
            <p:cNvSpPr>
              <a:spLocks/>
            </p:cNvSpPr>
            <p:nvPr/>
          </p:nvSpPr>
          <p:spPr bwMode="auto">
            <a:xfrm>
              <a:off x="5074873" y="4146885"/>
              <a:ext cx="784655" cy="28677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24" y="50"/>
                </a:cxn>
                <a:cxn ang="0">
                  <a:pos x="46" y="58"/>
                </a:cxn>
                <a:cxn ang="0">
                  <a:pos x="65" y="68"/>
                </a:cxn>
                <a:cxn ang="0">
                  <a:pos x="82" y="81"/>
                </a:cxn>
                <a:cxn ang="0">
                  <a:pos x="98" y="94"/>
                </a:cxn>
                <a:cxn ang="0">
                  <a:pos x="114" y="109"/>
                </a:cxn>
                <a:cxn ang="0">
                  <a:pos x="131" y="126"/>
                </a:cxn>
                <a:cxn ang="0">
                  <a:pos x="151" y="144"/>
                </a:cxn>
                <a:cxn ang="0">
                  <a:pos x="393" y="93"/>
                </a:cxn>
                <a:cxn ang="0">
                  <a:pos x="379" y="76"/>
                </a:cxn>
                <a:cxn ang="0">
                  <a:pos x="364" y="61"/>
                </a:cxn>
                <a:cxn ang="0">
                  <a:pos x="349" y="49"/>
                </a:cxn>
                <a:cxn ang="0">
                  <a:pos x="333" y="37"/>
                </a:cxn>
                <a:cxn ang="0">
                  <a:pos x="316" y="27"/>
                </a:cxn>
                <a:cxn ang="0">
                  <a:pos x="295" y="18"/>
                </a:cxn>
                <a:cxn ang="0">
                  <a:pos x="272" y="8"/>
                </a:cxn>
                <a:cxn ang="0">
                  <a:pos x="247" y="0"/>
                </a:cxn>
                <a:cxn ang="0">
                  <a:pos x="0" y="42"/>
                </a:cxn>
              </a:cxnLst>
              <a:rect l="0" t="0" r="r" b="b"/>
              <a:pathLst>
                <a:path w="393" h="144">
                  <a:moveTo>
                    <a:pt x="0" y="42"/>
                  </a:moveTo>
                  <a:lnTo>
                    <a:pt x="24" y="50"/>
                  </a:lnTo>
                  <a:lnTo>
                    <a:pt x="46" y="58"/>
                  </a:lnTo>
                  <a:lnTo>
                    <a:pt x="65" y="68"/>
                  </a:lnTo>
                  <a:lnTo>
                    <a:pt x="82" y="81"/>
                  </a:lnTo>
                  <a:lnTo>
                    <a:pt x="98" y="94"/>
                  </a:lnTo>
                  <a:lnTo>
                    <a:pt x="114" y="109"/>
                  </a:lnTo>
                  <a:lnTo>
                    <a:pt x="131" y="126"/>
                  </a:lnTo>
                  <a:lnTo>
                    <a:pt x="151" y="144"/>
                  </a:lnTo>
                  <a:lnTo>
                    <a:pt x="393" y="93"/>
                  </a:lnTo>
                  <a:lnTo>
                    <a:pt x="379" y="76"/>
                  </a:lnTo>
                  <a:lnTo>
                    <a:pt x="364" y="61"/>
                  </a:lnTo>
                  <a:lnTo>
                    <a:pt x="349" y="49"/>
                  </a:lnTo>
                  <a:lnTo>
                    <a:pt x="333" y="37"/>
                  </a:lnTo>
                  <a:lnTo>
                    <a:pt x="316" y="27"/>
                  </a:lnTo>
                  <a:lnTo>
                    <a:pt x="295" y="18"/>
                  </a:lnTo>
                  <a:lnTo>
                    <a:pt x="272" y="8"/>
                  </a:lnTo>
                  <a:lnTo>
                    <a:pt x="247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1" name="Freeform 713"/>
            <p:cNvSpPr>
              <a:spLocks/>
            </p:cNvSpPr>
            <p:nvPr/>
          </p:nvSpPr>
          <p:spPr bwMode="auto">
            <a:xfrm>
              <a:off x="4214540" y="4851879"/>
              <a:ext cx="119491" cy="35050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1" y="0"/>
                </a:cxn>
                <a:cxn ang="0">
                  <a:pos x="44" y="21"/>
                </a:cxn>
                <a:cxn ang="0">
                  <a:pos x="52" y="42"/>
                </a:cxn>
                <a:cxn ang="0">
                  <a:pos x="58" y="61"/>
                </a:cxn>
                <a:cxn ang="0">
                  <a:pos x="59" y="81"/>
                </a:cxn>
                <a:cxn ang="0">
                  <a:pos x="59" y="102"/>
                </a:cxn>
                <a:cxn ang="0">
                  <a:pos x="56" y="123"/>
                </a:cxn>
                <a:cxn ang="0">
                  <a:pos x="51" y="143"/>
                </a:cxn>
                <a:cxn ang="0">
                  <a:pos x="45" y="166"/>
                </a:cxn>
                <a:cxn ang="0">
                  <a:pos x="24" y="177"/>
                </a:cxn>
                <a:cxn ang="0">
                  <a:pos x="10" y="169"/>
                </a:cxn>
                <a:cxn ang="0">
                  <a:pos x="19" y="151"/>
                </a:cxn>
                <a:cxn ang="0">
                  <a:pos x="26" y="133"/>
                </a:cxn>
                <a:cxn ang="0">
                  <a:pos x="30" y="111"/>
                </a:cxn>
                <a:cxn ang="0">
                  <a:pos x="31" y="89"/>
                </a:cxn>
                <a:cxn ang="0">
                  <a:pos x="28" y="67"/>
                </a:cxn>
                <a:cxn ang="0">
                  <a:pos x="22" y="45"/>
                </a:cxn>
                <a:cxn ang="0">
                  <a:pos x="13" y="25"/>
                </a:cxn>
                <a:cxn ang="0">
                  <a:pos x="0" y="6"/>
                </a:cxn>
              </a:cxnLst>
              <a:rect l="0" t="0" r="r" b="b"/>
              <a:pathLst>
                <a:path w="59" h="177">
                  <a:moveTo>
                    <a:pt x="0" y="6"/>
                  </a:moveTo>
                  <a:lnTo>
                    <a:pt x="31" y="0"/>
                  </a:lnTo>
                  <a:lnTo>
                    <a:pt x="44" y="21"/>
                  </a:lnTo>
                  <a:lnTo>
                    <a:pt x="52" y="42"/>
                  </a:lnTo>
                  <a:lnTo>
                    <a:pt x="58" y="61"/>
                  </a:lnTo>
                  <a:lnTo>
                    <a:pt x="59" y="81"/>
                  </a:lnTo>
                  <a:lnTo>
                    <a:pt x="59" y="102"/>
                  </a:lnTo>
                  <a:lnTo>
                    <a:pt x="56" y="123"/>
                  </a:lnTo>
                  <a:lnTo>
                    <a:pt x="51" y="143"/>
                  </a:lnTo>
                  <a:lnTo>
                    <a:pt x="45" y="166"/>
                  </a:lnTo>
                  <a:lnTo>
                    <a:pt x="24" y="177"/>
                  </a:lnTo>
                  <a:lnTo>
                    <a:pt x="10" y="169"/>
                  </a:lnTo>
                  <a:lnTo>
                    <a:pt x="19" y="151"/>
                  </a:lnTo>
                  <a:lnTo>
                    <a:pt x="26" y="133"/>
                  </a:lnTo>
                  <a:lnTo>
                    <a:pt x="30" y="111"/>
                  </a:lnTo>
                  <a:lnTo>
                    <a:pt x="31" y="89"/>
                  </a:lnTo>
                  <a:lnTo>
                    <a:pt x="28" y="67"/>
                  </a:lnTo>
                  <a:lnTo>
                    <a:pt x="22" y="45"/>
                  </a:lnTo>
                  <a:lnTo>
                    <a:pt x="13" y="2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2" name="Freeform 714"/>
            <p:cNvSpPr>
              <a:spLocks/>
            </p:cNvSpPr>
            <p:nvPr/>
          </p:nvSpPr>
          <p:spPr bwMode="auto">
            <a:xfrm>
              <a:off x="4130898" y="4947472"/>
              <a:ext cx="75676" cy="17923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" y="0"/>
                </a:cxn>
                <a:cxn ang="0">
                  <a:pos x="37" y="24"/>
                </a:cxn>
                <a:cxn ang="0">
                  <a:pos x="39" y="45"/>
                </a:cxn>
                <a:cxn ang="0">
                  <a:pos x="37" y="65"/>
                </a:cxn>
                <a:cxn ang="0">
                  <a:pos x="31" y="90"/>
                </a:cxn>
                <a:cxn ang="0">
                  <a:pos x="0" y="90"/>
                </a:cxn>
                <a:cxn ang="0">
                  <a:pos x="9" y="67"/>
                </a:cxn>
                <a:cxn ang="0">
                  <a:pos x="12" y="46"/>
                </a:cxn>
                <a:cxn ang="0">
                  <a:pos x="8" y="24"/>
                </a:cxn>
                <a:cxn ang="0">
                  <a:pos x="2" y="0"/>
                </a:cxn>
              </a:cxnLst>
              <a:rect l="0" t="0" r="r" b="b"/>
              <a:pathLst>
                <a:path w="39" h="90">
                  <a:moveTo>
                    <a:pt x="2" y="0"/>
                  </a:moveTo>
                  <a:lnTo>
                    <a:pt x="29" y="0"/>
                  </a:lnTo>
                  <a:lnTo>
                    <a:pt x="37" y="24"/>
                  </a:lnTo>
                  <a:lnTo>
                    <a:pt x="39" y="45"/>
                  </a:lnTo>
                  <a:lnTo>
                    <a:pt x="37" y="65"/>
                  </a:lnTo>
                  <a:lnTo>
                    <a:pt x="31" y="90"/>
                  </a:lnTo>
                  <a:lnTo>
                    <a:pt x="0" y="90"/>
                  </a:lnTo>
                  <a:lnTo>
                    <a:pt x="9" y="67"/>
                  </a:lnTo>
                  <a:lnTo>
                    <a:pt x="12" y="46"/>
                  </a:lnTo>
                  <a:lnTo>
                    <a:pt x="8" y="2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3" name="Freeform 715"/>
            <p:cNvSpPr>
              <a:spLocks/>
            </p:cNvSpPr>
            <p:nvPr/>
          </p:nvSpPr>
          <p:spPr bwMode="auto">
            <a:xfrm>
              <a:off x="7305367" y="3800361"/>
              <a:ext cx="864315" cy="250932"/>
            </a:xfrm>
            <a:custGeom>
              <a:avLst/>
              <a:gdLst/>
              <a:ahLst/>
              <a:cxnLst>
                <a:cxn ang="0">
                  <a:pos x="3" y="101"/>
                </a:cxn>
                <a:cxn ang="0">
                  <a:pos x="434" y="0"/>
                </a:cxn>
                <a:cxn ang="0">
                  <a:pos x="430" y="23"/>
                </a:cxn>
                <a:cxn ang="0">
                  <a:pos x="0" y="126"/>
                </a:cxn>
                <a:cxn ang="0">
                  <a:pos x="3" y="101"/>
                </a:cxn>
              </a:cxnLst>
              <a:rect l="0" t="0" r="r" b="b"/>
              <a:pathLst>
                <a:path w="434" h="126">
                  <a:moveTo>
                    <a:pt x="3" y="101"/>
                  </a:moveTo>
                  <a:lnTo>
                    <a:pt x="434" y="0"/>
                  </a:lnTo>
                  <a:lnTo>
                    <a:pt x="430" y="23"/>
                  </a:lnTo>
                  <a:lnTo>
                    <a:pt x="0" y="126"/>
                  </a:lnTo>
                  <a:lnTo>
                    <a:pt x="3" y="101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4" name="Freeform 716"/>
            <p:cNvSpPr>
              <a:spLocks/>
            </p:cNvSpPr>
            <p:nvPr/>
          </p:nvSpPr>
          <p:spPr bwMode="auto">
            <a:xfrm>
              <a:off x="6926981" y="3645024"/>
              <a:ext cx="1230753" cy="354490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4" y="91"/>
                </a:cxn>
                <a:cxn ang="0">
                  <a:pos x="27" y="91"/>
                </a:cxn>
                <a:cxn ang="0">
                  <a:pos x="39" y="91"/>
                </a:cxn>
                <a:cxn ang="0">
                  <a:pos x="52" y="92"/>
                </a:cxn>
                <a:cxn ang="0">
                  <a:pos x="64" y="94"/>
                </a:cxn>
                <a:cxn ang="0">
                  <a:pos x="75" y="98"/>
                </a:cxn>
                <a:cxn ang="0">
                  <a:pos x="87" y="101"/>
                </a:cxn>
                <a:cxn ang="0">
                  <a:pos x="98" y="106"/>
                </a:cxn>
                <a:cxn ang="0">
                  <a:pos x="109" y="112"/>
                </a:cxn>
                <a:cxn ang="0">
                  <a:pos x="120" y="118"/>
                </a:cxn>
                <a:cxn ang="0">
                  <a:pos x="132" y="126"/>
                </a:cxn>
                <a:cxn ang="0">
                  <a:pos x="143" y="134"/>
                </a:cxn>
                <a:cxn ang="0">
                  <a:pos x="155" y="143"/>
                </a:cxn>
                <a:cxn ang="0">
                  <a:pos x="166" y="153"/>
                </a:cxn>
                <a:cxn ang="0">
                  <a:pos x="178" y="165"/>
                </a:cxn>
                <a:cxn ang="0">
                  <a:pos x="190" y="178"/>
                </a:cxn>
                <a:cxn ang="0">
                  <a:pos x="618" y="81"/>
                </a:cxn>
                <a:cxn ang="0">
                  <a:pos x="595" y="55"/>
                </a:cxn>
                <a:cxn ang="0">
                  <a:pos x="572" y="36"/>
                </a:cxn>
                <a:cxn ang="0">
                  <a:pos x="549" y="21"/>
                </a:cxn>
                <a:cxn ang="0">
                  <a:pos x="525" y="11"/>
                </a:cxn>
                <a:cxn ang="0">
                  <a:pos x="503" y="5"/>
                </a:cxn>
                <a:cxn ang="0">
                  <a:pos x="481" y="1"/>
                </a:cxn>
                <a:cxn ang="0">
                  <a:pos x="462" y="0"/>
                </a:cxn>
                <a:cxn ang="0">
                  <a:pos x="445" y="1"/>
                </a:cxn>
                <a:cxn ang="0">
                  <a:pos x="0" y="92"/>
                </a:cxn>
              </a:cxnLst>
              <a:rect l="0" t="0" r="r" b="b"/>
              <a:pathLst>
                <a:path w="618" h="178">
                  <a:moveTo>
                    <a:pt x="0" y="92"/>
                  </a:moveTo>
                  <a:lnTo>
                    <a:pt x="14" y="91"/>
                  </a:lnTo>
                  <a:lnTo>
                    <a:pt x="27" y="91"/>
                  </a:lnTo>
                  <a:lnTo>
                    <a:pt x="39" y="91"/>
                  </a:lnTo>
                  <a:lnTo>
                    <a:pt x="52" y="92"/>
                  </a:lnTo>
                  <a:lnTo>
                    <a:pt x="64" y="94"/>
                  </a:lnTo>
                  <a:lnTo>
                    <a:pt x="75" y="98"/>
                  </a:lnTo>
                  <a:lnTo>
                    <a:pt x="87" y="101"/>
                  </a:lnTo>
                  <a:lnTo>
                    <a:pt x="98" y="106"/>
                  </a:lnTo>
                  <a:lnTo>
                    <a:pt x="109" y="112"/>
                  </a:lnTo>
                  <a:lnTo>
                    <a:pt x="120" y="118"/>
                  </a:lnTo>
                  <a:lnTo>
                    <a:pt x="132" y="126"/>
                  </a:lnTo>
                  <a:lnTo>
                    <a:pt x="143" y="134"/>
                  </a:lnTo>
                  <a:lnTo>
                    <a:pt x="155" y="143"/>
                  </a:lnTo>
                  <a:lnTo>
                    <a:pt x="166" y="153"/>
                  </a:lnTo>
                  <a:lnTo>
                    <a:pt x="178" y="165"/>
                  </a:lnTo>
                  <a:lnTo>
                    <a:pt x="190" y="178"/>
                  </a:lnTo>
                  <a:lnTo>
                    <a:pt x="618" y="81"/>
                  </a:lnTo>
                  <a:lnTo>
                    <a:pt x="595" y="55"/>
                  </a:lnTo>
                  <a:lnTo>
                    <a:pt x="572" y="36"/>
                  </a:lnTo>
                  <a:lnTo>
                    <a:pt x="549" y="21"/>
                  </a:lnTo>
                  <a:lnTo>
                    <a:pt x="525" y="11"/>
                  </a:lnTo>
                  <a:lnTo>
                    <a:pt x="503" y="5"/>
                  </a:lnTo>
                  <a:lnTo>
                    <a:pt x="481" y="1"/>
                  </a:lnTo>
                  <a:lnTo>
                    <a:pt x="462" y="0"/>
                  </a:lnTo>
                  <a:lnTo>
                    <a:pt x="445" y="1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5" name="Freeform 717"/>
            <p:cNvSpPr>
              <a:spLocks/>
            </p:cNvSpPr>
            <p:nvPr/>
          </p:nvSpPr>
          <p:spPr bwMode="auto">
            <a:xfrm>
              <a:off x="7416892" y="4095105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6"/>
                </a:cxn>
                <a:cxn ang="0">
                  <a:pos x="6" y="31"/>
                </a:cxn>
                <a:cxn ang="0">
                  <a:pos x="13" y="18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1"/>
                </a:cxn>
                <a:cxn ang="0">
                  <a:pos x="64" y="8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6"/>
                  </a:lnTo>
                  <a:lnTo>
                    <a:pt x="6" y="31"/>
                  </a:lnTo>
                  <a:lnTo>
                    <a:pt x="13" y="18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1"/>
                  </a:lnTo>
                  <a:lnTo>
                    <a:pt x="64" y="8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6" name="Freeform 718"/>
            <p:cNvSpPr>
              <a:spLocks/>
            </p:cNvSpPr>
            <p:nvPr/>
          </p:nvSpPr>
          <p:spPr bwMode="auto">
            <a:xfrm>
              <a:off x="7659857" y="4035360"/>
              <a:ext cx="159321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3" y="20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40" y="0"/>
                </a:cxn>
                <a:cxn ang="0">
                  <a:pos x="52" y="2"/>
                </a:cxn>
                <a:cxn ang="0">
                  <a:pos x="66" y="9"/>
                </a:cxn>
                <a:cxn ang="0">
                  <a:pos x="79" y="21"/>
                </a:cxn>
                <a:cxn ang="0">
                  <a:pos x="79" y="81"/>
                </a:cxn>
                <a:cxn ang="0">
                  <a:pos x="0" y="104"/>
                </a:cxn>
              </a:cxnLst>
              <a:rect l="0" t="0" r="r" b="b"/>
              <a:pathLst>
                <a:path w="79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3" y="20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40" y="0"/>
                  </a:lnTo>
                  <a:lnTo>
                    <a:pt x="52" y="2"/>
                  </a:lnTo>
                  <a:lnTo>
                    <a:pt x="66" y="9"/>
                  </a:lnTo>
                  <a:lnTo>
                    <a:pt x="79" y="21"/>
                  </a:lnTo>
                  <a:lnTo>
                    <a:pt x="79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7" name="Freeform 719"/>
            <p:cNvSpPr>
              <a:spLocks/>
            </p:cNvSpPr>
            <p:nvPr/>
          </p:nvSpPr>
          <p:spPr bwMode="auto">
            <a:xfrm>
              <a:off x="7898839" y="3963666"/>
              <a:ext cx="151355" cy="207117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0" y="47"/>
                </a:cxn>
                <a:cxn ang="0">
                  <a:pos x="6" y="32"/>
                </a:cxn>
                <a:cxn ang="0">
                  <a:pos x="12" y="19"/>
                </a:cxn>
                <a:cxn ang="0">
                  <a:pos x="21" y="9"/>
                </a:cxn>
                <a:cxn ang="0">
                  <a:pos x="30" y="2"/>
                </a:cxn>
                <a:cxn ang="0">
                  <a:pos x="39" y="0"/>
                </a:cxn>
                <a:cxn ang="0">
                  <a:pos x="51" y="1"/>
                </a:cxn>
                <a:cxn ang="0">
                  <a:pos x="62" y="8"/>
                </a:cxn>
                <a:cxn ang="0">
                  <a:pos x="76" y="21"/>
                </a:cxn>
                <a:cxn ang="0">
                  <a:pos x="76" y="81"/>
                </a:cxn>
                <a:cxn ang="0">
                  <a:pos x="0" y="104"/>
                </a:cxn>
              </a:cxnLst>
              <a:rect l="0" t="0" r="r" b="b"/>
              <a:pathLst>
                <a:path w="76" h="104">
                  <a:moveTo>
                    <a:pt x="0" y="104"/>
                  </a:moveTo>
                  <a:lnTo>
                    <a:pt x="0" y="47"/>
                  </a:lnTo>
                  <a:lnTo>
                    <a:pt x="6" y="32"/>
                  </a:lnTo>
                  <a:lnTo>
                    <a:pt x="12" y="19"/>
                  </a:lnTo>
                  <a:lnTo>
                    <a:pt x="21" y="9"/>
                  </a:lnTo>
                  <a:lnTo>
                    <a:pt x="30" y="2"/>
                  </a:lnTo>
                  <a:lnTo>
                    <a:pt x="39" y="0"/>
                  </a:lnTo>
                  <a:lnTo>
                    <a:pt x="51" y="1"/>
                  </a:lnTo>
                  <a:lnTo>
                    <a:pt x="62" y="8"/>
                  </a:lnTo>
                  <a:lnTo>
                    <a:pt x="76" y="21"/>
                  </a:lnTo>
                  <a:lnTo>
                    <a:pt x="76" y="8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8" name="Freeform 720"/>
            <p:cNvSpPr>
              <a:spLocks/>
            </p:cNvSpPr>
            <p:nvPr/>
          </p:nvSpPr>
          <p:spPr bwMode="auto">
            <a:xfrm>
              <a:off x="7333250" y="3876039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3" y="3"/>
                </a:cxn>
                <a:cxn ang="0">
                  <a:pos x="47" y="5"/>
                </a:cxn>
                <a:cxn ang="0">
                  <a:pos x="50" y="7"/>
                </a:cxn>
                <a:cxn ang="0">
                  <a:pos x="47" y="9"/>
                </a:cxn>
                <a:cxn ang="0">
                  <a:pos x="43" y="12"/>
                </a:cxn>
                <a:cxn ang="0">
                  <a:pos x="35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5"/>
                </a:cxn>
                <a:cxn ang="0">
                  <a:pos x="7" y="3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50" h="14">
                  <a:moveTo>
                    <a:pt x="24" y="0"/>
                  </a:moveTo>
                  <a:lnTo>
                    <a:pt x="35" y="1"/>
                  </a:lnTo>
                  <a:lnTo>
                    <a:pt x="43" y="3"/>
                  </a:lnTo>
                  <a:lnTo>
                    <a:pt x="47" y="5"/>
                  </a:lnTo>
                  <a:lnTo>
                    <a:pt x="50" y="7"/>
                  </a:lnTo>
                  <a:lnTo>
                    <a:pt x="47" y="9"/>
                  </a:lnTo>
                  <a:lnTo>
                    <a:pt x="43" y="12"/>
                  </a:lnTo>
                  <a:lnTo>
                    <a:pt x="35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5"/>
                  </a:lnTo>
                  <a:lnTo>
                    <a:pt x="7" y="3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89" name="Freeform 721"/>
            <p:cNvSpPr>
              <a:spLocks/>
            </p:cNvSpPr>
            <p:nvPr/>
          </p:nvSpPr>
          <p:spPr bwMode="auto">
            <a:xfrm>
              <a:off x="7568247" y="3828243"/>
              <a:ext cx="95593" cy="2788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3" y="0"/>
                </a:cxn>
                <a:cxn ang="0">
                  <a:pos x="40" y="1"/>
                </a:cxn>
                <a:cxn ang="0">
                  <a:pos x="45" y="3"/>
                </a:cxn>
                <a:cxn ang="0">
                  <a:pos x="47" y="7"/>
                </a:cxn>
                <a:cxn ang="0">
                  <a:pos x="45" y="9"/>
                </a:cxn>
                <a:cxn ang="0">
                  <a:pos x="40" y="12"/>
                </a:cxn>
                <a:cxn ang="0">
                  <a:pos x="33" y="13"/>
                </a:cxn>
                <a:cxn ang="0">
                  <a:pos x="24" y="14"/>
                </a:cxn>
                <a:cxn ang="0">
                  <a:pos x="15" y="13"/>
                </a:cxn>
                <a:cxn ang="0">
                  <a:pos x="7" y="12"/>
                </a:cxn>
                <a:cxn ang="0">
                  <a:pos x="2" y="9"/>
                </a:cxn>
                <a:cxn ang="0">
                  <a:pos x="0" y="7"/>
                </a:cxn>
                <a:cxn ang="0">
                  <a:pos x="2" y="3"/>
                </a:cxn>
                <a:cxn ang="0">
                  <a:pos x="7" y="1"/>
                </a:cxn>
                <a:cxn ang="0">
                  <a:pos x="15" y="0"/>
                </a:cxn>
                <a:cxn ang="0">
                  <a:pos x="24" y="0"/>
                </a:cxn>
              </a:cxnLst>
              <a:rect l="0" t="0" r="r" b="b"/>
              <a:pathLst>
                <a:path w="47" h="14">
                  <a:moveTo>
                    <a:pt x="24" y="0"/>
                  </a:moveTo>
                  <a:lnTo>
                    <a:pt x="33" y="0"/>
                  </a:lnTo>
                  <a:lnTo>
                    <a:pt x="40" y="1"/>
                  </a:lnTo>
                  <a:lnTo>
                    <a:pt x="45" y="3"/>
                  </a:lnTo>
                  <a:lnTo>
                    <a:pt x="47" y="7"/>
                  </a:lnTo>
                  <a:lnTo>
                    <a:pt x="45" y="9"/>
                  </a:lnTo>
                  <a:lnTo>
                    <a:pt x="40" y="12"/>
                  </a:lnTo>
                  <a:lnTo>
                    <a:pt x="33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7" y="12"/>
                  </a:lnTo>
                  <a:lnTo>
                    <a:pt x="2" y="9"/>
                  </a:lnTo>
                  <a:lnTo>
                    <a:pt x="0" y="7"/>
                  </a:lnTo>
                  <a:lnTo>
                    <a:pt x="2" y="3"/>
                  </a:lnTo>
                  <a:lnTo>
                    <a:pt x="7" y="1"/>
                  </a:lnTo>
                  <a:lnTo>
                    <a:pt x="15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0" name="Freeform 722"/>
            <p:cNvSpPr>
              <a:spLocks/>
            </p:cNvSpPr>
            <p:nvPr/>
          </p:nvSpPr>
          <p:spPr bwMode="auto">
            <a:xfrm>
              <a:off x="7823160" y="3784429"/>
              <a:ext cx="99574" cy="3186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5" y="1"/>
                </a:cxn>
                <a:cxn ang="0">
                  <a:pos x="41" y="2"/>
                </a:cxn>
                <a:cxn ang="0">
                  <a:pos x="47" y="5"/>
                </a:cxn>
                <a:cxn ang="0">
                  <a:pos x="48" y="8"/>
                </a:cxn>
                <a:cxn ang="0">
                  <a:pos x="47" y="10"/>
                </a:cxn>
                <a:cxn ang="0">
                  <a:pos x="41" y="13"/>
                </a:cxn>
                <a:cxn ang="0">
                  <a:pos x="35" y="14"/>
                </a:cxn>
                <a:cxn ang="0">
                  <a:pos x="24" y="15"/>
                </a:cxn>
                <a:cxn ang="0">
                  <a:pos x="15" y="14"/>
                </a:cxn>
                <a:cxn ang="0">
                  <a:pos x="7" y="13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2" y="5"/>
                </a:cxn>
                <a:cxn ang="0">
                  <a:pos x="7" y="2"/>
                </a:cxn>
                <a:cxn ang="0">
                  <a:pos x="15" y="1"/>
                </a:cxn>
                <a:cxn ang="0">
                  <a:pos x="24" y="0"/>
                </a:cxn>
              </a:cxnLst>
              <a:rect l="0" t="0" r="r" b="b"/>
              <a:pathLst>
                <a:path w="48" h="15">
                  <a:moveTo>
                    <a:pt x="24" y="0"/>
                  </a:moveTo>
                  <a:lnTo>
                    <a:pt x="35" y="1"/>
                  </a:lnTo>
                  <a:lnTo>
                    <a:pt x="41" y="2"/>
                  </a:lnTo>
                  <a:lnTo>
                    <a:pt x="47" y="5"/>
                  </a:lnTo>
                  <a:lnTo>
                    <a:pt x="48" y="8"/>
                  </a:lnTo>
                  <a:lnTo>
                    <a:pt x="47" y="10"/>
                  </a:lnTo>
                  <a:lnTo>
                    <a:pt x="41" y="13"/>
                  </a:lnTo>
                  <a:lnTo>
                    <a:pt x="35" y="14"/>
                  </a:lnTo>
                  <a:lnTo>
                    <a:pt x="24" y="15"/>
                  </a:lnTo>
                  <a:lnTo>
                    <a:pt x="15" y="14"/>
                  </a:lnTo>
                  <a:lnTo>
                    <a:pt x="7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5"/>
                  </a:lnTo>
                  <a:lnTo>
                    <a:pt x="7" y="2"/>
                  </a:lnTo>
                  <a:lnTo>
                    <a:pt x="15" y="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1" name="Freeform 723"/>
            <p:cNvSpPr>
              <a:spLocks/>
            </p:cNvSpPr>
            <p:nvPr/>
          </p:nvSpPr>
          <p:spPr bwMode="auto">
            <a:xfrm>
              <a:off x="3907849" y="5413487"/>
              <a:ext cx="466013" cy="24296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34" y="92"/>
                </a:cxn>
                <a:cxn ang="0">
                  <a:pos x="219" y="122"/>
                </a:cxn>
                <a:cxn ang="0">
                  <a:pos x="0" y="25"/>
                </a:cxn>
                <a:cxn ang="0">
                  <a:pos x="15" y="0"/>
                </a:cxn>
              </a:cxnLst>
              <a:rect l="0" t="0" r="r" b="b"/>
              <a:pathLst>
                <a:path w="234" h="122">
                  <a:moveTo>
                    <a:pt x="15" y="0"/>
                  </a:moveTo>
                  <a:lnTo>
                    <a:pt x="234" y="92"/>
                  </a:lnTo>
                  <a:lnTo>
                    <a:pt x="219" y="122"/>
                  </a:lnTo>
                  <a:lnTo>
                    <a:pt x="0" y="2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92" name="Freeform 724"/>
            <p:cNvSpPr>
              <a:spLocks/>
            </p:cNvSpPr>
            <p:nvPr/>
          </p:nvSpPr>
          <p:spPr bwMode="auto">
            <a:xfrm>
              <a:off x="3868018" y="5525012"/>
              <a:ext cx="434148" cy="24296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9" y="98"/>
                </a:cxn>
                <a:cxn ang="0">
                  <a:pos x="204" y="123"/>
                </a:cxn>
                <a:cxn ang="0">
                  <a:pos x="0" y="27"/>
                </a:cxn>
                <a:cxn ang="0">
                  <a:pos x="16" y="0"/>
                </a:cxn>
              </a:cxnLst>
              <a:rect l="0" t="0" r="r" b="b"/>
              <a:pathLst>
                <a:path w="219" h="123">
                  <a:moveTo>
                    <a:pt x="16" y="0"/>
                  </a:moveTo>
                  <a:lnTo>
                    <a:pt x="219" y="98"/>
                  </a:lnTo>
                  <a:lnTo>
                    <a:pt x="204" y="123"/>
                  </a:lnTo>
                  <a:lnTo>
                    <a:pt x="0" y="2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34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다항식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43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다항식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lang="ko-KR" altLang="en-US" sz="2400" dirty="0">
                <a:ea typeface="맑은 고딕" pitchFamily="50" charset="-127"/>
              </a:rPr>
              <a:t>에 대한 </a:t>
            </a:r>
            <a:r>
              <a:rPr lang="ko-KR" altLang="en-US" sz="2400" b="1" dirty="0">
                <a:ea typeface="맑은 고딕" pitchFamily="50" charset="-127"/>
              </a:rPr>
              <a:t>덧셈</a:t>
            </a:r>
            <a:r>
              <a:rPr lang="ko-KR" altLang="en-US" sz="2400" dirty="0">
                <a:ea typeface="맑은 고딕" pitchFamily="50" charset="-127"/>
              </a:rPr>
              <a:t> 및 </a:t>
            </a:r>
            <a:r>
              <a:rPr lang="ko-KR" altLang="en-US" sz="2400" b="1" dirty="0">
                <a:ea typeface="맑은 고딕" pitchFamily="50" charset="-127"/>
              </a:rPr>
              <a:t>뺄셈</a:t>
            </a:r>
            <a:r>
              <a:rPr lang="ko-KR" altLang="en-US" sz="2400" dirty="0">
                <a:ea typeface="맑은 고딕" pitchFamily="50" charset="-127"/>
              </a:rPr>
              <a:t>을 수행하여 그 결과를 새로운 헤더 단일연결리스트에 </a:t>
            </a:r>
            <a:r>
              <a:rPr lang="ko-KR" altLang="en-US" sz="2400" dirty="0" smtClean="0">
                <a:ea typeface="맑은 고딕" pitchFamily="50" charset="-127"/>
              </a:rPr>
              <a:t>저장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smtClean="0">
                <a:ea typeface="맑은 고딕" pitchFamily="50" charset="-127"/>
              </a:rPr>
              <a:t>반환하는 </a:t>
            </a:r>
            <a:r>
              <a:rPr lang="ko-KR" altLang="en-US" sz="2400" dirty="0">
                <a:ea typeface="맑은 고딕" pitchFamily="50" charset="-127"/>
              </a:rPr>
              <a:t>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(x, y)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(x, y)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000" dirty="0">
                <a:ea typeface="맑은 고딕" pitchFamily="50" charset="-127"/>
              </a:rPr>
              <a:t>(a, b)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+ 4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를</a:t>
            </a:r>
            <a:r>
              <a:rPr lang="ko-KR" altLang="en-US" sz="2000" dirty="0">
                <a:ea typeface="맑은 고딕" pitchFamily="50" charset="-127"/>
              </a:rPr>
              <a:t> 반환한다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000" dirty="0">
                <a:ea typeface="맑은 고딕" pitchFamily="50" charset="-127"/>
              </a:rPr>
              <a:t>(c, b)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11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</a:rPr>
              <a:t>3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 6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dirty="0">
                <a:latin typeface="Times New Roman" pitchFamily="18" charset="0"/>
              </a:rPr>
              <a:t>8</a:t>
            </a:r>
            <a:r>
              <a:rPr lang="en-US" altLang="ko-KR" sz="2000" b="1" i="1" dirty="0">
                <a:latin typeface="Times New Roman" pitchFamily="18" charset="0"/>
              </a:rPr>
              <a:t>x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sym typeface="Symbol" pitchFamily="18" charset="2"/>
              </a:rPr>
              <a:t>–</a:t>
            </a:r>
            <a:r>
              <a:rPr lang="en-US" altLang="ko-KR" sz="2000" dirty="0">
                <a:latin typeface="Times New Roman" pitchFamily="18" charset="0"/>
              </a:rPr>
              <a:t> 4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 err="1">
                <a:ea typeface="맑은 고딕" pitchFamily="50" charset="-127"/>
              </a:rPr>
              <a:t>를</a:t>
            </a:r>
            <a:r>
              <a:rPr lang="ko-KR" altLang="en-US" sz="2000" dirty="0">
                <a:ea typeface="맑은 고딕" pitchFamily="50" charset="-127"/>
              </a:rPr>
              <a:t> 반환한다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힌트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addPoly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및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subPoly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모두가 호출하는 부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400" dirty="0">
                <a:ea typeface="맑은 고딕" pitchFamily="50" charset="-127"/>
              </a:rPr>
              <a:t>(k, c, e)</a:t>
            </a:r>
            <a:r>
              <a:rPr lang="ko-KR" altLang="en-US" sz="2400" dirty="0">
                <a:ea typeface="맑은 고딕" pitchFamily="50" charset="-127"/>
              </a:rPr>
              <a:t>을 먼저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appendTerm</a:t>
            </a:r>
            <a:r>
              <a:rPr lang="en-US" altLang="ko-KR" sz="2000" dirty="0">
                <a:ea typeface="맑은 고딕" pitchFamily="50" charset="-127"/>
              </a:rPr>
              <a:t>(k, c, e): </a:t>
            </a:r>
            <a:r>
              <a:rPr lang="ko-KR" altLang="en-US" sz="2000" dirty="0">
                <a:ea typeface="맑은 고딕" pitchFamily="50" charset="-127"/>
              </a:rPr>
              <a:t>기존 다항식의 마지막 항을 표현하는 </a:t>
            </a:r>
            <a:r>
              <a:rPr lang="ko-KR" altLang="en-US" sz="2000" dirty="0" err="1">
                <a:ea typeface="맑은 고딕" pitchFamily="50" charset="-127"/>
              </a:rPr>
              <a:t>노드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sz="2000" dirty="0">
                <a:ea typeface="맑은 고딕" pitchFamily="50" charset="-127"/>
              </a:rPr>
              <a:t>에 계수</a:t>
            </a:r>
            <a:r>
              <a:rPr lang="en-US" altLang="ko-KR" sz="2000" dirty="0">
                <a:ea typeface="맑은 고딕" pitchFamily="50" charset="-127"/>
              </a:rPr>
              <a:t>(coefficient)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ko-KR" altLang="en-US" sz="2000" dirty="0">
                <a:ea typeface="맑은 고딕" pitchFamily="50" charset="-127"/>
              </a:rPr>
              <a:t>와 차수</a:t>
            </a:r>
            <a:r>
              <a:rPr lang="en-US" altLang="ko-KR" sz="2000" dirty="0">
                <a:ea typeface="맑은 고딕" pitchFamily="50" charset="-127"/>
              </a:rPr>
              <a:t>(exponent)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>
                <a:ea typeface="맑은 고딕" pitchFamily="50" charset="-127"/>
              </a:rPr>
              <a:t>로 이루어진 새 항을 추가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2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74</a:t>
            </a:fld>
            <a:endParaRPr lang="en-US" altLang="ko-KR"/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20002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각 다항식에 대해 </a:t>
            </a:r>
            <a:r>
              <a:rPr lang="ko-KR" altLang="en-US" sz="2400" b="1" dirty="0">
                <a:ea typeface="맑은 고딕" pitchFamily="50" charset="-127"/>
              </a:rPr>
              <a:t>헤더 단일연결리스트</a:t>
            </a:r>
            <a:r>
              <a:rPr lang="ko-KR" altLang="en-US" sz="2400" dirty="0">
                <a:ea typeface="맑은 고딕" pitchFamily="50" charset="-127"/>
              </a:rPr>
              <a:t>를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사용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다항식의 각 항을 표현하는 각 </a:t>
            </a:r>
            <a:r>
              <a:rPr lang="ko-KR" altLang="en-US" sz="2400" dirty="0" err="1">
                <a:ea typeface="맑은 고딕" pitchFamily="50" charset="-127"/>
              </a:rPr>
              <a:t>노드는</a:t>
            </a:r>
            <a:r>
              <a:rPr lang="ko-KR" altLang="en-US" sz="2400" dirty="0">
                <a:ea typeface="맑은 고딕" pitchFamily="50" charset="-127"/>
              </a:rPr>
              <a:t> 다음 두 개의 필드를 저장한다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ea typeface="맑은 고딕" pitchFamily="50" charset="-127"/>
              </a:rPr>
              <a:t>coef</a:t>
            </a:r>
            <a:r>
              <a:rPr lang="en-US" altLang="ko-KR" sz="2000" dirty="0">
                <a:ea typeface="맑은 고딕" pitchFamily="50" charset="-127"/>
              </a:rPr>
              <a:t>: </a:t>
            </a:r>
            <a:r>
              <a:rPr lang="ko-KR" altLang="en-US" sz="2000" dirty="0">
                <a:ea typeface="맑은 고딕" pitchFamily="50" charset="-127"/>
              </a:rPr>
              <a:t>항의 계수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exp: </a:t>
            </a:r>
            <a:r>
              <a:rPr lang="ko-KR" altLang="en-US" sz="2000" dirty="0">
                <a:ea typeface="맑은 고딕" pitchFamily="50" charset="-127"/>
              </a:rPr>
              <a:t>항의 차수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1000100" y="3571876"/>
            <a:ext cx="250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/>
            <a:r>
              <a:rPr kumimoji="0" lang="en-US" altLang="ko-KR" sz="2000" b="1" dirty="0">
                <a:latin typeface="맑은 고딕" pitchFamily="50" charset="-127"/>
              </a:rPr>
              <a:t>polynomials</a:t>
            </a:r>
          </a:p>
        </p:txBody>
      </p:sp>
      <p:sp>
        <p:nvSpPr>
          <p:cNvPr id="71" name="제목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1214368" y="5357827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c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1214368" y="4929199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ko-KR" altLang="en-US" b="1" dirty="0">
              <a:latin typeface="맑은 고딕" pitchFamily="50" charset="-127"/>
            </a:endParaRP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1214368" y="4500571"/>
            <a:ext cx="357188" cy="3571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3573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3573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9290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42338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4538618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70723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73771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7681903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kumimoji="0" lang="ko-KR" altLang="en-US" sz="2000" dirty="0">
              <a:latin typeface="맑은 고딕" pitchFamily="50" charset="-127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9290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42338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4538631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61102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2" name="Rectangle 8"/>
          <p:cNvSpPr>
            <a:spLocks noChangeArrowheads="1"/>
          </p:cNvSpPr>
          <p:nvPr/>
        </p:nvSpPr>
        <p:spPr bwMode="auto">
          <a:xfrm>
            <a:off x="55006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Rectangle 9"/>
          <p:cNvSpPr>
            <a:spLocks noChangeArrowheads="1"/>
          </p:cNvSpPr>
          <p:nvPr/>
        </p:nvSpPr>
        <p:spPr bwMode="auto">
          <a:xfrm>
            <a:off x="5805467" y="5000637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662193" y="542925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966993" y="542925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61102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ko-KR" altLang="en-US" sz="2000" dirty="0">
              <a:latin typeface="맑은 고딕" pitchFamily="50" charset="-127"/>
            </a:endParaRPr>
          </a:p>
        </p:txBody>
      </p: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55006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Rectangle 9"/>
          <p:cNvSpPr>
            <a:spLocks noChangeArrowheads="1"/>
          </p:cNvSpPr>
          <p:nvPr/>
        </p:nvSpPr>
        <p:spPr bwMode="auto">
          <a:xfrm>
            <a:off x="5805467" y="4572009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Rectangle 35"/>
          <p:cNvSpPr>
            <a:spLocks noChangeArrowheads="1"/>
          </p:cNvSpPr>
          <p:nvPr/>
        </p:nvSpPr>
        <p:spPr bwMode="auto">
          <a:xfrm>
            <a:off x="2662193" y="4572006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1" name="Rectangle 36"/>
          <p:cNvSpPr>
            <a:spLocks noChangeArrowheads="1"/>
          </p:cNvSpPr>
          <p:nvPr/>
        </p:nvSpPr>
        <p:spPr bwMode="auto">
          <a:xfrm>
            <a:off x="2966993" y="4572006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3" name="Rectangle 10"/>
          <p:cNvSpPr>
            <a:spLocks noChangeArrowheads="1"/>
          </p:cNvSpPr>
          <p:nvPr/>
        </p:nvSpPr>
        <p:spPr bwMode="auto">
          <a:xfrm>
            <a:off x="45386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7" name="Rectangle 17"/>
          <p:cNvSpPr>
            <a:spLocks noChangeArrowheads="1"/>
          </p:cNvSpPr>
          <p:nvPr/>
        </p:nvSpPr>
        <p:spPr bwMode="auto">
          <a:xfrm>
            <a:off x="23573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39290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4233812" y="500063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algn="ctr" latinLnBrk="0"/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>
            <a:off x="2662193" y="5000631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106" name="Rectangle 36"/>
          <p:cNvSpPr>
            <a:spLocks noChangeArrowheads="1"/>
          </p:cNvSpPr>
          <p:nvPr/>
        </p:nvSpPr>
        <p:spPr bwMode="auto">
          <a:xfrm>
            <a:off x="2966993" y="5000631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111" name="AutoShape 88"/>
          <p:cNvSpPr>
            <a:spLocks noChangeArrowheads="1"/>
          </p:cNvSpPr>
          <p:nvPr/>
        </p:nvSpPr>
        <p:spPr bwMode="auto">
          <a:xfrm>
            <a:off x="2071643" y="4143381"/>
            <a:ext cx="1428750" cy="18573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 latinLnBrk="0"/>
            <a:r>
              <a:rPr lang="en-US" altLang="ko-KR" sz="2000" dirty="0">
                <a:solidFill>
                  <a:srgbClr val="00B050"/>
                </a:solidFill>
                <a:latin typeface="맑은 고딕" pitchFamily="50" charset="-127"/>
              </a:rPr>
              <a:t>headers</a:t>
            </a:r>
          </a:p>
        </p:txBody>
      </p:sp>
      <p:cxnSp>
        <p:nvCxnSpPr>
          <p:cNvPr id="112" name="직선 화살표 연결선 111"/>
          <p:cNvCxnSpPr/>
          <p:nvPr/>
        </p:nvCxnSpPr>
        <p:spPr bwMode="auto">
          <a:xfrm>
            <a:off x="6286466" y="5143510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3" name="직선 화살표 연결선 112"/>
          <p:cNvCxnSpPr/>
          <p:nvPr/>
        </p:nvCxnSpPr>
        <p:spPr bwMode="auto">
          <a:xfrm>
            <a:off x="4714849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4" name="직선 화살표 연결선 113"/>
          <p:cNvCxnSpPr/>
          <p:nvPr/>
        </p:nvCxnSpPr>
        <p:spPr bwMode="auto">
          <a:xfrm>
            <a:off x="4714849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5" name="직선 화살표 연결선 114"/>
          <p:cNvCxnSpPr/>
          <p:nvPr/>
        </p:nvCxnSpPr>
        <p:spPr bwMode="auto">
          <a:xfrm>
            <a:off x="3143213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3143213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7" name="직선 화살표 연결선 116"/>
          <p:cNvCxnSpPr/>
          <p:nvPr/>
        </p:nvCxnSpPr>
        <p:spPr bwMode="auto">
          <a:xfrm>
            <a:off x="3143213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8" name="직선 화살표 연결선 117"/>
          <p:cNvCxnSpPr/>
          <p:nvPr/>
        </p:nvCxnSpPr>
        <p:spPr bwMode="auto">
          <a:xfrm>
            <a:off x="1571577" y="4714885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19" name="직선 화살표 연결선 118"/>
          <p:cNvCxnSpPr/>
          <p:nvPr/>
        </p:nvCxnSpPr>
        <p:spPr bwMode="auto">
          <a:xfrm>
            <a:off x="1571577" y="5143513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0" name="직선 화살표 연결선 119"/>
          <p:cNvCxnSpPr/>
          <p:nvPr/>
        </p:nvCxnSpPr>
        <p:spPr bwMode="auto">
          <a:xfrm>
            <a:off x="1571577" y="5572141"/>
            <a:ext cx="785818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393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75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30230" cy="3139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</a:rPr>
              <a:t>appendTerm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 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</a:rPr>
              <a:t> last </a:t>
            </a:r>
            <a:r>
              <a:rPr kumimoji="0" lang="en-US" altLang="ko-KR" sz="2000" dirty="0" smtClean="0">
                <a:latin typeface="Times New Roman" pitchFamily="18" charset="0"/>
              </a:rPr>
              <a:t>term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r>
              <a:rPr kumimoji="0" lang="en-US" altLang="ko-KR" sz="2000" dirty="0" smtClean="0">
                <a:latin typeface="Times New Roman" pitchFamily="18" charset="0"/>
              </a:rPr>
              <a:t> </a:t>
            </a:r>
            <a:r>
              <a:rPr kumimoji="0" lang="en-US" altLang="ko-KR" sz="2000" dirty="0">
                <a:latin typeface="Times New Roman" pitchFamily="18" charset="0"/>
              </a:rPr>
              <a:t>of a </a:t>
            </a:r>
            <a:r>
              <a:rPr lang="en-US" altLang="ko-KR" sz="2000" dirty="0" smtClean="0">
                <a:latin typeface="Times New Roman" pitchFamily="18" charset="0"/>
              </a:rPr>
              <a:t>polynomial 		expression, </a:t>
            </a:r>
            <a:r>
              <a:rPr lang="en-US" altLang="ko-KR" sz="2000" dirty="0">
                <a:latin typeface="Times New Roman" pitchFamily="18" charset="0"/>
              </a:rPr>
              <a:t>coefficient </a:t>
            </a:r>
            <a:r>
              <a:rPr lang="en-US" altLang="ko-KR" sz="2000" b="1" i="1" dirty="0">
                <a:latin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</a:rPr>
              <a:t>, 			exponent </a:t>
            </a:r>
            <a:r>
              <a:rPr lang="en-US" altLang="ko-KR" sz="2000" b="1" i="1" dirty="0">
                <a:latin typeface="Times New Roman" pitchFamily="18" charset="0"/>
              </a:rPr>
              <a:t>e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output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</a:rPr>
              <a:t>cx</a:t>
            </a:r>
            <a:r>
              <a:rPr lang="en-US" altLang="ko-KR" sz="2000" b="1" i="1" baseline="30000" dirty="0" err="1">
                <a:latin typeface="Times New Roman" pitchFamily="18" charset="0"/>
              </a:rPr>
              <a:t>e</a:t>
            </a:r>
            <a:r>
              <a:rPr lang="en-US" altLang="ko-KR" sz="2000" b="1" i="1" baseline="30000" dirty="0">
                <a:latin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</a:rPr>
              <a:t>appended to</a:t>
            </a:r>
            <a:r>
              <a:rPr lang="en-US" altLang="ko-KR" sz="2000" b="1" i="1" dirty="0">
                <a:latin typeface="Times New Roman" pitchFamily="18" charset="0"/>
              </a:rPr>
              <a:t> k</a:t>
            </a:r>
            <a:endParaRPr kumimoji="0" lang="en-US" altLang="ko-KR" sz="2000" b="1" i="1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	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2000" dirty="0" smtClean="0">
                <a:latin typeface="Times New Roman" pitchFamily="18" charset="0"/>
              </a:rPr>
              <a:t>{update </a:t>
            </a:r>
            <a:r>
              <a:rPr lang="en-US" altLang="ko-KR" sz="2000" b="1" i="1" dirty="0" smtClean="0">
                <a:latin typeface="Times New Roman" pitchFamily="18" charset="0"/>
              </a:rPr>
              <a:t>k</a:t>
            </a:r>
            <a:r>
              <a:rPr lang="en-US" altLang="ko-KR" sz="2000" dirty="0" smtClean="0">
                <a:latin typeface="Times New Roman" pitchFamily="18" charset="0"/>
              </a:rPr>
              <a:t> to </a:t>
            </a:r>
            <a:r>
              <a:rPr lang="en-US" altLang="ko-KR" sz="2000" b="1" i="1" dirty="0">
                <a:latin typeface="Times New Roman" pitchFamily="18" charset="0"/>
              </a:rPr>
              <a:t>t</a:t>
            </a:r>
            <a:r>
              <a:rPr lang="en-US" altLang="ko-KR" sz="2000" dirty="0">
                <a:latin typeface="Times New Roman" pitchFamily="18" charset="0"/>
              </a:rPr>
              <a:t>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1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76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addPoly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+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</a:rPr>
              <a:t>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</a:rPr>
              <a:t>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{skip 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0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77</a:t>
            </a:fld>
            <a:endParaRPr lang="en-US" altLang="ko-KR" dirty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860032" y="1643050"/>
            <a:ext cx="3569620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0)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diff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7.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result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407424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subPoly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kumimoji="0"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input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</a:rPr>
              <a:t>polynomial expression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b="1" dirty="0">
                <a:latin typeface="Times New Roman" pitchFamily="18" charset="0"/>
              </a:rPr>
              <a:t>	output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</a:rPr>
              <a:t> –</a:t>
            </a:r>
            <a:r>
              <a:rPr kumimoji="0"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</a:rPr>
              <a:t>y</a:t>
            </a:r>
            <a:endParaRPr kumimoji="0" lang="en-US" altLang="ko-KR" sz="1800" b="1" i="1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</a:rPr>
              <a:t>new header}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</a:rPr>
              <a:t>may be null}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</a:rPr>
              <a:t>{skip </a:t>
            </a:r>
            <a:r>
              <a:rPr lang="en-US" altLang="ko-KR" sz="1800" dirty="0">
                <a:latin typeface="Times New Roman" pitchFamily="18" charset="0"/>
              </a:rPr>
              <a:t>headers}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result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800" dirty="0" smtClean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kumimoji="0"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((</a:t>
            </a:r>
            <a:r>
              <a:rPr kumimoji="0"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 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≠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kumimoji="0"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elseif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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appendTerm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B050"/>
                </a:solidFill>
                <a:latin typeface="Times New Roman" pitchFamily="18" charset="0"/>
              </a:rPr>
              <a:t>–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coef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78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생일케이크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3"/>
            <a:ext cx="5102308" cy="27252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생일케이크에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 err="1">
                <a:ea typeface="맑은 고딕" pitchFamily="50" charset="-127"/>
              </a:rPr>
              <a:t>불켜진</a:t>
            </a:r>
            <a:r>
              <a:rPr lang="ko-KR" altLang="en-US" sz="1800" dirty="0">
                <a:ea typeface="맑은 고딕" pitchFamily="50" charset="-127"/>
              </a:rPr>
              <a:t> 양초가 </a:t>
            </a:r>
            <a:r>
              <a:rPr lang="ko-KR" altLang="en-US" sz="1800" b="1" dirty="0">
                <a:ea typeface="맑은 고딕" pitchFamily="50" charset="-127"/>
              </a:rPr>
              <a:t>원형</a:t>
            </a:r>
            <a:r>
              <a:rPr lang="ko-KR" altLang="en-US" sz="1800" dirty="0">
                <a:ea typeface="맑은 고딕" pitchFamily="50" charset="-127"/>
              </a:rPr>
              <a:t>으로 </a:t>
            </a:r>
            <a:r>
              <a:rPr lang="ko-KR" altLang="en-US" sz="1800" dirty="0" err="1">
                <a:ea typeface="맑은 고딕" pitchFamily="50" charset="-127"/>
              </a:rPr>
              <a:t>빙둘러</a:t>
            </a:r>
            <a:r>
              <a:rPr lang="ko-KR" altLang="en-US" sz="1800" dirty="0">
                <a:ea typeface="맑은 고딕" pitchFamily="50" charset="-127"/>
              </a:rPr>
              <a:t> 서있다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err="1">
                <a:ea typeface="맑은 고딕" pitchFamily="50" charset="-127"/>
              </a:rPr>
              <a:t>첫번째</a:t>
            </a:r>
            <a:r>
              <a:rPr lang="ko-KR" altLang="en-US" sz="1800" dirty="0">
                <a:ea typeface="맑은 고딕" pitchFamily="50" charset="-127"/>
              </a:rPr>
              <a:t> 양초부터 시작하여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개의 양초를 건너뛰어 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그리고는 다음 양초로부터 시작하여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개의 양초를 </a:t>
            </a:r>
            <a:r>
              <a:rPr lang="ko-KR" altLang="en-US" sz="1800" dirty="0" smtClean="0">
                <a:ea typeface="맑은 고딕" pitchFamily="50" charset="-127"/>
              </a:rPr>
              <a:t>건너뛰어 </a:t>
            </a:r>
            <a:r>
              <a:rPr lang="ko-KR" altLang="en-US" sz="1800" dirty="0">
                <a:ea typeface="맑은 고딕" pitchFamily="50" charset="-127"/>
              </a:rPr>
              <a:t>나타나는 양초의 불을 끄고 뽑아낸다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원을 </a:t>
            </a:r>
            <a:r>
              <a:rPr lang="ko-KR" altLang="en-US" sz="1800" dirty="0">
                <a:ea typeface="맑은 고딕" pitchFamily="50" charset="-127"/>
              </a:rPr>
              <a:t>돌면서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양초가 </a:t>
            </a:r>
            <a:r>
              <a:rPr lang="ko-KR" altLang="en-US" sz="1800" b="1" dirty="0">
                <a:ea typeface="맑은 고딕" pitchFamily="50" charset="-127"/>
              </a:rPr>
              <a:t>하나</a:t>
            </a:r>
            <a:r>
              <a:rPr lang="ko-KR" altLang="en-US" sz="1800" dirty="0">
                <a:ea typeface="맑은 고딕" pitchFamily="50" charset="-127"/>
              </a:rPr>
              <a:t>만 남을 때까지 촛불 끄고 </a:t>
            </a:r>
            <a:r>
              <a:rPr lang="ko-KR" altLang="en-US" sz="1800" dirty="0" err="1" smtClean="0">
                <a:ea typeface="맑은 고딕" pitchFamily="50" charset="-127"/>
              </a:rPr>
              <a:t>뽑아내기를</a:t>
            </a:r>
            <a:r>
              <a:rPr lang="ko-KR" altLang="en-US" sz="1800" dirty="0" smtClean="0">
                <a:ea typeface="맑은 고딕" pitchFamily="50" charset="-127"/>
              </a:rPr>
              <a:t> 계속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55576" y="4282009"/>
            <a:ext cx="7674076" cy="145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 마지막 양초는 내부에 특수장치가 설치되어 있어서 불이 꺼짐과 동시에 멋진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축하쇼를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펼치도록 되어 있다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altLang="ko-KR" sz="1800" b="1" i="1" dirty="0" smtClean="0">
                <a:latin typeface="Times New Roman" pitchFamily="18" charset="0"/>
              </a:rPr>
              <a:t>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미리 알 경우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원래 양초들의 원형 배치에서 특수 양초의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를 어디로 해놓아야 마지막까지 남을지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알고 싶다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6" descr="C:\Documents and Settings\kook\Local Settings\Temporary Internet Files\Content.IE5\O5BKHH0I\MCj030151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7296" y="2101859"/>
            <a:ext cx="2250918" cy="1924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59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79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생일 케이크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>
                <a:ea typeface="맑은 고딕" pitchFamily="50" charset="-127"/>
              </a:rPr>
              <a:t>모의실행</a:t>
            </a:r>
            <a:r>
              <a:rPr lang="ko-KR" altLang="en-US" sz="2000" dirty="0">
                <a:ea typeface="맑은 고딕" pitchFamily="50" charset="-127"/>
              </a:rPr>
              <a:t>을 통해 특수 양초의 위치를 나타내는 양의 정수를 반환하는 알고리즘을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원형의 양초 리스트를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다음 두 가지 데이터구조로 각각 구현하고자 한다</a:t>
            </a:r>
            <a:endParaRPr lang="en-US" altLang="ko-KR" sz="20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>
                <a:ea typeface="맑은 고딕" pitchFamily="50" charset="-127"/>
              </a:rPr>
              <a:t>배열</a:t>
            </a:r>
            <a:endParaRPr lang="en-US" altLang="ko-KR" sz="1800" b="1" dirty="0">
              <a:solidFill>
                <a:schemeClr val="tx2"/>
              </a:solidFill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lphaUcPeriod"/>
              <a:defRPr/>
            </a:pPr>
            <a:r>
              <a:rPr lang="ko-KR" altLang="en-US" sz="1800" b="1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위 </a:t>
            </a:r>
            <a:r>
              <a:rPr lang="en-US" altLang="ko-KR" sz="2000" dirty="0">
                <a:ea typeface="맑은 고딕" pitchFamily="50" charset="-127"/>
              </a:rPr>
              <a:t>A, B</a:t>
            </a:r>
            <a:r>
              <a:rPr lang="ko-KR" altLang="en-US" sz="2000" dirty="0">
                <a:ea typeface="맑은 고딕" pitchFamily="50" charset="-127"/>
              </a:rPr>
              <a:t> 각각의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선택에 대해 아래 알고리즘을 </a:t>
            </a:r>
            <a:r>
              <a:rPr lang="ko-KR" altLang="en-US" sz="2000" b="1" dirty="0">
                <a:ea typeface="맑은 고딕" pitchFamily="50" charset="-127"/>
              </a:rPr>
              <a:t>의사코드</a:t>
            </a:r>
            <a:r>
              <a:rPr lang="ko-KR" altLang="en-US" sz="2000" dirty="0">
                <a:ea typeface="맑은 고딕" pitchFamily="50" charset="-127"/>
              </a:rPr>
              <a:t>로 작성하라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candle</a:t>
            </a:r>
            <a:r>
              <a:rPr lang="en-US" altLang="ko-KR" sz="1800" dirty="0">
                <a:ea typeface="맑은 고딕" pitchFamily="50" charset="-127"/>
              </a:rPr>
              <a:t>(n, k):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</a:t>
            </a:r>
            <a:r>
              <a:rPr lang="ko-KR" altLang="en-US" sz="1800" dirty="0">
                <a:ea typeface="맑은 고딕" pitchFamily="50" charset="-127"/>
              </a:rPr>
              <a:t>을 호출한 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>
                <a:ea typeface="맑은 고딕" pitchFamily="50" charset="-127"/>
              </a:rPr>
              <a:t>(S, n, k)</a:t>
            </a:r>
            <a:r>
              <a:rPr lang="ko-KR" altLang="en-US" sz="1800" dirty="0">
                <a:ea typeface="맑은 고딕" pitchFamily="50" charset="-127"/>
              </a:rPr>
              <a:t>를 수행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buildList</a:t>
            </a:r>
            <a:r>
              <a:rPr lang="en-US" altLang="ko-KR" sz="1800" dirty="0">
                <a:ea typeface="맑은 고딕" pitchFamily="50" charset="-127"/>
              </a:rPr>
              <a:t>(n): </a:t>
            </a:r>
            <a:r>
              <a:rPr lang="ko-KR" altLang="en-US" sz="1800" dirty="0">
                <a:ea typeface="맑은 고딕" pitchFamily="50" charset="-127"/>
              </a:rPr>
              <a:t>요구된 데이터구조를 사용하여 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초기 리스트 </a:t>
            </a:r>
            <a:r>
              <a:rPr lang="en-US" altLang="ko-KR" sz="1800" b="1" i="1" dirty="0">
                <a:latin typeface="Times New Roman" pitchFamily="18" charset="0"/>
              </a:rPr>
              <a:t>S</a:t>
            </a:r>
            <a:r>
              <a:rPr lang="ko-KR" altLang="en-US" sz="1800" dirty="0">
                <a:ea typeface="맑은 고딕" pitchFamily="50" charset="-127"/>
              </a:rPr>
              <a:t>를 구축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runSimulation</a:t>
            </a:r>
            <a:r>
              <a:rPr lang="en-US" altLang="ko-KR" sz="1800" dirty="0">
                <a:ea typeface="맑은 고딕" pitchFamily="50" charset="-127"/>
              </a:rPr>
              <a:t>(S, n, k): </a:t>
            </a:r>
            <a:r>
              <a:rPr lang="ko-KR" altLang="en-US" sz="1800" dirty="0">
                <a:ea typeface="맑은 고딕" pitchFamily="50" charset="-127"/>
              </a:rPr>
              <a:t>크기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의 리스트 </a:t>
            </a:r>
            <a:r>
              <a:rPr lang="en-US" altLang="ko-KR" sz="1800" b="1" i="1" dirty="0">
                <a:latin typeface="Times New Roman" pitchFamily="18" charset="0"/>
              </a:rPr>
              <a:t>S</a:t>
            </a:r>
            <a:r>
              <a:rPr lang="ko-KR" altLang="en-US" sz="1800" dirty="0">
                <a:ea typeface="맑은 고딕" pitchFamily="50" charset="-127"/>
              </a:rPr>
              <a:t>에 대해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  <a:r>
              <a:rPr lang="ko-KR" altLang="en-US" sz="1800" dirty="0">
                <a:ea typeface="맑은 고딕" pitchFamily="50" charset="-127"/>
              </a:rPr>
              <a:t>를 사용하여 마지막 양초만 남을 때까지 </a:t>
            </a:r>
            <a:r>
              <a:rPr lang="ko-KR" altLang="en-US" sz="1800" dirty="0" err="1">
                <a:ea typeface="맑은 고딕" pitchFamily="50" charset="-127"/>
              </a:rPr>
              <a:t>불끄기를</a:t>
            </a:r>
            <a:r>
              <a:rPr lang="ko-KR" altLang="en-US" sz="1800" dirty="0">
                <a:ea typeface="맑은 고딕" pitchFamily="50" charset="-127"/>
              </a:rPr>
              <a:t> 모의실행하고 마지막 양초의 위치를 반환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모의실행을 통하지 않고 수식으로 풀어내는 방식은 불가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힌트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ea typeface="맑은 고딕" pitchFamily="50" charset="-127"/>
              </a:rPr>
              <a:t>리스트</a:t>
            </a:r>
            <a:r>
              <a:rPr lang="en-US" altLang="ko-KR" sz="2000" dirty="0">
                <a:ea typeface="맑은 고딕" pitchFamily="50" charset="-127"/>
              </a:rPr>
              <a:t> ADT</a:t>
            </a:r>
            <a:r>
              <a:rPr lang="ko-KR" altLang="en-US" sz="2000" dirty="0">
                <a:ea typeface="맑은 고딕" pitchFamily="50" charset="-127"/>
              </a:rPr>
              <a:t>의 기본 메쏘드 사용 가능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2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6003C1-EB1F-4FD9-8471-476784D7CA2C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배열을 이용한 구현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6"/>
            <a:ext cx="7643812" cy="279347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개의 단순 또는 복잡한 원소들로 구성된 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변수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400" dirty="0">
                <a:ea typeface="맑은 고딕" pitchFamily="50" charset="-127"/>
              </a:rPr>
              <a:t>으로 리스트의 크기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저장된 원소 개수를 관리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배열에서 </a:t>
            </a:r>
            <a:r>
              <a:rPr lang="ko-KR" altLang="en-US" sz="2400" b="1" dirty="0">
                <a:ea typeface="맑은 고딕" pitchFamily="50" charset="-127"/>
              </a:rPr>
              <a:t>순위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에서 출발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>
                <a:ea typeface="맑은 고딕" pitchFamily="50" charset="-127"/>
              </a:rPr>
              <a:t>작업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get</a:t>
            </a:r>
            <a:r>
              <a:rPr lang="en-US" altLang="ko-KR" sz="2400" dirty="0" smtClean="0">
                <a:ea typeface="맑은 고딕" pitchFamily="50" charset="-127"/>
              </a:rPr>
              <a:t>(r) </a:t>
            </a:r>
            <a:r>
              <a:rPr lang="ko-KR" altLang="en-US" sz="2400" dirty="0" smtClean="0">
                <a:ea typeface="맑은 고딕" pitchFamily="50" charset="-127"/>
              </a:rPr>
              <a:t>또는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set</a:t>
            </a:r>
            <a:r>
              <a:rPr lang="en-US" altLang="ko-KR" sz="2400" dirty="0" smtClean="0">
                <a:ea typeface="맑은 고딕" pitchFamily="50" charset="-127"/>
              </a:rPr>
              <a:t>(r, e)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시간에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400" dirty="0">
                <a:ea typeface="맑은 고딕" pitchFamily="50" charset="-127"/>
              </a:rPr>
              <a:t>을 </a:t>
            </a:r>
            <a:r>
              <a:rPr lang="ko-KR" altLang="en-US" sz="2400" dirty="0" smtClean="0">
                <a:ea typeface="맑은 고딕" pitchFamily="50" charset="-127"/>
              </a:rPr>
              <a:t>각각 반환 또는 저장하도록 구현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&lt; 0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또는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&gt; </a:t>
            </a:r>
            <a:r>
              <a:rPr lang="en-US" altLang="ko-KR" sz="20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 </a:t>
            </a:r>
            <a:r>
              <a:rPr lang="ko-KR" altLang="en-US" sz="2000" dirty="0" smtClean="0">
                <a:ea typeface="맑은 고딕" pitchFamily="50" charset="-127"/>
              </a:rPr>
              <a:t>인 경우 예외처리 필요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0251" name="Rectangle 65"/>
          <p:cNvSpPr>
            <a:spLocks noChangeArrowheads="1"/>
          </p:cNvSpPr>
          <p:nvPr/>
        </p:nvSpPr>
        <p:spPr bwMode="auto">
          <a:xfrm>
            <a:off x="5414392" y="5228619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82"/>
          <p:cNvSpPr>
            <a:spLocks noChangeArrowheads="1"/>
          </p:cNvSpPr>
          <p:nvPr/>
        </p:nvSpPr>
        <p:spPr bwMode="auto">
          <a:xfrm>
            <a:off x="2061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83"/>
          <p:cNvSpPr>
            <a:spLocks noChangeArrowheads="1"/>
          </p:cNvSpPr>
          <p:nvPr/>
        </p:nvSpPr>
        <p:spPr bwMode="auto">
          <a:xfrm>
            <a:off x="23663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84"/>
          <p:cNvSpPr>
            <a:spLocks noChangeArrowheads="1"/>
          </p:cNvSpPr>
          <p:nvPr/>
        </p:nvSpPr>
        <p:spPr bwMode="auto">
          <a:xfrm>
            <a:off x="2671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85"/>
          <p:cNvSpPr>
            <a:spLocks noChangeArrowheads="1"/>
          </p:cNvSpPr>
          <p:nvPr/>
        </p:nvSpPr>
        <p:spPr bwMode="auto">
          <a:xfrm>
            <a:off x="2975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86"/>
          <p:cNvSpPr>
            <a:spLocks noChangeArrowheads="1"/>
          </p:cNvSpPr>
          <p:nvPr/>
        </p:nvSpPr>
        <p:spPr bwMode="auto">
          <a:xfrm>
            <a:off x="3280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87"/>
          <p:cNvSpPr>
            <a:spLocks noChangeArrowheads="1"/>
          </p:cNvSpPr>
          <p:nvPr/>
        </p:nvSpPr>
        <p:spPr bwMode="auto">
          <a:xfrm>
            <a:off x="3585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88"/>
          <p:cNvSpPr>
            <a:spLocks noChangeArrowheads="1"/>
          </p:cNvSpPr>
          <p:nvPr/>
        </p:nvSpPr>
        <p:spPr bwMode="auto">
          <a:xfrm>
            <a:off x="3890392" y="4942867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89"/>
          <p:cNvSpPr>
            <a:spLocks noChangeArrowheads="1"/>
          </p:cNvSpPr>
          <p:nvPr/>
        </p:nvSpPr>
        <p:spPr bwMode="auto">
          <a:xfrm>
            <a:off x="41951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90"/>
          <p:cNvSpPr>
            <a:spLocks noChangeArrowheads="1"/>
          </p:cNvSpPr>
          <p:nvPr/>
        </p:nvSpPr>
        <p:spPr bwMode="auto">
          <a:xfrm>
            <a:off x="44999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91"/>
          <p:cNvSpPr>
            <a:spLocks noChangeArrowheads="1"/>
          </p:cNvSpPr>
          <p:nvPr/>
        </p:nvSpPr>
        <p:spPr bwMode="auto">
          <a:xfrm>
            <a:off x="48047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92"/>
          <p:cNvSpPr>
            <a:spLocks noChangeArrowheads="1"/>
          </p:cNvSpPr>
          <p:nvPr/>
        </p:nvSpPr>
        <p:spPr bwMode="auto">
          <a:xfrm>
            <a:off x="5109592" y="4942867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3"/>
          <p:cNvSpPr>
            <a:spLocks noChangeArrowheads="1"/>
          </p:cNvSpPr>
          <p:nvPr/>
        </p:nvSpPr>
        <p:spPr bwMode="auto">
          <a:xfrm>
            <a:off x="5414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4"/>
          <p:cNvSpPr>
            <a:spLocks noChangeArrowheads="1"/>
          </p:cNvSpPr>
          <p:nvPr/>
        </p:nvSpPr>
        <p:spPr bwMode="auto">
          <a:xfrm>
            <a:off x="57191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5"/>
          <p:cNvSpPr>
            <a:spLocks noChangeArrowheads="1"/>
          </p:cNvSpPr>
          <p:nvPr/>
        </p:nvSpPr>
        <p:spPr bwMode="auto">
          <a:xfrm>
            <a:off x="60239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6"/>
          <p:cNvSpPr>
            <a:spLocks noChangeArrowheads="1"/>
          </p:cNvSpPr>
          <p:nvPr/>
        </p:nvSpPr>
        <p:spPr bwMode="auto">
          <a:xfrm>
            <a:off x="63287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7"/>
          <p:cNvSpPr>
            <a:spLocks noChangeArrowheads="1"/>
          </p:cNvSpPr>
          <p:nvPr/>
        </p:nvSpPr>
        <p:spPr bwMode="auto">
          <a:xfrm>
            <a:off x="66335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8"/>
          <p:cNvSpPr>
            <a:spLocks noChangeArrowheads="1"/>
          </p:cNvSpPr>
          <p:nvPr/>
        </p:nvSpPr>
        <p:spPr bwMode="auto">
          <a:xfrm>
            <a:off x="6938392" y="4942867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130"/>
          <p:cNvSpPr>
            <a:spLocks noChangeArrowheads="1"/>
          </p:cNvSpPr>
          <p:nvPr/>
        </p:nvSpPr>
        <p:spPr bwMode="auto">
          <a:xfrm>
            <a:off x="3938017" y="5259672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r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200342" y="5228619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21330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0"/>
          <p:cNvSpPr>
            <a:spLocks noChangeArrowheads="1"/>
          </p:cNvSpPr>
          <p:nvPr/>
        </p:nvSpPr>
        <p:spPr bwMode="auto">
          <a:xfrm>
            <a:off x="24378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1"/>
          <p:cNvSpPr>
            <a:spLocks noChangeArrowheads="1"/>
          </p:cNvSpPr>
          <p:nvPr/>
        </p:nvSpPr>
        <p:spPr bwMode="auto">
          <a:xfrm>
            <a:off x="2742624" y="5286652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58"/>
          <p:cNvSpPr>
            <a:spLocks noChangeArrowheads="1"/>
          </p:cNvSpPr>
          <p:nvPr/>
        </p:nvSpPr>
        <p:spPr bwMode="auto">
          <a:xfrm>
            <a:off x="1599624" y="4866659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/>
          <p:cNvSpPr/>
          <p:nvPr/>
        </p:nvSpPr>
        <p:spPr bwMode="auto">
          <a:xfrm>
            <a:off x="5148064" y="2636912"/>
            <a:ext cx="3176636" cy="2652413"/>
          </a:xfrm>
          <a:prstGeom prst="hexagon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80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b="1" dirty="0" err="1" smtClean="0">
                <a:ea typeface="맑은 고딕" pitchFamily="50" charset="-127"/>
              </a:rPr>
              <a:t>데이터구조</a:t>
            </a:r>
            <a:endParaRPr lang="en-US" altLang="ko-KR" b="1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원형배열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[0: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– 1]</a:t>
            </a:r>
            <a:endParaRPr lang="en-US" altLang="ko-KR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배열원소는</a:t>
            </a: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양초를 표현</a:t>
            </a:r>
            <a:endParaRPr lang="en-US" altLang="ko-KR" b="1" i="1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</a:t>
            </a:r>
            <a:r>
              <a:rPr lang="ko-KR" altLang="en-US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배열원소에</a:t>
            </a: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~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27" idx="0"/>
            <a:endCxn id="20" idx="0"/>
          </p:cNvCxnSpPr>
          <p:nvPr/>
        </p:nvCxnSpPr>
        <p:spPr bwMode="auto">
          <a:xfrm flipH="1" flipV="1">
            <a:off x="7740352" y="3955900"/>
            <a:ext cx="584348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육각형 19"/>
          <p:cNvSpPr/>
          <p:nvPr/>
        </p:nvSpPr>
        <p:spPr bwMode="auto">
          <a:xfrm>
            <a:off x="5755924" y="3100543"/>
            <a:ext cx="1984428" cy="1710714"/>
          </a:xfrm>
          <a:prstGeom prst="hexagon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직선 연결선 30"/>
          <p:cNvCxnSpPr>
            <a:stCxn id="20" idx="3"/>
            <a:endCxn id="27" idx="3"/>
          </p:cNvCxnSpPr>
          <p:nvPr/>
        </p:nvCxnSpPr>
        <p:spPr bwMode="auto">
          <a:xfrm flipH="1">
            <a:off x="5148064" y="3955900"/>
            <a:ext cx="607860" cy="72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>
            <a:stCxn id="27" idx="5"/>
            <a:endCxn id="20" idx="5"/>
          </p:cNvCxnSpPr>
          <p:nvPr/>
        </p:nvCxnSpPr>
        <p:spPr bwMode="auto">
          <a:xfrm flipH="1">
            <a:off x="7312674" y="2636913"/>
            <a:ext cx="348923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>
            <a:stCxn id="27" idx="1"/>
            <a:endCxn id="20" idx="1"/>
          </p:cNvCxnSpPr>
          <p:nvPr/>
        </p:nvCxnSpPr>
        <p:spPr bwMode="auto">
          <a:xfrm flipH="1" flipV="1">
            <a:off x="7312674" y="4811257"/>
            <a:ext cx="348923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20" idx="4"/>
            <a:endCxn id="27" idx="4"/>
          </p:cNvCxnSpPr>
          <p:nvPr/>
        </p:nvCxnSpPr>
        <p:spPr bwMode="auto">
          <a:xfrm flipH="1" flipV="1">
            <a:off x="5811167" y="2636913"/>
            <a:ext cx="372436" cy="4636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20" idx="2"/>
            <a:endCxn id="27" idx="2"/>
          </p:cNvCxnSpPr>
          <p:nvPr/>
        </p:nvCxnSpPr>
        <p:spPr bwMode="auto">
          <a:xfrm flipH="1">
            <a:off x="5811167" y="4811257"/>
            <a:ext cx="372436" cy="478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직사각형 38"/>
          <p:cNvSpPr/>
          <p:nvPr/>
        </p:nvSpPr>
        <p:spPr bwMode="auto">
          <a:xfrm>
            <a:off x="6576574" y="269953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1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 rot="3749855">
            <a:off x="7604709" y="3293264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2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 rot="7053720">
            <a:off x="7604781" y="4327447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3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 rot="10800000">
            <a:off x="6567792" y="489048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4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 rot="14653814">
            <a:off x="5569796" y="4325223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5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 rot="17856509">
            <a:off x="5566857" y="3297489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rPr>
              <a:t>6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553200" y="2235906"/>
            <a:ext cx="319615" cy="3196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ko-KR" altLang="en-US" sz="3200" b="1" i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81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665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err="1" smtClean="0">
                <a:ea typeface="맑은 고딕" pitchFamily="50" charset="-127"/>
              </a:rPr>
              <a:t>모의실행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두 가지 버전 가능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버전</a:t>
            </a:r>
            <a:r>
              <a:rPr lang="en-US" altLang="ko-KR" b="1" dirty="0" smtClean="0">
                <a:ea typeface="맑은 고딕" pitchFamily="50" charset="-127"/>
              </a:rPr>
              <a:t> 1: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불꺼진</a:t>
            </a:r>
            <a:r>
              <a:rPr lang="ko-KR" altLang="en-US" dirty="0" smtClean="0">
                <a:ea typeface="맑은 고딕" pitchFamily="50" charset="-127"/>
              </a:rPr>
              <a:t> 양초를 </a:t>
            </a:r>
            <a:r>
              <a:rPr lang="en-US" altLang="ko-KR" b="1" dirty="0" smtClean="0">
                <a:ea typeface="맑은 고딕" pitchFamily="50" charset="-127"/>
              </a:rPr>
              <a:t>”</a:t>
            </a:r>
            <a:r>
              <a:rPr lang="ko-KR" altLang="en-US" b="1" dirty="0" smtClean="0">
                <a:ea typeface="맑은 고딕" pitchFamily="50" charset="-127"/>
              </a:rPr>
              <a:t>표시</a:t>
            </a:r>
            <a:r>
              <a:rPr lang="en-US" altLang="ko-KR" b="1" dirty="0" smtClean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[0]</a:t>
            </a:r>
            <a:r>
              <a:rPr lang="ko-KR" altLang="en-US" dirty="0" smtClean="0">
                <a:ea typeface="맑은 고딕" pitchFamily="50" charset="-127"/>
              </a:rPr>
              <a:t>에서 시작하여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개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ko-KR" altLang="en-US" dirty="0" smtClean="0">
                <a:ea typeface="맑은 고딕" pitchFamily="50" charset="-127"/>
              </a:rPr>
              <a:t>불 꺼진 양초 제외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 떨어진 양초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 smtClean="0">
                <a:ea typeface="맑은 고딕" pitchFamily="50" charset="-127"/>
              </a:rPr>
              <a:t>을 찾아 불을 끈다</a:t>
            </a:r>
            <a:r>
              <a:rPr lang="en-US" altLang="ko-KR" dirty="0" smtClean="0">
                <a:ea typeface="맑은 고딕" pitchFamily="50" charset="-127"/>
              </a:rPr>
              <a:t>(modulo</a:t>
            </a:r>
            <a:r>
              <a:rPr lang="ko-KR" altLang="en-US" dirty="0" smtClean="0">
                <a:ea typeface="맑은 고딕" pitchFamily="50" charset="-127"/>
              </a:rPr>
              <a:t> 연산 이용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endParaRPr lang="en-US" altLang="ko-KR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 smtClean="0">
                <a:ea typeface="맑은 고딕" pitchFamily="50" charset="-127"/>
              </a:rPr>
              <a:t>이 꺼지고 제거되면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 smtClean="0">
                <a:ea typeface="맑은 고딕" pitchFamily="50" charset="-127"/>
              </a:rPr>
              <a:t>을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dirty="0" smtClean="0">
                <a:ea typeface="맑은 고딕" pitchFamily="50" charset="-127"/>
              </a:rPr>
              <a:t>으로 </a:t>
            </a:r>
            <a:r>
              <a:rPr lang="ko-KR" altLang="en-US" b="1" dirty="0" smtClean="0">
                <a:ea typeface="맑은 고딕" pitchFamily="50" charset="-127"/>
              </a:rPr>
              <a:t>표시</a:t>
            </a:r>
            <a:r>
              <a:rPr lang="ko-KR" altLang="en-US" dirty="0" smtClean="0">
                <a:ea typeface="맑은 고딕" pitchFamily="50" charset="-127"/>
              </a:rPr>
              <a:t>하고 남은 촛불의 개수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을 한 개 감소</a:t>
            </a:r>
            <a:endParaRPr lang="en-US" altLang="ko-KR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반복 후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이 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 smtClean="0">
                <a:ea typeface="맑은 고딕" pitchFamily="50" charset="-127"/>
              </a:rPr>
              <a:t>이 되면 </a:t>
            </a:r>
            <a:r>
              <a:rPr lang="ko-KR" altLang="en-US" dirty="0">
                <a:ea typeface="맑은 고딕" pitchFamily="50" charset="-127"/>
              </a:rPr>
              <a:t>이</a:t>
            </a:r>
            <a:r>
              <a:rPr lang="ko-KR" altLang="en-US" dirty="0" smtClean="0">
                <a:ea typeface="맑은 고딕" pitchFamily="50" charset="-127"/>
              </a:rPr>
              <a:t> 양초의 위치를 반환</a:t>
            </a:r>
            <a:endParaRPr lang="en-US" altLang="ko-KR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한 개의 양초를 제거하는데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dirty="0" smtClean="0">
                <a:ea typeface="맑은 고딕" pitchFamily="50" charset="-127"/>
              </a:rPr>
              <a:t>회의 </a:t>
            </a:r>
            <a:r>
              <a:rPr lang="en-US" altLang="ko-KR" dirty="0" smtClean="0">
                <a:ea typeface="맑은 고딕" pitchFamily="50" charset="-127"/>
              </a:rPr>
              <a:t>modulo</a:t>
            </a:r>
            <a:r>
              <a:rPr lang="ko-KR" altLang="en-US" dirty="0" smtClean="0">
                <a:ea typeface="맑은 고딕" pitchFamily="50" charset="-127"/>
              </a:rPr>
              <a:t> 연산 필요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모두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 smtClean="0">
                <a:ea typeface="맑은 고딕" pitchFamily="50" charset="-127"/>
              </a:rPr>
              <a:t>개의 양초를 제거해야 하므로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b="1" dirty="0" smtClean="0">
                <a:ea typeface="맑은 고딕" pitchFamily="50" charset="-127"/>
              </a:rPr>
              <a:t> </a:t>
            </a:r>
            <a:r>
              <a:rPr lang="ko-KR" altLang="en-US" b="1" dirty="0" err="1" smtClean="0">
                <a:ea typeface="맑은 고딕" pitchFamily="50" charset="-127"/>
              </a:rPr>
              <a:t>총실행시간</a:t>
            </a:r>
            <a:r>
              <a:rPr lang="en-US" altLang="ko-KR" b="1" dirty="0" smtClean="0">
                <a:ea typeface="맑은 고딕" pitchFamily="50" charset="-127"/>
              </a:rPr>
              <a:t>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sz="1600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버전 </a:t>
            </a:r>
            <a:r>
              <a:rPr lang="en-US" altLang="ko-KR" b="1" dirty="0" smtClean="0">
                <a:ea typeface="맑은 고딕" pitchFamily="50" charset="-127"/>
              </a:rPr>
              <a:t>2: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불꺼진</a:t>
            </a:r>
            <a:r>
              <a:rPr lang="ko-KR" altLang="en-US" dirty="0" smtClean="0">
                <a:ea typeface="맑은 고딕" pitchFamily="50" charset="-127"/>
              </a:rPr>
              <a:t> 양초를 </a:t>
            </a:r>
            <a:r>
              <a:rPr lang="en-US" altLang="ko-KR" b="1" dirty="0" smtClean="0">
                <a:ea typeface="맑은 고딕" pitchFamily="50" charset="-127"/>
              </a:rPr>
              <a:t>”</a:t>
            </a:r>
            <a:r>
              <a:rPr lang="ko-KR" altLang="en-US" b="1" dirty="0" smtClean="0">
                <a:ea typeface="맑은 고딕" pitchFamily="50" charset="-127"/>
              </a:rPr>
              <a:t>삭제</a:t>
            </a:r>
            <a:r>
              <a:rPr lang="en-US" altLang="ko-KR" b="1" dirty="0" smtClean="0">
                <a:ea typeface="맑은 고딕" pitchFamily="50" charset="-127"/>
              </a:rPr>
              <a:t>”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버전 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과의 차이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 smtClean="0">
                <a:ea typeface="맑은 고딕" pitchFamily="50" charset="-127"/>
              </a:rPr>
              <a:t>이 </a:t>
            </a:r>
            <a:r>
              <a:rPr lang="ko-KR" altLang="en-US" dirty="0">
                <a:ea typeface="맑은 고딕" pitchFamily="50" charset="-127"/>
              </a:rPr>
              <a:t>꺼지고 제거되면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[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</a:t>
            </a:r>
            <a:r>
              <a:rPr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]</a:t>
            </a:r>
            <a:r>
              <a:rPr lang="ko-KR" altLang="en-US" dirty="0" smtClean="0">
                <a:ea typeface="맑은 고딕" pitchFamily="50" charset="-127"/>
              </a:rPr>
              <a:t>을 </a:t>
            </a:r>
            <a:r>
              <a:rPr lang="ko-KR" altLang="en-US" b="1" dirty="0" smtClean="0">
                <a:ea typeface="맑은 고딕" pitchFamily="50" charset="-127"/>
              </a:rPr>
              <a:t>삭제</a:t>
            </a:r>
            <a:endParaRPr lang="en-US" altLang="ko-KR" b="1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한 개의 양초를 </a:t>
            </a:r>
            <a:r>
              <a:rPr lang="ko-KR" altLang="en-US" dirty="0" smtClean="0">
                <a:ea typeface="맑은 고딕" pitchFamily="50" charset="-127"/>
              </a:rPr>
              <a:t>제거하는 삭제 알고리즘 수행에 </a:t>
            </a:r>
            <a:r>
              <a:rPr lang="en-US" altLang="ko-KR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시간 소요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en-US" altLang="ko-KR" b="1" dirty="0" smtClean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모두 </a:t>
            </a:r>
            <a:r>
              <a:rPr lang="en-US" altLang="ko-KR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양초를 제거해야 </a:t>
            </a:r>
            <a:r>
              <a:rPr lang="ko-KR" altLang="en-US" dirty="0" smtClean="0">
                <a:ea typeface="맑은 고딕" pitchFamily="50" charset="-127"/>
              </a:rPr>
              <a:t>하므로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b="1" dirty="0" smtClean="0">
                <a:ea typeface="맑은 고딕" pitchFamily="50" charset="-127"/>
              </a:rPr>
              <a:t> </a:t>
            </a:r>
            <a:r>
              <a:rPr lang="ko-KR" altLang="en-US" b="1" dirty="0" err="1" smtClean="0">
                <a:ea typeface="맑은 고딕" pitchFamily="50" charset="-127"/>
              </a:rPr>
              <a:t>총실행시간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baseline="300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74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785786" y="1643049"/>
            <a:ext cx="7643866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1643050"/>
            <a:ext cx="436170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{ver.1}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		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		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≠ 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0			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n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{reset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{ver.2}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&gt;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1)		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%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lang="en-US" altLang="ko-KR" sz="16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remove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		 	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{remove</a:t>
            </a:r>
            <a:r>
              <a:rPr lang="ko-KR" alt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latin typeface="Times New Roman" pitchFamily="18" charset="0"/>
                <a:sym typeface="Symbol" pitchFamily="18" charset="2"/>
              </a:rPr>
              <a:t>candle}</a:t>
            </a:r>
            <a:endParaRPr lang="en-US" altLang="ko-KR" sz="16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[0]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82158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	</a:t>
            </a:r>
            <a:r>
              <a:rPr lang="en-US" altLang="ko-KR" sz="1600" dirty="0">
                <a:latin typeface="Times New Roman" pitchFamily="18" charset="0"/>
              </a:rPr>
              <a:t>{array ver.}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input</a:t>
            </a:r>
            <a:r>
              <a:rPr lang="en-US" altLang="ko-KR" sz="1600" dirty="0">
                <a:latin typeface="Times New Roman" pitchFamily="18" charset="0"/>
              </a:rPr>
              <a:t> array </a:t>
            </a:r>
            <a:r>
              <a:rPr lang="en-US" altLang="ko-KR" sz="1600" b="1" i="1" dirty="0">
                <a:latin typeface="Times New Roman" pitchFamily="18" charset="0"/>
              </a:rPr>
              <a:t>A</a:t>
            </a:r>
            <a:r>
              <a:rPr lang="en-US" altLang="ko-KR" sz="1600" dirty="0">
                <a:latin typeface="Times New Roman" pitchFamily="18" charset="0"/>
              </a:rPr>
              <a:t> of size </a:t>
            </a:r>
            <a:r>
              <a:rPr lang="en-US" altLang="ko-KR" sz="1600" b="1" i="1" dirty="0">
                <a:latin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</a:rPr>
              <a:t>, integer </a:t>
            </a:r>
            <a:r>
              <a:rPr lang="en-US" altLang="ko-KR" sz="16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b="1" dirty="0">
                <a:latin typeface="Times New Roman" pitchFamily="18" charset="0"/>
              </a:rPr>
              <a:t>	output</a:t>
            </a:r>
            <a:r>
              <a:rPr lang="en-US" altLang="ko-KR" sz="16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600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600" dirty="0">
                <a:latin typeface="Times New Roman" pitchFamily="18" charset="0"/>
              </a:rPr>
              <a:t> </a:t>
            </a:r>
            <a:r>
              <a:rPr lang="en-US" altLang="ko-KR" sz="16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6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6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] 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		</a:t>
            </a:r>
            <a:r>
              <a:rPr lang="en-US" altLang="ko-KR" sz="1600" dirty="0">
                <a:latin typeface="Times New Roman" pitchFamily="18" charset="0"/>
              </a:rPr>
              <a:t>{place index}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79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원형연결리스트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4665687"/>
          </a:xfrm>
        </p:spPr>
        <p:txBody>
          <a:bodyPr/>
          <a:lstStyle/>
          <a:p>
            <a:pPr lvl="0">
              <a:lnSpc>
                <a:spcPct val="90000"/>
              </a:lnSpc>
              <a:defRPr/>
            </a:pPr>
            <a:r>
              <a:rPr lang="ko-KR" altLang="en-US" sz="2000" b="1" dirty="0" err="1" smtClean="0">
                <a:ea typeface="맑은 고딕" pitchFamily="50" charset="-127"/>
              </a:rPr>
              <a:t>데이터구조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크기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의 원형 </a:t>
            </a:r>
            <a:r>
              <a:rPr lang="ko-KR" altLang="en-US" sz="18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연결리스트</a:t>
            </a:r>
            <a:r>
              <a:rPr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L</a:t>
            </a:r>
            <a:endParaRPr lang="en-US" altLang="ko-KR" sz="1800" dirty="0" smtClean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노드는 양초를 표현</a:t>
            </a:r>
            <a:endParaRPr lang="en-US" altLang="ko-KR" sz="1600" b="1" i="1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초기화</a:t>
            </a:r>
            <a:endParaRPr lang="en-US" altLang="ko-KR" sz="1800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각 노드에 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 </a:t>
            </a:r>
            <a:r>
              <a:rPr lang="en-US" altLang="ko-KR" sz="16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~ </a:t>
            </a:r>
            <a:r>
              <a:rPr lang="en-US" altLang="ko-KR" sz="16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을 차례로 저장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즉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양초의</a:t>
            </a:r>
            <a:r>
              <a:rPr lang="en-US" altLang="ko-KR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위치</a:t>
            </a:r>
            <a:endParaRPr lang="en-US" altLang="ko-KR" sz="1600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err="1" smtClean="0">
                <a:ea typeface="맑은 고딕" pitchFamily="50" charset="-127"/>
              </a:rPr>
              <a:t>모의실행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첫번째 노드</a:t>
            </a:r>
            <a:r>
              <a:rPr lang="ko-KR" altLang="en-US" sz="1800" dirty="0" smtClean="0">
                <a:ea typeface="맑은 고딕" pitchFamily="50" charset="-127"/>
              </a:rPr>
              <a:t>에서 </a:t>
            </a:r>
            <a:r>
              <a:rPr lang="ko-KR" altLang="en-US" sz="1800" dirty="0">
                <a:ea typeface="맑은 고딕" pitchFamily="50" charset="-127"/>
              </a:rPr>
              <a:t>시작하여 </a:t>
            </a:r>
            <a:r>
              <a:rPr lang="en-US" altLang="ko-KR" sz="1800" b="1" i="1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개 </a:t>
            </a:r>
            <a:r>
              <a:rPr lang="ko-KR" altLang="en-US" sz="1800" dirty="0">
                <a:ea typeface="맑은 고딕" pitchFamily="50" charset="-127"/>
              </a:rPr>
              <a:t>떨어진 </a:t>
            </a:r>
            <a:r>
              <a:rPr lang="ko-KR" altLang="en-US" sz="1800" dirty="0" smtClean="0">
                <a:ea typeface="맑은 고딕" pitchFamily="50" charset="-127"/>
              </a:rPr>
              <a:t>노드를 </a:t>
            </a:r>
            <a:r>
              <a:rPr lang="ko-KR" altLang="en-US" sz="1800" dirty="0">
                <a:ea typeface="맑은 고딕" pitchFamily="50" charset="-127"/>
              </a:rPr>
              <a:t>찾아 </a:t>
            </a:r>
            <a:r>
              <a:rPr lang="ko-KR" altLang="en-US" sz="1800" dirty="0" smtClean="0">
                <a:ea typeface="맑은 고딕" pitchFamily="50" charset="-127"/>
              </a:rPr>
              <a:t>삭제한다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반복 후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남은 노드의 수가 </a:t>
            </a:r>
            <a:r>
              <a:rPr lang="en-US" altLang="ko-KR" sz="18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800" dirty="0" smtClean="0">
                <a:ea typeface="맑은 고딕" pitchFamily="50" charset="-127"/>
              </a:rPr>
              <a:t>이 되면 그 노드에 저장된 위치를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한 개의 양초를 제거하는데 </a:t>
            </a:r>
            <a:r>
              <a:rPr lang="en-US" altLang="ko-KR" sz="18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</a:t>
            </a:r>
            <a:r>
              <a:rPr lang="ko-KR" altLang="en-US" sz="1800" dirty="0" smtClean="0">
                <a:ea typeface="맑은 고딕" pitchFamily="50" charset="-127"/>
              </a:rPr>
              <a:t>회의 연산 필요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모두 </a:t>
            </a:r>
            <a:r>
              <a:rPr lang="en-US" altLang="ko-KR" sz="1800" b="1" i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800" dirty="0" smtClean="0">
                <a:ea typeface="맑은 고딕" pitchFamily="50" charset="-127"/>
              </a:rPr>
              <a:t>개의 양초를 제거해야 하므로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b="1" dirty="0" smtClean="0">
                <a:ea typeface="맑은 고딕" pitchFamily="50" charset="-127"/>
              </a:rPr>
              <a:t> </a:t>
            </a:r>
            <a:r>
              <a:rPr lang="ko-KR" altLang="en-US" sz="1800" b="1" dirty="0" err="1" smtClean="0">
                <a:ea typeface="맑은 고딕" pitchFamily="50" charset="-127"/>
              </a:rPr>
              <a:t>총실행시간</a:t>
            </a:r>
            <a:r>
              <a:rPr lang="en-US" altLang="ko-KR" sz="1800" b="1" dirty="0" smtClean="0">
                <a:ea typeface="맑은 고딕" pitchFamily="50" charset="-127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18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800" b="1" i="1" dirty="0" err="1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kn</a:t>
            </a:r>
            <a:r>
              <a:rPr lang="en-US" altLang="ko-KR" sz="18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442842" y="2636686"/>
            <a:ext cx="576064" cy="288032"/>
            <a:chOff x="6156176" y="2492896"/>
            <a:chExt cx="576064" cy="2880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1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3499973">
            <a:off x="7557666" y="3278561"/>
            <a:ext cx="576064" cy="288032"/>
            <a:chOff x="6156176" y="2492896"/>
            <a:chExt cx="576064" cy="288032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2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 rot="7175328">
            <a:off x="7551338" y="4568086"/>
            <a:ext cx="576064" cy="288032"/>
            <a:chOff x="6156176" y="2492896"/>
            <a:chExt cx="576064" cy="28803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3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10800000">
            <a:off x="6442842" y="5195864"/>
            <a:ext cx="576064" cy="288032"/>
            <a:chOff x="6156176" y="2492896"/>
            <a:chExt cx="576064" cy="288032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4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14380183">
            <a:off x="5344657" y="4567784"/>
            <a:ext cx="576064" cy="288032"/>
            <a:chOff x="6156176" y="2492896"/>
            <a:chExt cx="576064" cy="288032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5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18013847">
            <a:off x="5350795" y="3277941"/>
            <a:ext cx="576064" cy="288032"/>
            <a:chOff x="6156176" y="2492896"/>
            <a:chExt cx="576064" cy="288032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6156176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Tahoma" pitchFamily="34" charset="0"/>
                </a:rPr>
                <a:t>6</a:t>
              </a:r>
              <a:endParaRPr kumimoji="0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 bwMode="auto">
            <a:xfrm>
              <a:off x="6444208" y="2492896"/>
              <a:ext cx="288032" cy="288032"/>
            </a:xfrm>
            <a:prstGeom prst="rect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5" name="원호 4"/>
          <p:cNvSpPr/>
          <p:nvPr/>
        </p:nvSpPr>
        <p:spPr bwMode="auto">
          <a:xfrm>
            <a:off x="5369376" y="2765824"/>
            <a:ext cx="2645625" cy="2592288"/>
          </a:xfrm>
          <a:prstGeom prst="arc">
            <a:avLst>
              <a:gd name="adj1" fmla="val 16703576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원호 26"/>
          <p:cNvSpPr/>
          <p:nvPr/>
        </p:nvSpPr>
        <p:spPr bwMode="auto">
          <a:xfrm rot="3515241">
            <a:off x="5405950" y="2732140"/>
            <a:ext cx="2645625" cy="2592288"/>
          </a:xfrm>
          <a:prstGeom prst="arc">
            <a:avLst>
              <a:gd name="adj1" fmla="val 16789432"/>
              <a:gd name="adj2" fmla="val 1922565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원호 27"/>
          <p:cNvSpPr/>
          <p:nvPr/>
        </p:nvSpPr>
        <p:spPr bwMode="auto">
          <a:xfrm rot="7134801">
            <a:off x="5408059" y="2764148"/>
            <a:ext cx="2645625" cy="2592288"/>
          </a:xfrm>
          <a:prstGeom prst="arc">
            <a:avLst>
              <a:gd name="adj1" fmla="val 16668112"/>
              <a:gd name="adj2" fmla="val 19046394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원호 28"/>
          <p:cNvSpPr/>
          <p:nvPr/>
        </p:nvSpPr>
        <p:spPr bwMode="auto">
          <a:xfrm rot="10800000">
            <a:off x="5437682" y="2752935"/>
            <a:ext cx="2645625" cy="2592288"/>
          </a:xfrm>
          <a:prstGeom prst="arc">
            <a:avLst>
              <a:gd name="adj1" fmla="val 16660014"/>
              <a:gd name="adj2" fmla="val 1897658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원호 29"/>
          <p:cNvSpPr/>
          <p:nvPr/>
        </p:nvSpPr>
        <p:spPr bwMode="auto">
          <a:xfrm rot="14358738">
            <a:off x="5428718" y="2779794"/>
            <a:ext cx="2645625" cy="2592288"/>
          </a:xfrm>
          <a:prstGeom prst="arc">
            <a:avLst>
              <a:gd name="adj1" fmla="val 16660014"/>
              <a:gd name="adj2" fmla="val 1907505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원호 30"/>
          <p:cNvSpPr/>
          <p:nvPr/>
        </p:nvSpPr>
        <p:spPr bwMode="auto">
          <a:xfrm rot="18037489">
            <a:off x="5405951" y="2791367"/>
            <a:ext cx="2645625" cy="2592288"/>
          </a:xfrm>
          <a:prstGeom prst="arc">
            <a:avLst>
              <a:gd name="adj1" fmla="val 16632129"/>
              <a:gd name="adj2" fmla="val 1899578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442841" y="2277299"/>
            <a:ext cx="288032" cy="28803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0" lang="ko-KR" altLang="en-US" b="1" i="1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84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원형연결리스트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95936" y="1643050"/>
            <a:ext cx="4433716" cy="333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runSimulation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circularly linked list</a:t>
            </a:r>
            <a:r>
              <a:rPr lang="en-US" altLang="ko-KR" sz="1800" b="1" i="1" dirty="0">
                <a:latin typeface="Times New Roman" pitchFamily="18" charset="0"/>
              </a:rPr>
              <a:t> L</a:t>
            </a:r>
            <a:r>
              <a:rPr lang="en-US" altLang="ko-KR" sz="1800" dirty="0">
                <a:latin typeface="Times New Roman" pitchFamily="18" charset="0"/>
              </a:rPr>
              <a:t>,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		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{start candle}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≠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)		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{candle remains}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		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).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 smtClean="0">
                <a:latin typeface="Times New Roman" pitchFamily="18" charset="0"/>
                <a:sym typeface="Symbol" pitchFamily="18" charset="2"/>
              </a:rPr>
              <a:t>remove</a:t>
            </a:r>
            <a:r>
              <a:rPr lang="ko-KR" altLang="en-US" sz="1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candle</a:t>
            </a:r>
            <a:r>
              <a:rPr lang="en-US" altLang="ko-KR" sz="1800" dirty="0" smtClean="0">
                <a:latin typeface="Times New Roman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putnode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  <a:sym typeface="Symbol" pitchFamily="18" charset="2"/>
              </a:rPr>
              <a:t>{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reset</a:t>
            </a:r>
            <a:r>
              <a:rPr lang="ko-KR" altLang="en-US" sz="1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sym typeface="Symbol" pitchFamily="18" charset="2"/>
              </a:rPr>
              <a:t>for next round}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210150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</a:rPr>
              <a:t>candle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	</a:t>
            </a:r>
            <a:r>
              <a:rPr lang="en-US" altLang="ko-KR" sz="1800" dirty="0" smtClean="0">
                <a:latin typeface="Times New Roman" pitchFamily="18" charset="0"/>
              </a:rPr>
              <a:t>{</a:t>
            </a:r>
            <a:r>
              <a:rPr lang="en-US" altLang="ko-KR" sz="1800" dirty="0">
                <a:latin typeface="Times New Roman" pitchFamily="18" charset="0"/>
              </a:rPr>
              <a:t>linked ver.}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</a:rPr>
              <a:t> integer </a:t>
            </a:r>
            <a:r>
              <a:rPr lang="en-US" altLang="ko-KR" sz="1800" b="1" i="1" dirty="0">
                <a:latin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</a:rPr>
              <a:t>k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b="1" dirty="0">
                <a:latin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</a:rPr>
              <a:t> integer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1.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buildList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runSimulation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5113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  <a:tab pos="305117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</a:rPr>
              <a:t>buildList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2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getnode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elem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latin typeface="Times New Roman" pitchFamily="18" charset="0"/>
              </a:rPr>
              <a:t>{place index}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5.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L	</a:t>
            </a:r>
            <a:r>
              <a:rPr lang="en-US" altLang="ko-KR" sz="1800" dirty="0">
                <a:latin typeface="Times New Roman" pitchFamily="18" charset="0"/>
              </a:rPr>
              <a:t>{make circular}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539750" algn="l"/>
                <a:tab pos="892175" algn="l"/>
                <a:tab pos="1255713" algn="l"/>
                <a:tab pos="1619250" algn="l"/>
                <a:tab pos="1971675" algn="l"/>
                <a:tab pos="2335213" algn="l"/>
                <a:tab pos="268763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5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리스트</a:t>
            </a:r>
            <a:endParaRPr lang="en-US" altLang="ko-KR"/>
          </a:p>
        </p:txBody>
      </p:sp>
      <p:sp>
        <p:nvSpPr>
          <p:cNvPr id="1126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64654B-D77E-40FB-962D-60E930310361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초기화</a:t>
            </a:r>
            <a:r>
              <a:rPr lang="en-US" altLang="ko-KR" dirty="0">
                <a:ea typeface="맑은 고딕" pitchFamily="50" charset="-127"/>
              </a:rPr>
              <a:t>(initialization)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786188" cy="132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>
                <a:ea typeface="맑은 고딕" pitchFamily="50" charset="-127"/>
              </a:rPr>
              <a:t>초기에는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아무 원소도 없다</a:t>
            </a:r>
            <a:endParaRPr lang="en-US" altLang="ko-KR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소요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25" cy="2031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initialize</a:t>
            </a:r>
            <a:r>
              <a:rPr kumimoji="0"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	input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integer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 an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empty</a:t>
            </a:r>
            <a:r>
              <a:rPr kumimoji="0" lang="ko-KR" altLang="en-US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 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of size 			</a:t>
            </a:r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kumimoji="0"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1557614" y="4496993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V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20910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4" name="Rectangle 60"/>
          <p:cNvSpPr>
            <a:spLocks noChangeArrowheads="1"/>
          </p:cNvSpPr>
          <p:nvPr/>
        </p:nvSpPr>
        <p:spPr bwMode="auto">
          <a:xfrm>
            <a:off x="23958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5" name="Rectangle 61"/>
          <p:cNvSpPr>
            <a:spLocks noChangeArrowheads="1"/>
          </p:cNvSpPr>
          <p:nvPr/>
        </p:nvSpPr>
        <p:spPr bwMode="auto">
          <a:xfrm>
            <a:off x="2700614" y="4916986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latinLnBrk="0"/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65"/>
          <p:cNvSpPr>
            <a:spLocks noChangeArrowheads="1"/>
          </p:cNvSpPr>
          <p:nvPr/>
        </p:nvSpPr>
        <p:spPr bwMode="auto">
          <a:xfrm>
            <a:off x="2014796" y="5216143"/>
            <a:ext cx="2825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82"/>
          <p:cNvSpPr>
            <a:spLocks noChangeArrowheads="1"/>
          </p:cNvSpPr>
          <p:nvPr/>
        </p:nvSpPr>
        <p:spPr bwMode="auto">
          <a:xfrm>
            <a:off x="2014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83"/>
          <p:cNvSpPr>
            <a:spLocks noChangeArrowheads="1"/>
          </p:cNvSpPr>
          <p:nvPr/>
        </p:nvSpPr>
        <p:spPr bwMode="auto">
          <a:xfrm>
            <a:off x="2319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84"/>
          <p:cNvSpPr>
            <a:spLocks noChangeArrowheads="1"/>
          </p:cNvSpPr>
          <p:nvPr/>
        </p:nvSpPr>
        <p:spPr bwMode="auto">
          <a:xfrm>
            <a:off x="2624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85"/>
          <p:cNvSpPr>
            <a:spLocks noChangeArrowheads="1"/>
          </p:cNvSpPr>
          <p:nvPr/>
        </p:nvSpPr>
        <p:spPr bwMode="auto">
          <a:xfrm>
            <a:off x="2929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86"/>
          <p:cNvSpPr>
            <a:spLocks noChangeArrowheads="1"/>
          </p:cNvSpPr>
          <p:nvPr/>
        </p:nvSpPr>
        <p:spPr bwMode="auto">
          <a:xfrm>
            <a:off x="3234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87"/>
          <p:cNvSpPr>
            <a:spLocks noChangeArrowheads="1"/>
          </p:cNvSpPr>
          <p:nvPr/>
        </p:nvSpPr>
        <p:spPr bwMode="auto">
          <a:xfrm>
            <a:off x="3538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88"/>
          <p:cNvSpPr>
            <a:spLocks noChangeArrowheads="1"/>
          </p:cNvSpPr>
          <p:nvPr/>
        </p:nvSpPr>
        <p:spPr bwMode="auto">
          <a:xfrm>
            <a:off x="3843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89"/>
          <p:cNvSpPr>
            <a:spLocks noChangeArrowheads="1"/>
          </p:cNvSpPr>
          <p:nvPr/>
        </p:nvSpPr>
        <p:spPr bwMode="auto">
          <a:xfrm>
            <a:off x="4148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0"/>
          <p:cNvSpPr>
            <a:spLocks noChangeArrowheads="1"/>
          </p:cNvSpPr>
          <p:nvPr/>
        </p:nvSpPr>
        <p:spPr bwMode="auto">
          <a:xfrm>
            <a:off x="4453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1"/>
          <p:cNvSpPr>
            <a:spLocks noChangeArrowheads="1"/>
          </p:cNvSpPr>
          <p:nvPr/>
        </p:nvSpPr>
        <p:spPr bwMode="auto">
          <a:xfrm>
            <a:off x="4758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2"/>
          <p:cNvSpPr>
            <a:spLocks noChangeArrowheads="1"/>
          </p:cNvSpPr>
          <p:nvPr/>
        </p:nvSpPr>
        <p:spPr bwMode="auto">
          <a:xfrm>
            <a:off x="5062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3"/>
          <p:cNvSpPr>
            <a:spLocks noChangeArrowheads="1"/>
          </p:cNvSpPr>
          <p:nvPr/>
        </p:nvSpPr>
        <p:spPr bwMode="auto">
          <a:xfrm>
            <a:off x="5367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4"/>
          <p:cNvSpPr>
            <a:spLocks noChangeArrowheads="1"/>
          </p:cNvSpPr>
          <p:nvPr/>
        </p:nvSpPr>
        <p:spPr bwMode="auto">
          <a:xfrm>
            <a:off x="56724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5"/>
          <p:cNvSpPr>
            <a:spLocks noChangeArrowheads="1"/>
          </p:cNvSpPr>
          <p:nvPr/>
        </p:nvSpPr>
        <p:spPr bwMode="auto">
          <a:xfrm>
            <a:off x="59772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6"/>
          <p:cNvSpPr>
            <a:spLocks noChangeArrowheads="1"/>
          </p:cNvSpPr>
          <p:nvPr/>
        </p:nvSpPr>
        <p:spPr bwMode="auto">
          <a:xfrm>
            <a:off x="62820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65868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6891614" y="4573193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7158332" y="4858953"/>
            <a:ext cx="3444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6732240" y="260648"/>
            <a:ext cx="1931542" cy="1188773"/>
            <a:chOff x="6743700" y="238125"/>
            <a:chExt cx="1787526" cy="1100138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7050088" y="768350"/>
              <a:ext cx="319088" cy="422275"/>
            </a:xfrm>
            <a:custGeom>
              <a:avLst/>
              <a:gdLst/>
              <a:ahLst/>
              <a:cxnLst>
                <a:cxn ang="0">
                  <a:pos x="91" y="232"/>
                </a:cxn>
                <a:cxn ang="0">
                  <a:pos x="0" y="184"/>
                </a:cxn>
                <a:cxn ang="0">
                  <a:pos x="24" y="110"/>
                </a:cxn>
                <a:cxn ang="0">
                  <a:pos x="60" y="49"/>
                </a:cxn>
                <a:cxn ang="0">
                  <a:pos x="109" y="86"/>
                </a:cxn>
                <a:cxn ang="0">
                  <a:pos x="170" y="68"/>
                </a:cxn>
                <a:cxn ang="0">
                  <a:pos x="195" y="0"/>
                </a:cxn>
                <a:cxn ang="0">
                  <a:pos x="310" y="6"/>
                </a:cxn>
                <a:cxn ang="0">
                  <a:pos x="365" y="110"/>
                </a:cxn>
                <a:cxn ang="0">
                  <a:pos x="352" y="166"/>
                </a:cxn>
                <a:cxn ang="0">
                  <a:pos x="401" y="171"/>
                </a:cxn>
                <a:cxn ang="0">
                  <a:pos x="401" y="227"/>
                </a:cxn>
                <a:cxn ang="0">
                  <a:pos x="384" y="312"/>
                </a:cxn>
                <a:cxn ang="0">
                  <a:pos x="358" y="361"/>
                </a:cxn>
                <a:cxn ang="0">
                  <a:pos x="249" y="374"/>
                </a:cxn>
                <a:cxn ang="0">
                  <a:pos x="323" y="447"/>
                </a:cxn>
                <a:cxn ang="0">
                  <a:pos x="310" y="520"/>
                </a:cxn>
                <a:cxn ang="0">
                  <a:pos x="237" y="533"/>
                </a:cxn>
                <a:cxn ang="0">
                  <a:pos x="176" y="472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6" y="380"/>
                </a:cxn>
                <a:cxn ang="0">
                  <a:pos x="17" y="330"/>
                </a:cxn>
                <a:cxn ang="0">
                  <a:pos x="91" y="232"/>
                </a:cxn>
              </a:cxnLst>
              <a:rect l="0" t="0" r="r" b="b"/>
              <a:pathLst>
                <a:path w="401" h="533">
                  <a:moveTo>
                    <a:pt x="91" y="232"/>
                  </a:moveTo>
                  <a:lnTo>
                    <a:pt x="0" y="184"/>
                  </a:lnTo>
                  <a:lnTo>
                    <a:pt x="24" y="110"/>
                  </a:lnTo>
                  <a:lnTo>
                    <a:pt x="60" y="49"/>
                  </a:lnTo>
                  <a:lnTo>
                    <a:pt x="109" y="86"/>
                  </a:lnTo>
                  <a:lnTo>
                    <a:pt x="170" y="68"/>
                  </a:lnTo>
                  <a:lnTo>
                    <a:pt x="195" y="0"/>
                  </a:lnTo>
                  <a:lnTo>
                    <a:pt x="310" y="6"/>
                  </a:lnTo>
                  <a:lnTo>
                    <a:pt x="365" y="110"/>
                  </a:lnTo>
                  <a:lnTo>
                    <a:pt x="352" y="166"/>
                  </a:lnTo>
                  <a:lnTo>
                    <a:pt x="401" y="171"/>
                  </a:lnTo>
                  <a:lnTo>
                    <a:pt x="401" y="227"/>
                  </a:lnTo>
                  <a:lnTo>
                    <a:pt x="384" y="312"/>
                  </a:lnTo>
                  <a:lnTo>
                    <a:pt x="358" y="361"/>
                  </a:lnTo>
                  <a:lnTo>
                    <a:pt x="249" y="374"/>
                  </a:lnTo>
                  <a:lnTo>
                    <a:pt x="323" y="447"/>
                  </a:lnTo>
                  <a:lnTo>
                    <a:pt x="310" y="520"/>
                  </a:lnTo>
                  <a:lnTo>
                    <a:pt x="237" y="533"/>
                  </a:lnTo>
                  <a:lnTo>
                    <a:pt x="176" y="472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6" y="380"/>
                  </a:lnTo>
                  <a:lnTo>
                    <a:pt x="17" y="330"/>
                  </a:lnTo>
                  <a:lnTo>
                    <a:pt x="91" y="232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7620000" y="238125"/>
              <a:ext cx="550863" cy="1100138"/>
            </a:xfrm>
            <a:custGeom>
              <a:avLst/>
              <a:gdLst/>
              <a:ahLst/>
              <a:cxnLst>
                <a:cxn ang="0">
                  <a:pos x="375" y="36"/>
                </a:cxn>
                <a:cxn ang="0">
                  <a:pos x="404" y="0"/>
                </a:cxn>
                <a:cxn ang="0">
                  <a:pos x="467" y="22"/>
                </a:cxn>
                <a:cxn ang="0">
                  <a:pos x="475" y="60"/>
                </a:cxn>
                <a:cxn ang="0">
                  <a:pos x="461" y="96"/>
                </a:cxn>
                <a:cxn ang="0">
                  <a:pos x="621" y="192"/>
                </a:cxn>
                <a:cxn ang="0">
                  <a:pos x="656" y="236"/>
                </a:cxn>
                <a:cxn ang="0">
                  <a:pos x="679" y="274"/>
                </a:cxn>
                <a:cxn ang="0">
                  <a:pos x="691" y="311"/>
                </a:cxn>
                <a:cxn ang="0">
                  <a:pos x="693" y="347"/>
                </a:cxn>
                <a:cxn ang="0">
                  <a:pos x="686" y="389"/>
                </a:cxn>
                <a:cxn ang="0">
                  <a:pos x="673" y="426"/>
                </a:cxn>
                <a:cxn ang="0">
                  <a:pos x="652" y="462"/>
                </a:cxn>
                <a:cxn ang="0">
                  <a:pos x="628" y="496"/>
                </a:cxn>
                <a:cxn ang="0">
                  <a:pos x="587" y="671"/>
                </a:cxn>
                <a:cxn ang="0">
                  <a:pos x="575" y="785"/>
                </a:cxn>
                <a:cxn ang="0">
                  <a:pos x="644" y="1102"/>
                </a:cxn>
                <a:cxn ang="0">
                  <a:pos x="593" y="1165"/>
                </a:cxn>
                <a:cxn ang="0">
                  <a:pos x="367" y="836"/>
                </a:cxn>
                <a:cxn ang="0">
                  <a:pos x="291" y="1071"/>
                </a:cxn>
                <a:cxn ang="0">
                  <a:pos x="212" y="1385"/>
                </a:cxn>
                <a:cxn ang="0">
                  <a:pos x="215" y="912"/>
                </a:cxn>
                <a:cxn ang="0">
                  <a:pos x="191" y="805"/>
                </a:cxn>
                <a:cxn ang="0">
                  <a:pos x="222" y="602"/>
                </a:cxn>
                <a:cxn ang="0">
                  <a:pos x="205" y="387"/>
                </a:cxn>
                <a:cxn ang="0">
                  <a:pos x="79" y="353"/>
                </a:cxn>
                <a:cxn ang="0">
                  <a:pos x="18" y="473"/>
                </a:cxn>
                <a:cxn ang="0">
                  <a:pos x="10" y="385"/>
                </a:cxn>
                <a:cxn ang="0">
                  <a:pos x="171" y="238"/>
                </a:cxn>
                <a:cxn ang="0">
                  <a:pos x="398" y="158"/>
                </a:cxn>
                <a:cxn ang="0">
                  <a:pos x="380" y="121"/>
                </a:cxn>
                <a:cxn ang="0">
                  <a:pos x="380" y="109"/>
                </a:cxn>
                <a:cxn ang="0">
                  <a:pos x="380" y="89"/>
                </a:cxn>
              </a:cxnLst>
              <a:rect l="0" t="0" r="r" b="b"/>
              <a:pathLst>
                <a:path w="693" h="1385">
                  <a:moveTo>
                    <a:pt x="380" y="89"/>
                  </a:moveTo>
                  <a:lnTo>
                    <a:pt x="375" y="36"/>
                  </a:lnTo>
                  <a:lnTo>
                    <a:pt x="381" y="9"/>
                  </a:lnTo>
                  <a:lnTo>
                    <a:pt x="404" y="0"/>
                  </a:lnTo>
                  <a:lnTo>
                    <a:pt x="452" y="0"/>
                  </a:lnTo>
                  <a:lnTo>
                    <a:pt x="467" y="22"/>
                  </a:lnTo>
                  <a:lnTo>
                    <a:pt x="466" y="56"/>
                  </a:lnTo>
                  <a:lnTo>
                    <a:pt x="475" y="60"/>
                  </a:lnTo>
                  <a:lnTo>
                    <a:pt x="474" y="85"/>
                  </a:lnTo>
                  <a:lnTo>
                    <a:pt x="461" y="96"/>
                  </a:lnTo>
                  <a:lnTo>
                    <a:pt x="449" y="151"/>
                  </a:lnTo>
                  <a:lnTo>
                    <a:pt x="621" y="192"/>
                  </a:lnTo>
                  <a:lnTo>
                    <a:pt x="640" y="214"/>
                  </a:lnTo>
                  <a:lnTo>
                    <a:pt x="656" y="236"/>
                  </a:lnTo>
                  <a:lnTo>
                    <a:pt x="669" y="256"/>
                  </a:lnTo>
                  <a:lnTo>
                    <a:pt x="679" y="274"/>
                  </a:lnTo>
                  <a:lnTo>
                    <a:pt x="686" y="294"/>
                  </a:lnTo>
                  <a:lnTo>
                    <a:pt x="691" y="311"/>
                  </a:lnTo>
                  <a:lnTo>
                    <a:pt x="693" y="329"/>
                  </a:lnTo>
                  <a:lnTo>
                    <a:pt x="693" y="347"/>
                  </a:lnTo>
                  <a:lnTo>
                    <a:pt x="691" y="368"/>
                  </a:lnTo>
                  <a:lnTo>
                    <a:pt x="686" y="389"/>
                  </a:lnTo>
                  <a:lnTo>
                    <a:pt x="681" y="409"/>
                  </a:lnTo>
                  <a:lnTo>
                    <a:pt x="673" y="426"/>
                  </a:lnTo>
                  <a:lnTo>
                    <a:pt x="662" y="444"/>
                  </a:lnTo>
                  <a:lnTo>
                    <a:pt x="652" y="462"/>
                  </a:lnTo>
                  <a:lnTo>
                    <a:pt x="640" y="479"/>
                  </a:lnTo>
                  <a:lnTo>
                    <a:pt x="628" y="496"/>
                  </a:lnTo>
                  <a:lnTo>
                    <a:pt x="558" y="523"/>
                  </a:lnTo>
                  <a:lnTo>
                    <a:pt x="587" y="671"/>
                  </a:lnTo>
                  <a:lnTo>
                    <a:pt x="613" y="785"/>
                  </a:lnTo>
                  <a:lnTo>
                    <a:pt x="575" y="785"/>
                  </a:lnTo>
                  <a:lnTo>
                    <a:pt x="613" y="975"/>
                  </a:lnTo>
                  <a:lnTo>
                    <a:pt x="644" y="1102"/>
                  </a:lnTo>
                  <a:lnTo>
                    <a:pt x="677" y="1385"/>
                  </a:lnTo>
                  <a:lnTo>
                    <a:pt x="593" y="1165"/>
                  </a:lnTo>
                  <a:lnTo>
                    <a:pt x="449" y="818"/>
                  </a:lnTo>
                  <a:lnTo>
                    <a:pt x="367" y="836"/>
                  </a:lnTo>
                  <a:lnTo>
                    <a:pt x="316" y="919"/>
                  </a:lnTo>
                  <a:lnTo>
                    <a:pt x="291" y="1071"/>
                  </a:lnTo>
                  <a:lnTo>
                    <a:pt x="253" y="1236"/>
                  </a:lnTo>
                  <a:lnTo>
                    <a:pt x="212" y="1385"/>
                  </a:lnTo>
                  <a:lnTo>
                    <a:pt x="215" y="1216"/>
                  </a:lnTo>
                  <a:lnTo>
                    <a:pt x="215" y="912"/>
                  </a:lnTo>
                  <a:lnTo>
                    <a:pt x="228" y="818"/>
                  </a:lnTo>
                  <a:lnTo>
                    <a:pt x="191" y="805"/>
                  </a:lnTo>
                  <a:lnTo>
                    <a:pt x="191" y="722"/>
                  </a:lnTo>
                  <a:lnTo>
                    <a:pt x="222" y="602"/>
                  </a:lnTo>
                  <a:lnTo>
                    <a:pt x="209" y="526"/>
                  </a:lnTo>
                  <a:lnTo>
                    <a:pt x="205" y="387"/>
                  </a:lnTo>
                  <a:lnTo>
                    <a:pt x="209" y="309"/>
                  </a:lnTo>
                  <a:lnTo>
                    <a:pt x="79" y="353"/>
                  </a:lnTo>
                  <a:lnTo>
                    <a:pt x="46" y="408"/>
                  </a:lnTo>
                  <a:lnTo>
                    <a:pt x="18" y="473"/>
                  </a:lnTo>
                  <a:lnTo>
                    <a:pt x="0" y="425"/>
                  </a:lnTo>
                  <a:lnTo>
                    <a:pt x="10" y="385"/>
                  </a:lnTo>
                  <a:lnTo>
                    <a:pt x="54" y="313"/>
                  </a:lnTo>
                  <a:lnTo>
                    <a:pt x="171" y="238"/>
                  </a:lnTo>
                  <a:lnTo>
                    <a:pt x="228" y="196"/>
                  </a:lnTo>
                  <a:lnTo>
                    <a:pt x="398" y="158"/>
                  </a:lnTo>
                  <a:lnTo>
                    <a:pt x="403" y="129"/>
                  </a:lnTo>
                  <a:lnTo>
                    <a:pt x="380" y="121"/>
                  </a:lnTo>
                  <a:lnTo>
                    <a:pt x="380" y="117"/>
                  </a:lnTo>
                  <a:lnTo>
                    <a:pt x="380" y="109"/>
                  </a:lnTo>
                  <a:lnTo>
                    <a:pt x="380" y="99"/>
                  </a:lnTo>
                  <a:lnTo>
                    <a:pt x="380" y="89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7758113" y="681038"/>
              <a:ext cx="120650" cy="250825"/>
            </a:xfrm>
            <a:custGeom>
              <a:avLst/>
              <a:gdLst/>
              <a:ahLst/>
              <a:cxnLst>
                <a:cxn ang="0">
                  <a:pos x="153" y="141"/>
                </a:cxn>
                <a:cxn ang="0">
                  <a:pos x="153" y="117"/>
                </a:cxn>
                <a:cxn ang="0">
                  <a:pos x="153" y="117"/>
                </a:cxn>
                <a:cxn ang="0">
                  <a:pos x="153" y="116"/>
                </a:cxn>
                <a:cxn ang="0">
                  <a:pos x="153" y="116"/>
                </a:cxn>
                <a:cxn ang="0">
                  <a:pos x="153" y="114"/>
                </a:cxn>
                <a:cxn ang="0">
                  <a:pos x="124" y="0"/>
                </a:cxn>
                <a:cxn ang="0">
                  <a:pos x="0" y="96"/>
                </a:cxn>
                <a:cxn ang="0">
                  <a:pos x="0" y="155"/>
                </a:cxn>
                <a:cxn ang="0">
                  <a:pos x="95" y="73"/>
                </a:cxn>
                <a:cxn ang="0">
                  <a:pos x="109" y="140"/>
                </a:cxn>
                <a:cxn ang="0">
                  <a:pos x="86" y="210"/>
                </a:cxn>
                <a:cxn ang="0">
                  <a:pos x="41" y="254"/>
                </a:cxn>
                <a:cxn ang="0">
                  <a:pos x="0" y="263"/>
                </a:cxn>
                <a:cxn ang="0">
                  <a:pos x="0" y="316"/>
                </a:cxn>
                <a:cxn ang="0">
                  <a:pos x="35" y="306"/>
                </a:cxn>
                <a:cxn ang="0">
                  <a:pos x="65" y="291"/>
                </a:cxn>
                <a:cxn ang="0">
                  <a:pos x="91" y="272"/>
                </a:cxn>
                <a:cxn ang="0">
                  <a:pos x="113" y="250"/>
                </a:cxn>
                <a:cxn ang="0">
                  <a:pos x="129" y="226"/>
                </a:cxn>
                <a:cxn ang="0">
                  <a:pos x="141" y="200"/>
                </a:cxn>
                <a:cxn ang="0">
                  <a:pos x="149" y="171"/>
                </a:cxn>
                <a:cxn ang="0">
                  <a:pos x="153" y="141"/>
                </a:cxn>
              </a:cxnLst>
              <a:rect l="0" t="0" r="r" b="b"/>
              <a:pathLst>
                <a:path w="153" h="316">
                  <a:moveTo>
                    <a:pt x="153" y="141"/>
                  </a:moveTo>
                  <a:lnTo>
                    <a:pt x="153" y="117"/>
                  </a:lnTo>
                  <a:lnTo>
                    <a:pt x="153" y="117"/>
                  </a:lnTo>
                  <a:lnTo>
                    <a:pt x="153" y="116"/>
                  </a:lnTo>
                  <a:lnTo>
                    <a:pt x="153" y="116"/>
                  </a:lnTo>
                  <a:lnTo>
                    <a:pt x="153" y="114"/>
                  </a:lnTo>
                  <a:lnTo>
                    <a:pt x="124" y="0"/>
                  </a:lnTo>
                  <a:lnTo>
                    <a:pt x="0" y="96"/>
                  </a:lnTo>
                  <a:lnTo>
                    <a:pt x="0" y="155"/>
                  </a:lnTo>
                  <a:lnTo>
                    <a:pt x="95" y="73"/>
                  </a:lnTo>
                  <a:lnTo>
                    <a:pt x="109" y="140"/>
                  </a:lnTo>
                  <a:lnTo>
                    <a:pt x="86" y="210"/>
                  </a:lnTo>
                  <a:lnTo>
                    <a:pt x="41" y="254"/>
                  </a:lnTo>
                  <a:lnTo>
                    <a:pt x="0" y="263"/>
                  </a:lnTo>
                  <a:lnTo>
                    <a:pt x="0" y="316"/>
                  </a:lnTo>
                  <a:lnTo>
                    <a:pt x="35" y="306"/>
                  </a:lnTo>
                  <a:lnTo>
                    <a:pt x="65" y="291"/>
                  </a:lnTo>
                  <a:lnTo>
                    <a:pt x="91" y="272"/>
                  </a:lnTo>
                  <a:lnTo>
                    <a:pt x="113" y="250"/>
                  </a:lnTo>
                  <a:lnTo>
                    <a:pt x="129" y="226"/>
                  </a:lnTo>
                  <a:lnTo>
                    <a:pt x="141" y="200"/>
                  </a:lnTo>
                  <a:lnTo>
                    <a:pt x="149" y="171"/>
                  </a:lnTo>
                  <a:lnTo>
                    <a:pt x="153" y="141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7270750" y="757238"/>
              <a:ext cx="487363" cy="376238"/>
            </a:xfrm>
            <a:custGeom>
              <a:avLst/>
              <a:gdLst/>
              <a:ahLst/>
              <a:cxnLst>
                <a:cxn ang="0">
                  <a:pos x="613" y="59"/>
                </a:cxn>
                <a:cxn ang="0">
                  <a:pos x="613" y="0"/>
                </a:cxn>
                <a:cxn ang="0">
                  <a:pos x="38" y="443"/>
                </a:cxn>
                <a:cxn ang="0">
                  <a:pos x="0" y="474"/>
                </a:cxn>
                <a:cxn ang="0">
                  <a:pos x="74" y="474"/>
                </a:cxn>
                <a:cxn ang="0">
                  <a:pos x="125" y="462"/>
                </a:cxn>
                <a:cxn ang="0">
                  <a:pos x="469" y="216"/>
                </a:cxn>
                <a:cxn ang="0">
                  <a:pos x="489" y="220"/>
                </a:cxn>
                <a:cxn ang="0">
                  <a:pos x="509" y="223"/>
                </a:cxn>
                <a:cxn ang="0">
                  <a:pos x="528" y="225"/>
                </a:cxn>
                <a:cxn ang="0">
                  <a:pos x="547" y="226"/>
                </a:cxn>
                <a:cxn ang="0">
                  <a:pos x="564" y="226"/>
                </a:cxn>
                <a:cxn ang="0">
                  <a:pos x="581" y="225"/>
                </a:cxn>
                <a:cxn ang="0">
                  <a:pos x="598" y="222"/>
                </a:cxn>
                <a:cxn ang="0">
                  <a:pos x="613" y="220"/>
                </a:cxn>
                <a:cxn ang="0">
                  <a:pos x="613" y="167"/>
                </a:cxn>
                <a:cxn ang="0">
                  <a:pos x="560" y="177"/>
                </a:cxn>
                <a:cxn ang="0">
                  <a:pos x="503" y="152"/>
                </a:cxn>
                <a:cxn ang="0">
                  <a:pos x="613" y="59"/>
                </a:cxn>
              </a:cxnLst>
              <a:rect l="0" t="0" r="r" b="b"/>
              <a:pathLst>
                <a:path w="613" h="474">
                  <a:moveTo>
                    <a:pt x="613" y="59"/>
                  </a:moveTo>
                  <a:lnTo>
                    <a:pt x="613" y="0"/>
                  </a:lnTo>
                  <a:lnTo>
                    <a:pt x="38" y="443"/>
                  </a:lnTo>
                  <a:lnTo>
                    <a:pt x="0" y="474"/>
                  </a:lnTo>
                  <a:lnTo>
                    <a:pt x="74" y="474"/>
                  </a:lnTo>
                  <a:lnTo>
                    <a:pt x="125" y="462"/>
                  </a:lnTo>
                  <a:lnTo>
                    <a:pt x="469" y="216"/>
                  </a:lnTo>
                  <a:lnTo>
                    <a:pt x="489" y="220"/>
                  </a:lnTo>
                  <a:lnTo>
                    <a:pt x="509" y="223"/>
                  </a:lnTo>
                  <a:lnTo>
                    <a:pt x="528" y="225"/>
                  </a:lnTo>
                  <a:lnTo>
                    <a:pt x="547" y="226"/>
                  </a:lnTo>
                  <a:lnTo>
                    <a:pt x="564" y="226"/>
                  </a:lnTo>
                  <a:lnTo>
                    <a:pt x="581" y="225"/>
                  </a:lnTo>
                  <a:lnTo>
                    <a:pt x="598" y="222"/>
                  </a:lnTo>
                  <a:lnTo>
                    <a:pt x="613" y="220"/>
                  </a:lnTo>
                  <a:lnTo>
                    <a:pt x="613" y="167"/>
                  </a:lnTo>
                  <a:lnTo>
                    <a:pt x="560" y="177"/>
                  </a:lnTo>
                  <a:lnTo>
                    <a:pt x="503" y="152"/>
                  </a:lnTo>
                  <a:lnTo>
                    <a:pt x="613" y="59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6780213" y="904875"/>
              <a:ext cx="1751013" cy="242888"/>
            </a:xfrm>
            <a:custGeom>
              <a:avLst/>
              <a:gdLst/>
              <a:ahLst/>
              <a:cxnLst>
                <a:cxn ang="0">
                  <a:pos x="1016" y="53"/>
                </a:cxn>
                <a:cxn ang="0">
                  <a:pos x="1301" y="91"/>
                </a:cxn>
                <a:cxn ang="0">
                  <a:pos x="1471" y="90"/>
                </a:cxn>
                <a:cxn ang="0">
                  <a:pos x="1706" y="78"/>
                </a:cxn>
                <a:cxn ang="0">
                  <a:pos x="1766" y="41"/>
                </a:cxn>
                <a:cxn ang="0">
                  <a:pos x="1948" y="59"/>
                </a:cxn>
                <a:cxn ang="0">
                  <a:pos x="2083" y="41"/>
                </a:cxn>
                <a:cxn ang="0">
                  <a:pos x="2205" y="11"/>
                </a:cxn>
                <a:cxn ang="0">
                  <a:pos x="2206" y="65"/>
                </a:cxn>
                <a:cxn ang="0">
                  <a:pos x="2206" y="112"/>
                </a:cxn>
                <a:cxn ang="0">
                  <a:pos x="2206" y="154"/>
                </a:cxn>
                <a:cxn ang="0">
                  <a:pos x="2204" y="190"/>
                </a:cxn>
                <a:cxn ang="0">
                  <a:pos x="2199" y="224"/>
                </a:cxn>
                <a:cxn ang="0">
                  <a:pos x="2194" y="253"/>
                </a:cxn>
                <a:cxn ang="0">
                  <a:pos x="2186" y="280"/>
                </a:cxn>
                <a:cxn ang="0">
                  <a:pos x="2175" y="307"/>
                </a:cxn>
                <a:cxn ang="0">
                  <a:pos x="1875" y="307"/>
                </a:cxn>
                <a:cxn ang="0">
                  <a:pos x="1335" y="307"/>
                </a:cxn>
                <a:cxn ang="0">
                  <a:pos x="992" y="245"/>
                </a:cxn>
                <a:cxn ang="0">
                  <a:pos x="844" y="213"/>
                </a:cxn>
                <a:cxn ang="0">
                  <a:pos x="794" y="204"/>
                </a:cxn>
                <a:cxn ang="0">
                  <a:pos x="748" y="197"/>
                </a:cxn>
                <a:cxn ang="0">
                  <a:pos x="705" y="192"/>
                </a:cxn>
                <a:cxn ang="0">
                  <a:pos x="665" y="187"/>
                </a:cxn>
                <a:cxn ang="0">
                  <a:pos x="628" y="183"/>
                </a:cxn>
                <a:cxn ang="0">
                  <a:pos x="593" y="182"/>
                </a:cxn>
                <a:cxn ang="0">
                  <a:pos x="560" y="182"/>
                </a:cxn>
                <a:cxn ang="0">
                  <a:pos x="526" y="183"/>
                </a:cxn>
                <a:cxn ang="0">
                  <a:pos x="494" y="187"/>
                </a:cxn>
                <a:cxn ang="0">
                  <a:pos x="462" y="192"/>
                </a:cxn>
                <a:cxn ang="0">
                  <a:pos x="427" y="197"/>
                </a:cxn>
                <a:cxn ang="0">
                  <a:pos x="393" y="205"/>
                </a:cxn>
                <a:cxn ang="0">
                  <a:pos x="355" y="215"/>
                </a:cxn>
                <a:cxn ang="0">
                  <a:pos x="314" y="225"/>
                </a:cxn>
                <a:cxn ang="0">
                  <a:pos x="272" y="238"/>
                </a:cxn>
                <a:cxn ang="0">
                  <a:pos x="225" y="251"/>
                </a:cxn>
                <a:cxn ang="0">
                  <a:pos x="0" y="233"/>
                </a:cxn>
                <a:cxn ang="0">
                  <a:pos x="24" y="31"/>
                </a:cxn>
                <a:cxn ang="0">
                  <a:pos x="256" y="31"/>
                </a:cxn>
                <a:cxn ang="0">
                  <a:pos x="282" y="38"/>
                </a:cxn>
                <a:cxn ang="0">
                  <a:pos x="306" y="45"/>
                </a:cxn>
                <a:cxn ang="0">
                  <a:pos x="331" y="51"/>
                </a:cxn>
                <a:cxn ang="0">
                  <a:pos x="355" y="57"/>
                </a:cxn>
                <a:cxn ang="0">
                  <a:pos x="379" y="60"/>
                </a:cxn>
                <a:cxn ang="0">
                  <a:pos x="404" y="64"/>
                </a:cxn>
                <a:cxn ang="0">
                  <a:pos x="431" y="65"/>
                </a:cxn>
                <a:cxn ang="0">
                  <a:pos x="460" y="65"/>
                </a:cxn>
                <a:cxn ang="0">
                  <a:pos x="491" y="64"/>
                </a:cxn>
                <a:cxn ang="0">
                  <a:pos x="525" y="60"/>
                </a:cxn>
                <a:cxn ang="0">
                  <a:pos x="563" y="56"/>
                </a:cxn>
                <a:cxn ang="0">
                  <a:pos x="605" y="49"/>
                </a:cxn>
                <a:cxn ang="0">
                  <a:pos x="651" y="41"/>
                </a:cxn>
                <a:cxn ang="0">
                  <a:pos x="702" y="29"/>
                </a:cxn>
                <a:cxn ang="0">
                  <a:pos x="758" y="16"/>
                </a:cxn>
                <a:cxn ang="0">
                  <a:pos x="821" y="0"/>
                </a:cxn>
                <a:cxn ang="0">
                  <a:pos x="1016" y="53"/>
                </a:cxn>
              </a:cxnLst>
              <a:rect l="0" t="0" r="r" b="b"/>
              <a:pathLst>
                <a:path w="2206" h="307">
                  <a:moveTo>
                    <a:pt x="1016" y="53"/>
                  </a:moveTo>
                  <a:lnTo>
                    <a:pt x="1301" y="91"/>
                  </a:lnTo>
                  <a:lnTo>
                    <a:pt x="1471" y="90"/>
                  </a:lnTo>
                  <a:lnTo>
                    <a:pt x="1706" y="78"/>
                  </a:lnTo>
                  <a:lnTo>
                    <a:pt x="1766" y="41"/>
                  </a:lnTo>
                  <a:lnTo>
                    <a:pt x="1948" y="59"/>
                  </a:lnTo>
                  <a:lnTo>
                    <a:pt x="2083" y="41"/>
                  </a:lnTo>
                  <a:lnTo>
                    <a:pt x="2205" y="11"/>
                  </a:lnTo>
                  <a:lnTo>
                    <a:pt x="2206" y="65"/>
                  </a:lnTo>
                  <a:lnTo>
                    <a:pt x="2206" y="112"/>
                  </a:lnTo>
                  <a:lnTo>
                    <a:pt x="2206" y="154"/>
                  </a:lnTo>
                  <a:lnTo>
                    <a:pt x="2204" y="190"/>
                  </a:lnTo>
                  <a:lnTo>
                    <a:pt x="2199" y="224"/>
                  </a:lnTo>
                  <a:lnTo>
                    <a:pt x="2194" y="253"/>
                  </a:lnTo>
                  <a:lnTo>
                    <a:pt x="2186" y="280"/>
                  </a:lnTo>
                  <a:lnTo>
                    <a:pt x="2175" y="307"/>
                  </a:lnTo>
                  <a:lnTo>
                    <a:pt x="1875" y="307"/>
                  </a:lnTo>
                  <a:lnTo>
                    <a:pt x="1335" y="307"/>
                  </a:lnTo>
                  <a:lnTo>
                    <a:pt x="992" y="245"/>
                  </a:lnTo>
                  <a:lnTo>
                    <a:pt x="844" y="213"/>
                  </a:lnTo>
                  <a:lnTo>
                    <a:pt x="794" y="204"/>
                  </a:lnTo>
                  <a:lnTo>
                    <a:pt x="748" y="197"/>
                  </a:lnTo>
                  <a:lnTo>
                    <a:pt x="705" y="192"/>
                  </a:lnTo>
                  <a:lnTo>
                    <a:pt x="665" y="187"/>
                  </a:lnTo>
                  <a:lnTo>
                    <a:pt x="628" y="183"/>
                  </a:lnTo>
                  <a:lnTo>
                    <a:pt x="593" y="182"/>
                  </a:lnTo>
                  <a:lnTo>
                    <a:pt x="560" y="182"/>
                  </a:lnTo>
                  <a:lnTo>
                    <a:pt x="526" y="183"/>
                  </a:lnTo>
                  <a:lnTo>
                    <a:pt x="494" y="187"/>
                  </a:lnTo>
                  <a:lnTo>
                    <a:pt x="462" y="192"/>
                  </a:lnTo>
                  <a:lnTo>
                    <a:pt x="427" y="197"/>
                  </a:lnTo>
                  <a:lnTo>
                    <a:pt x="393" y="205"/>
                  </a:lnTo>
                  <a:lnTo>
                    <a:pt x="355" y="215"/>
                  </a:lnTo>
                  <a:lnTo>
                    <a:pt x="314" y="225"/>
                  </a:lnTo>
                  <a:lnTo>
                    <a:pt x="272" y="238"/>
                  </a:lnTo>
                  <a:lnTo>
                    <a:pt x="225" y="251"/>
                  </a:lnTo>
                  <a:lnTo>
                    <a:pt x="0" y="233"/>
                  </a:lnTo>
                  <a:lnTo>
                    <a:pt x="24" y="31"/>
                  </a:lnTo>
                  <a:lnTo>
                    <a:pt x="256" y="31"/>
                  </a:lnTo>
                  <a:lnTo>
                    <a:pt x="282" y="38"/>
                  </a:lnTo>
                  <a:lnTo>
                    <a:pt x="306" y="45"/>
                  </a:lnTo>
                  <a:lnTo>
                    <a:pt x="331" y="51"/>
                  </a:lnTo>
                  <a:lnTo>
                    <a:pt x="355" y="57"/>
                  </a:lnTo>
                  <a:lnTo>
                    <a:pt x="379" y="60"/>
                  </a:lnTo>
                  <a:lnTo>
                    <a:pt x="404" y="64"/>
                  </a:lnTo>
                  <a:lnTo>
                    <a:pt x="431" y="65"/>
                  </a:lnTo>
                  <a:lnTo>
                    <a:pt x="460" y="65"/>
                  </a:lnTo>
                  <a:lnTo>
                    <a:pt x="491" y="64"/>
                  </a:lnTo>
                  <a:lnTo>
                    <a:pt x="525" y="60"/>
                  </a:lnTo>
                  <a:lnTo>
                    <a:pt x="563" y="56"/>
                  </a:lnTo>
                  <a:lnTo>
                    <a:pt x="605" y="49"/>
                  </a:lnTo>
                  <a:lnTo>
                    <a:pt x="651" y="41"/>
                  </a:lnTo>
                  <a:lnTo>
                    <a:pt x="702" y="29"/>
                  </a:lnTo>
                  <a:lnTo>
                    <a:pt x="758" y="16"/>
                  </a:lnTo>
                  <a:lnTo>
                    <a:pt x="821" y="0"/>
                  </a:lnTo>
                  <a:lnTo>
                    <a:pt x="1016" y="5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7661275" y="539750"/>
              <a:ext cx="84138" cy="26828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337"/>
                </a:cxn>
                <a:cxn ang="0">
                  <a:pos x="106" y="128"/>
                </a:cxn>
                <a:cxn ang="0">
                  <a:pos x="93" y="71"/>
                </a:cxn>
                <a:cxn ang="0">
                  <a:pos x="81" y="49"/>
                </a:cxn>
                <a:cxn ang="0">
                  <a:pos x="70" y="31"/>
                </a:cxn>
                <a:cxn ang="0">
                  <a:pos x="58" y="17"/>
                </a:cxn>
                <a:cxn ang="0">
                  <a:pos x="47" y="8"/>
                </a:cxn>
                <a:cxn ang="0">
                  <a:pos x="35" y="2"/>
                </a:cxn>
                <a:cxn ang="0">
                  <a:pos x="23" y="0"/>
                </a:cxn>
                <a:cxn ang="0">
                  <a:pos x="11" y="1"/>
                </a:cxn>
                <a:cxn ang="0">
                  <a:pos x="0" y="4"/>
                </a:cxn>
                <a:cxn ang="0">
                  <a:pos x="0" y="87"/>
                </a:cxn>
                <a:cxn ang="0">
                  <a:pos x="31" y="77"/>
                </a:cxn>
                <a:cxn ang="0">
                  <a:pos x="55" y="122"/>
                </a:cxn>
                <a:cxn ang="0">
                  <a:pos x="0" y="226"/>
                </a:cxn>
              </a:cxnLst>
              <a:rect l="0" t="0" r="r" b="b"/>
              <a:pathLst>
                <a:path w="106" h="337">
                  <a:moveTo>
                    <a:pt x="0" y="226"/>
                  </a:moveTo>
                  <a:lnTo>
                    <a:pt x="0" y="337"/>
                  </a:lnTo>
                  <a:lnTo>
                    <a:pt x="106" y="128"/>
                  </a:lnTo>
                  <a:lnTo>
                    <a:pt x="93" y="71"/>
                  </a:lnTo>
                  <a:lnTo>
                    <a:pt x="81" y="49"/>
                  </a:lnTo>
                  <a:lnTo>
                    <a:pt x="70" y="31"/>
                  </a:lnTo>
                  <a:lnTo>
                    <a:pt x="58" y="17"/>
                  </a:lnTo>
                  <a:lnTo>
                    <a:pt x="47" y="8"/>
                  </a:lnTo>
                  <a:lnTo>
                    <a:pt x="35" y="2"/>
                  </a:lnTo>
                  <a:lnTo>
                    <a:pt x="23" y="0"/>
                  </a:lnTo>
                  <a:lnTo>
                    <a:pt x="11" y="1"/>
                  </a:lnTo>
                  <a:lnTo>
                    <a:pt x="0" y="4"/>
                  </a:lnTo>
                  <a:lnTo>
                    <a:pt x="0" y="87"/>
                  </a:lnTo>
                  <a:lnTo>
                    <a:pt x="31" y="77"/>
                  </a:lnTo>
                  <a:lnTo>
                    <a:pt x="55" y="122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7443788" y="542925"/>
              <a:ext cx="217488" cy="741363"/>
            </a:xfrm>
            <a:custGeom>
              <a:avLst/>
              <a:gdLst/>
              <a:ahLst/>
              <a:cxnLst>
                <a:cxn ang="0">
                  <a:pos x="276" y="83"/>
                </a:cxn>
                <a:cxn ang="0">
                  <a:pos x="276" y="0"/>
                </a:cxn>
                <a:cxn ang="0">
                  <a:pos x="248" y="21"/>
                </a:cxn>
                <a:cxn ang="0">
                  <a:pos x="221" y="56"/>
                </a:cxn>
                <a:cxn ang="0">
                  <a:pos x="200" y="99"/>
                </a:cxn>
                <a:cxn ang="0">
                  <a:pos x="181" y="150"/>
                </a:cxn>
                <a:cxn ang="0">
                  <a:pos x="167" y="203"/>
                </a:cxn>
                <a:cxn ang="0">
                  <a:pos x="160" y="255"/>
                </a:cxn>
                <a:cxn ang="0">
                  <a:pos x="160" y="301"/>
                </a:cxn>
                <a:cxn ang="0">
                  <a:pos x="167" y="339"/>
                </a:cxn>
                <a:cxn ang="0">
                  <a:pos x="172" y="385"/>
                </a:cxn>
                <a:cxn ang="0">
                  <a:pos x="73" y="612"/>
                </a:cxn>
                <a:cxn ang="0">
                  <a:pos x="52" y="655"/>
                </a:cxn>
                <a:cxn ang="0">
                  <a:pos x="35" y="694"/>
                </a:cxn>
                <a:cxn ang="0">
                  <a:pos x="20" y="731"/>
                </a:cxn>
                <a:cxn ang="0">
                  <a:pos x="9" y="767"/>
                </a:cxn>
                <a:cxn ang="0">
                  <a:pos x="3" y="805"/>
                </a:cxn>
                <a:cxn ang="0">
                  <a:pos x="0" y="845"/>
                </a:cxn>
                <a:cxn ang="0">
                  <a:pos x="3" y="887"/>
                </a:cxn>
                <a:cxn ang="0">
                  <a:pos x="11" y="934"/>
                </a:cxn>
                <a:cxn ang="0">
                  <a:pos x="212" y="453"/>
                </a:cxn>
                <a:cxn ang="0">
                  <a:pos x="249" y="384"/>
                </a:cxn>
                <a:cxn ang="0">
                  <a:pos x="276" y="333"/>
                </a:cxn>
                <a:cxn ang="0">
                  <a:pos x="276" y="222"/>
                </a:cxn>
                <a:cxn ang="0">
                  <a:pos x="221" y="321"/>
                </a:cxn>
                <a:cxn ang="0">
                  <a:pos x="219" y="275"/>
                </a:cxn>
                <a:cxn ang="0">
                  <a:pos x="220" y="234"/>
                </a:cxn>
                <a:cxn ang="0">
                  <a:pos x="226" y="195"/>
                </a:cxn>
                <a:cxn ang="0">
                  <a:pos x="236" y="149"/>
                </a:cxn>
                <a:cxn ang="0">
                  <a:pos x="269" y="86"/>
                </a:cxn>
                <a:cxn ang="0">
                  <a:pos x="276" y="83"/>
                </a:cxn>
              </a:cxnLst>
              <a:rect l="0" t="0" r="r" b="b"/>
              <a:pathLst>
                <a:path w="276" h="934">
                  <a:moveTo>
                    <a:pt x="276" y="83"/>
                  </a:moveTo>
                  <a:lnTo>
                    <a:pt x="276" y="0"/>
                  </a:lnTo>
                  <a:lnTo>
                    <a:pt x="248" y="21"/>
                  </a:lnTo>
                  <a:lnTo>
                    <a:pt x="221" y="56"/>
                  </a:lnTo>
                  <a:lnTo>
                    <a:pt x="200" y="99"/>
                  </a:lnTo>
                  <a:lnTo>
                    <a:pt x="181" y="150"/>
                  </a:lnTo>
                  <a:lnTo>
                    <a:pt x="167" y="203"/>
                  </a:lnTo>
                  <a:lnTo>
                    <a:pt x="160" y="255"/>
                  </a:lnTo>
                  <a:lnTo>
                    <a:pt x="160" y="301"/>
                  </a:lnTo>
                  <a:lnTo>
                    <a:pt x="167" y="339"/>
                  </a:lnTo>
                  <a:lnTo>
                    <a:pt x="172" y="385"/>
                  </a:lnTo>
                  <a:lnTo>
                    <a:pt x="73" y="612"/>
                  </a:lnTo>
                  <a:lnTo>
                    <a:pt x="52" y="655"/>
                  </a:lnTo>
                  <a:lnTo>
                    <a:pt x="35" y="694"/>
                  </a:lnTo>
                  <a:lnTo>
                    <a:pt x="20" y="731"/>
                  </a:lnTo>
                  <a:lnTo>
                    <a:pt x="9" y="767"/>
                  </a:lnTo>
                  <a:lnTo>
                    <a:pt x="3" y="805"/>
                  </a:lnTo>
                  <a:lnTo>
                    <a:pt x="0" y="845"/>
                  </a:lnTo>
                  <a:lnTo>
                    <a:pt x="3" y="887"/>
                  </a:lnTo>
                  <a:lnTo>
                    <a:pt x="11" y="934"/>
                  </a:lnTo>
                  <a:lnTo>
                    <a:pt x="212" y="453"/>
                  </a:lnTo>
                  <a:lnTo>
                    <a:pt x="249" y="384"/>
                  </a:lnTo>
                  <a:lnTo>
                    <a:pt x="276" y="333"/>
                  </a:lnTo>
                  <a:lnTo>
                    <a:pt x="276" y="222"/>
                  </a:lnTo>
                  <a:lnTo>
                    <a:pt x="221" y="321"/>
                  </a:lnTo>
                  <a:lnTo>
                    <a:pt x="219" y="275"/>
                  </a:lnTo>
                  <a:lnTo>
                    <a:pt x="220" y="234"/>
                  </a:lnTo>
                  <a:lnTo>
                    <a:pt x="226" y="195"/>
                  </a:lnTo>
                  <a:lnTo>
                    <a:pt x="236" y="149"/>
                  </a:lnTo>
                  <a:lnTo>
                    <a:pt x="269" y="86"/>
                  </a:lnTo>
                  <a:lnTo>
                    <a:pt x="276" y="83"/>
                  </a:lnTo>
                  <a:close/>
                </a:path>
              </a:pathLst>
            </a:custGeom>
            <a:solidFill>
              <a:srgbClr val="2D476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7847013" y="825500"/>
              <a:ext cx="319088" cy="422275"/>
            </a:xfrm>
            <a:custGeom>
              <a:avLst/>
              <a:gdLst/>
              <a:ahLst/>
              <a:cxnLst>
                <a:cxn ang="0">
                  <a:pos x="91" y="233"/>
                </a:cxn>
                <a:cxn ang="0">
                  <a:pos x="0" y="183"/>
                </a:cxn>
                <a:cxn ang="0">
                  <a:pos x="24" y="110"/>
                </a:cxn>
                <a:cxn ang="0">
                  <a:pos x="61" y="49"/>
                </a:cxn>
                <a:cxn ang="0">
                  <a:pos x="109" y="85"/>
                </a:cxn>
                <a:cxn ang="0">
                  <a:pos x="170" y="67"/>
                </a:cxn>
                <a:cxn ang="0">
                  <a:pos x="194" y="0"/>
                </a:cxn>
                <a:cxn ang="0">
                  <a:pos x="309" y="6"/>
                </a:cxn>
                <a:cxn ang="0">
                  <a:pos x="365" y="110"/>
                </a:cxn>
                <a:cxn ang="0">
                  <a:pos x="352" y="165"/>
                </a:cxn>
                <a:cxn ang="0">
                  <a:pos x="402" y="171"/>
                </a:cxn>
                <a:cxn ang="0">
                  <a:pos x="402" y="226"/>
                </a:cxn>
                <a:cxn ang="0">
                  <a:pos x="383" y="312"/>
                </a:cxn>
                <a:cxn ang="0">
                  <a:pos x="359" y="361"/>
                </a:cxn>
                <a:cxn ang="0">
                  <a:pos x="250" y="373"/>
                </a:cxn>
                <a:cxn ang="0">
                  <a:pos x="322" y="447"/>
                </a:cxn>
                <a:cxn ang="0">
                  <a:pos x="309" y="520"/>
                </a:cxn>
                <a:cxn ang="0">
                  <a:pos x="237" y="532"/>
                </a:cxn>
                <a:cxn ang="0">
                  <a:pos x="176" y="471"/>
                </a:cxn>
                <a:cxn ang="0">
                  <a:pos x="109" y="490"/>
                </a:cxn>
                <a:cxn ang="0">
                  <a:pos x="36" y="465"/>
                </a:cxn>
                <a:cxn ang="0">
                  <a:pos x="5" y="379"/>
                </a:cxn>
                <a:cxn ang="0">
                  <a:pos x="18" y="331"/>
                </a:cxn>
                <a:cxn ang="0">
                  <a:pos x="91" y="233"/>
                </a:cxn>
              </a:cxnLst>
              <a:rect l="0" t="0" r="r" b="b"/>
              <a:pathLst>
                <a:path w="402" h="532">
                  <a:moveTo>
                    <a:pt x="91" y="233"/>
                  </a:moveTo>
                  <a:lnTo>
                    <a:pt x="0" y="183"/>
                  </a:lnTo>
                  <a:lnTo>
                    <a:pt x="24" y="110"/>
                  </a:lnTo>
                  <a:lnTo>
                    <a:pt x="61" y="49"/>
                  </a:lnTo>
                  <a:lnTo>
                    <a:pt x="109" y="85"/>
                  </a:lnTo>
                  <a:lnTo>
                    <a:pt x="170" y="67"/>
                  </a:lnTo>
                  <a:lnTo>
                    <a:pt x="194" y="0"/>
                  </a:lnTo>
                  <a:lnTo>
                    <a:pt x="309" y="6"/>
                  </a:lnTo>
                  <a:lnTo>
                    <a:pt x="365" y="110"/>
                  </a:lnTo>
                  <a:lnTo>
                    <a:pt x="352" y="165"/>
                  </a:lnTo>
                  <a:lnTo>
                    <a:pt x="402" y="171"/>
                  </a:lnTo>
                  <a:lnTo>
                    <a:pt x="402" y="226"/>
                  </a:lnTo>
                  <a:lnTo>
                    <a:pt x="383" y="312"/>
                  </a:lnTo>
                  <a:lnTo>
                    <a:pt x="359" y="361"/>
                  </a:lnTo>
                  <a:lnTo>
                    <a:pt x="250" y="373"/>
                  </a:lnTo>
                  <a:lnTo>
                    <a:pt x="322" y="447"/>
                  </a:lnTo>
                  <a:lnTo>
                    <a:pt x="309" y="520"/>
                  </a:lnTo>
                  <a:lnTo>
                    <a:pt x="237" y="532"/>
                  </a:lnTo>
                  <a:lnTo>
                    <a:pt x="176" y="471"/>
                  </a:lnTo>
                  <a:lnTo>
                    <a:pt x="109" y="490"/>
                  </a:lnTo>
                  <a:lnTo>
                    <a:pt x="36" y="465"/>
                  </a:lnTo>
                  <a:lnTo>
                    <a:pt x="5" y="379"/>
                  </a:lnTo>
                  <a:lnTo>
                    <a:pt x="18" y="331"/>
                  </a:lnTo>
                  <a:lnTo>
                    <a:pt x="91" y="233"/>
                  </a:lnTo>
                  <a:close/>
                </a:path>
              </a:pathLst>
            </a:custGeom>
            <a:solidFill>
              <a:srgbClr val="B2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7916863" y="260350"/>
              <a:ext cx="55563" cy="730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4" y="0"/>
                </a:cxn>
                <a:cxn ang="0">
                  <a:pos x="62" y="0"/>
                </a:cxn>
                <a:cxn ang="0">
                  <a:pos x="70" y="18"/>
                </a:cxn>
                <a:cxn ang="0">
                  <a:pos x="70" y="34"/>
                </a:cxn>
                <a:cxn ang="0">
                  <a:pos x="62" y="53"/>
                </a:cxn>
                <a:cxn ang="0">
                  <a:pos x="60" y="64"/>
                </a:cxn>
                <a:cxn ang="0">
                  <a:pos x="57" y="85"/>
                </a:cxn>
                <a:cxn ang="0">
                  <a:pos x="39" y="91"/>
                </a:cxn>
                <a:cxn ang="0">
                  <a:pos x="4" y="91"/>
                </a:cxn>
                <a:cxn ang="0">
                  <a:pos x="0" y="70"/>
                </a:cxn>
                <a:cxn ang="0">
                  <a:pos x="0" y="55"/>
                </a:cxn>
                <a:cxn ang="0">
                  <a:pos x="4" y="32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2" y="10"/>
                </a:cxn>
                <a:cxn ang="0">
                  <a:pos x="4" y="2"/>
                </a:cxn>
                <a:cxn ang="0">
                  <a:pos x="4" y="0"/>
                </a:cxn>
              </a:cxnLst>
              <a:rect l="0" t="0" r="r" b="b"/>
              <a:pathLst>
                <a:path w="70" h="91">
                  <a:moveTo>
                    <a:pt x="4" y="0"/>
                  </a:moveTo>
                  <a:lnTo>
                    <a:pt x="24" y="0"/>
                  </a:lnTo>
                  <a:lnTo>
                    <a:pt x="62" y="0"/>
                  </a:lnTo>
                  <a:lnTo>
                    <a:pt x="70" y="18"/>
                  </a:lnTo>
                  <a:lnTo>
                    <a:pt x="70" y="34"/>
                  </a:lnTo>
                  <a:lnTo>
                    <a:pt x="62" y="53"/>
                  </a:lnTo>
                  <a:lnTo>
                    <a:pt x="60" y="64"/>
                  </a:lnTo>
                  <a:lnTo>
                    <a:pt x="57" y="85"/>
                  </a:lnTo>
                  <a:lnTo>
                    <a:pt x="39" y="91"/>
                  </a:lnTo>
                  <a:lnTo>
                    <a:pt x="4" y="91"/>
                  </a:lnTo>
                  <a:lnTo>
                    <a:pt x="0" y="70"/>
                  </a:lnTo>
                  <a:lnTo>
                    <a:pt x="0" y="55"/>
                  </a:lnTo>
                  <a:lnTo>
                    <a:pt x="4" y="3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0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7980363" y="288925"/>
              <a:ext cx="14288" cy="206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8" y="0"/>
                </a:cxn>
                <a:cxn ang="0">
                  <a:pos x="18" y="13"/>
                </a:cxn>
                <a:cxn ang="0">
                  <a:pos x="16" y="19"/>
                </a:cxn>
                <a:cxn ang="0">
                  <a:pos x="13" y="23"/>
                </a:cxn>
                <a:cxn ang="0">
                  <a:pos x="12" y="25"/>
                </a:cxn>
                <a:cxn ang="0">
                  <a:pos x="11" y="27"/>
                </a:cxn>
                <a:cxn ang="0">
                  <a:pos x="0" y="24"/>
                </a:cxn>
                <a:cxn ang="0">
                  <a:pos x="5" y="0"/>
                </a:cxn>
              </a:cxnLst>
              <a:rect l="0" t="0" r="r" b="b"/>
              <a:pathLst>
                <a:path w="18" h="27">
                  <a:moveTo>
                    <a:pt x="5" y="0"/>
                  </a:moveTo>
                  <a:lnTo>
                    <a:pt x="18" y="0"/>
                  </a:lnTo>
                  <a:lnTo>
                    <a:pt x="18" y="13"/>
                  </a:lnTo>
                  <a:lnTo>
                    <a:pt x="16" y="19"/>
                  </a:lnTo>
                  <a:lnTo>
                    <a:pt x="13" y="23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0" y="2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7913688" y="368300"/>
              <a:ext cx="25400" cy="30163"/>
            </a:xfrm>
            <a:custGeom>
              <a:avLst/>
              <a:gdLst/>
              <a:ahLst/>
              <a:cxnLst>
                <a:cxn ang="0">
                  <a:pos x="17" y="8"/>
                </a:cxn>
                <a:cxn ang="0">
                  <a:pos x="0" y="39"/>
                </a:cxn>
                <a:cxn ang="0">
                  <a:pos x="31" y="26"/>
                </a:cxn>
                <a:cxn ang="0">
                  <a:pos x="31" y="0"/>
                </a:cxn>
                <a:cxn ang="0">
                  <a:pos x="17" y="8"/>
                </a:cxn>
              </a:cxnLst>
              <a:rect l="0" t="0" r="r" b="b"/>
              <a:pathLst>
                <a:path w="31" h="39">
                  <a:moveTo>
                    <a:pt x="17" y="8"/>
                  </a:moveTo>
                  <a:lnTo>
                    <a:pt x="0" y="39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7950200" y="366713"/>
              <a:ext cx="30163" cy="39688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19" y="52"/>
                </a:cxn>
                <a:cxn ang="0">
                  <a:pos x="39" y="2"/>
                </a:cxn>
                <a:cxn ang="0">
                  <a:pos x="26" y="0"/>
                </a:cxn>
                <a:cxn ang="0">
                  <a:pos x="0" y="33"/>
                </a:cxn>
              </a:cxnLst>
              <a:rect l="0" t="0" r="r" b="b"/>
              <a:pathLst>
                <a:path w="39" h="52">
                  <a:moveTo>
                    <a:pt x="0" y="33"/>
                  </a:moveTo>
                  <a:lnTo>
                    <a:pt x="19" y="52"/>
                  </a:lnTo>
                  <a:lnTo>
                    <a:pt x="39" y="2"/>
                  </a:lnTo>
                  <a:lnTo>
                    <a:pt x="26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7888288" y="398463"/>
              <a:ext cx="44450" cy="239713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26" y="20"/>
                </a:cxn>
                <a:cxn ang="0">
                  <a:pos x="12" y="117"/>
                </a:cxn>
                <a:cxn ang="0">
                  <a:pos x="0" y="208"/>
                </a:cxn>
                <a:cxn ang="0">
                  <a:pos x="6" y="301"/>
                </a:cxn>
                <a:cxn ang="0">
                  <a:pos x="57" y="50"/>
                </a:cxn>
                <a:cxn ang="0">
                  <a:pos x="53" y="0"/>
                </a:cxn>
              </a:cxnLst>
              <a:rect l="0" t="0" r="r" b="b"/>
              <a:pathLst>
                <a:path w="57" h="301">
                  <a:moveTo>
                    <a:pt x="53" y="0"/>
                  </a:moveTo>
                  <a:lnTo>
                    <a:pt x="26" y="20"/>
                  </a:lnTo>
                  <a:lnTo>
                    <a:pt x="12" y="117"/>
                  </a:lnTo>
                  <a:lnTo>
                    <a:pt x="0" y="208"/>
                  </a:lnTo>
                  <a:lnTo>
                    <a:pt x="6" y="301"/>
                  </a:lnTo>
                  <a:lnTo>
                    <a:pt x="57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7915275" y="404813"/>
              <a:ext cx="55563" cy="23971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6" y="27"/>
                </a:cxn>
                <a:cxn ang="0">
                  <a:pos x="0" y="301"/>
                </a:cxn>
                <a:cxn ang="0">
                  <a:pos x="49" y="218"/>
                </a:cxn>
                <a:cxn ang="0">
                  <a:pos x="70" y="41"/>
                </a:cxn>
                <a:cxn ang="0">
                  <a:pos x="49" y="0"/>
                </a:cxn>
              </a:cxnLst>
              <a:rect l="0" t="0" r="r" b="b"/>
              <a:pathLst>
                <a:path w="70" h="301">
                  <a:moveTo>
                    <a:pt x="49" y="0"/>
                  </a:moveTo>
                  <a:lnTo>
                    <a:pt x="36" y="27"/>
                  </a:lnTo>
                  <a:lnTo>
                    <a:pt x="0" y="301"/>
                  </a:lnTo>
                  <a:lnTo>
                    <a:pt x="49" y="218"/>
                  </a:lnTo>
                  <a:lnTo>
                    <a:pt x="70" y="4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9E8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7656513" y="369888"/>
              <a:ext cx="258763" cy="147638"/>
            </a:xfrm>
            <a:custGeom>
              <a:avLst/>
              <a:gdLst/>
              <a:ahLst/>
              <a:cxnLst>
                <a:cxn ang="0">
                  <a:pos x="326" y="0"/>
                </a:cxn>
                <a:cxn ang="0">
                  <a:pos x="216" y="12"/>
                </a:cxn>
                <a:cxn ang="0">
                  <a:pos x="166" y="45"/>
                </a:cxn>
                <a:cxn ang="0">
                  <a:pos x="54" y="108"/>
                </a:cxn>
                <a:cxn ang="0">
                  <a:pos x="7" y="153"/>
                </a:cxn>
                <a:cxn ang="0">
                  <a:pos x="0" y="175"/>
                </a:cxn>
                <a:cxn ang="0">
                  <a:pos x="130" y="99"/>
                </a:cxn>
                <a:cxn ang="0">
                  <a:pos x="194" y="76"/>
                </a:cxn>
                <a:cxn ang="0">
                  <a:pos x="175" y="133"/>
                </a:cxn>
                <a:cxn ang="0">
                  <a:pos x="169" y="185"/>
                </a:cxn>
                <a:cxn ang="0">
                  <a:pos x="209" y="146"/>
                </a:cxn>
                <a:cxn ang="0">
                  <a:pos x="245" y="117"/>
                </a:cxn>
                <a:cxn ang="0">
                  <a:pos x="261" y="70"/>
                </a:cxn>
                <a:cxn ang="0">
                  <a:pos x="305" y="54"/>
                </a:cxn>
                <a:cxn ang="0">
                  <a:pos x="307" y="46"/>
                </a:cxn>
                <a:cxn ang="0">
                  <a:pos x="312" y="28"/>
                </a:cxn>
                <a:cxn ang="0">
                  <a:pos x="319" y="10"/>
                </a:cxn>
                <a:cxn ang="0">
                  <a:pos x="326" y="0"/>
                </a:cxn>
              </a:cxnLst>
              <a:rect l="0" t="0" r="r" b="b"/>
              <a:pathLst>
                <a:path w="326" h="185">
                  <a:moveTo>
                    <a:pt x="326" y="0"/>
                  </a:moveTo>
                  <a:lnTo>
                    <a:pt x="216" y="12"/>
                  </a:lnTo>
                  <a:lnTo>
                    <a:pt x="166" y="45"/>
                  </a:lnTo>
                  <a:lnTo>
                    <a:pt x="54" y="108"/>
                  </a:lnTo>
                  <a:lnTo>
                    <a:pt x="7" y="153"/>
                  </a:lnTo>
                  <a:lnTo>
                    <a:pt x="0" y="175"/>
                  </a:lnTo>
                  <a:lnTo>
                    <a:pt x="130" y="99"/>
                  </a:lnTo>
                  <a:lnTo>
                    <a:pt x="194" y="76"/>
                  </a:lnTo>
                  <a:lnTo>
                    <a:pt x="175" y="133"/>
                  </a:lnTo>
                  <a:lnTo>
                    <a:pt x="169" y="185"/>
                  </a:lnTo>
                  <a:lnTo>
                    <a:pt x="209" y="146"/>
                  </a:lnTo>
                  <a:lnTo>
                    <a:pt x="245" y="117"/>
                  </a:lnTo>
                  <a:lnTo>
                    <a:pt x="261" y="70"/>
                  </a:lnTo>
                  <a:lnTo>
                    <a:pt x="305" y="54"/>
                  </a:lnTo>
                  <a:lnTo>
                    <a:pt x="307" y="46"/>
                  </a:lnTo>
                  <a:lnTo>
                    <a:pt x="312" y="28"/>
                  </a:lnTo>
                  <a:lnTo>
                    <a:pt x="319" y="10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7994650" y="361950"/>
              <a:ext cx="136525" cy="762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96" y="14"/>
                </a:cxn>
                <a:cxn ang="0">
                  <a:pos x="141" y="29"/>
                </a:cxn>
                <a:cxn ang="0">
                  <a:pos x="172" y="58"/>
                </a:cxn>
                <a:cxn ang="0">
                  <a:pos x="141" y="58"/>
                </a:cxn>
                <a:cxn ang="0">
                  <a:pos x="101" y="71"/>
                </a:cxn>
                <a:cxn ang="0">
                  <a:pos x="74" y="97"/>
                </a:cxn>
                <a:cxn ang="0">
                  <a:pos x="0" y="77"/>
                </a:cxn>
                <a:cxn ang="0">
                  <a:pos x="0" y="39"/>
                </a:cxn>
                <a:cxn ang="0">
                  <a:pos x="13" y="0"/>
                </a:cxn>
              </a:cxnLst>
              <a:rect l="0" t="0" r="r" b="b"/>
              <a:pathLst>
                <a:path w="172" h="97">
                  <a:moveTo>
                    <a:pt x="13" y="0"/>
                  </a:moveTo>
                  <a:lnTo>
                    <a:pt x="96" y="14"/>
                  </a:lnTo>
                  <a:lnTo>
                    <a:pt x="141" y="29"/>
                  </a:lnTo>
                  <a:lnTo>
                    <a:pt x="172" y="58"/>
                  </a:lnTo>
                  <a:lnTo>
                    <a:pt x="141" y="58"/>
                  </a:lnTo>
                  <a:lnTo>
                    <a:pt x="101" y="71"/>
                  </a:lnTo>
                  <a:lnTo>
                    <a:pt x="74" y="97"/>
                  </a:lnTo>
                  <a:lnTo>
                    <a:pt x="0" y="77"/>
                  </a:lnTo>
                  <a:lnTo>
                    <a:pt x="0" y="3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7905750" y="446088"/>
              <a:ext cx="215900" cy="234950"/>
            </a:xfrm>
            <a:custGeom>
              <a:avLst/>
              <a:gdLst/>
              <a:ahLst/>
              <a:cxnLst>
                <a:cxn ang="0">
                  <a:pos x="233" y="13"/>
                </a:cxn>
                <a:cxn ang="0">
                  <a:pos x="232" y="41"/>
                </a:cxn>
                <a:cxn ang="0">
                  <a:pos x="230" y="79"/>
                </a:cxn>
                <a:cxn ang="0">
                  <a:pos x="227" y="113"/>
                </a:cxn>
                <a:cxn ang="0">
                  <a:pos x="226" y="128"/>
                </a:cxn>
                <a:cxn ang="0">
                  <a:pos x="163" y="175"/>
                </a:cxn>
                <a:cxn ang="0">
                  <a:pos x="83" y="224"/>
                </a:cxn>
                <a:cxn ang="0">
                  <a:pos x="0" y="297"/>
                </a:cxn>
                <a:cxn ang="0">
                  <a:pos x="115" y="224"/>
                </a:cxn>
                <a:cxn ang="0">
                  <a:pos x="211" y="182"/>
                </a:cxn>
                <a:cxn ang="0">
                  <a:pos x="271" y="175"/>
                </a:cxn>
                <a:cxn ang="0">
                  <a:pos x="249" y="131"/>
                </a:cxn>
                <a:cxn ang="0">
                  <a:pos x="249" y="80"/>
                </a:cxn>
                <a:cxn ang="0">
                  <a:pos x="258" y="0"/>
                </a:cxn>
                <a:cxn ang="0">
                  <a:pos x="233" y="13"/>
                </a:cxn>
              </a:cxnLst>
              <a:rect l="0" t="0" r="r" b="b"/>
              <a:pathLst>
                <a:path w="271" h="297">
                  <a:moveTo>
                    <a:pt x="233" y="13"/>
                  </a:moveTo>
                  <a:lnTo>
                    <a:pt x="232" y="41"/>
                  </a:lnTo>
                  <a:lnTo>
                    <a:pt x="230" y="79"/>
                  </a:lnTo>
                  <a:lnTo>
                    <a:pt x="227" y="113"/>
                  </a:lnTo>
                  <a:lnTo>
                    <a:pt x="226" y="128"/>
                  </a:lnTo>
                  <a:lnTo>
                    <a:pt x="163" y="175"/>
                  </a:lnTo>
                  <a:lnTo>
                    <a:pt x="83" y="224"/>
                  </a:lnTo>
                  <a:lnTo>
                    <a:pt x="0" y="297"/>
                  </a:lnTo>
                  <a:lnTo>
                    <a:pt x="115" y="224"/>
                  </a:lnTo>
                  <a:lnTo>
                    <a:pt x="211" y="182"/>
                  </a:lnTo>
                  <a:lnTo>
                    <a:pt x="271" y="175"/>
                  </a:lnTo>
                  <a:lnTo>
                    <a:pt x="249" y="131"/>
                  </a:lnTo>
                  <a:lnTo>
                    <a:pt x="249" y="80"/>
                  </a:lnTo>
                  <a:lnTo>
                    <a:pt x="258" y="0"/>
                  </a:lnTo>
                  <a:lnTo>
                    <a:pt x="233" y="13"/>
                  </a:lnTo>
                  <a:close/>
                </a:path>
              </a:pathLst>
            </a:custGeom>
            <a:solidFill>
              <a:srgbClr val="007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7818438" y="684213"/>
              <a:ext cx="69850" cy="71438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7" y="16"/>
                </a:cxn>
                <a:cxn ang="0">
                  <a:pos x="0" y="70"/>
                </a:cxn>
                <a:cxn ang="0">
                  <a:pos x="30" y="90"/>
                </a:cxn>
                <a:cxn ang="0">
                  <a:pos x="71" y="57"/>
                </a:cxn>
                <a:cxn ang="0">
                  <a:pos x="87" y="12"/>
                </a:cxn>
                <a:cxn ang="0">
                  <a:pos x="65" y="0"/>
                </a:cxn>
              </a:cxnLst>
              <a:rect l="0" t="0" r="r" b="b"/>
              <a:pathLst>
                <a:path w="87" h="90">
                  <a:moveTo>
                    <a:pt x="65" y="0"/>
                  </a:moveTo>
                  <a:lnTo>
                    <a:pt x="17" y="16"/>
                  </a:lnTo>
                  <a:lnTo>
                    <a:pt x="0" y="70"/>
                  </a:lnTo>
                  <a:lnTo>
                    <a:pt x="30" y="90"/>
                  </a:lnTo>
                  <a:lnTo>
                    <a:pt x="71" y="57"/>
                  </a:lnTo>
                  <a:lnTo>
                    <a:pt x="87" y="1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7608888" y="547688"/>
              <a:ext cx="50800" cy="80963"/>
            </a:xfrm>
            <a:custGeom>
              <a:avLst/>
              <a:gdLst/>
              <a:ahLst/>
              <a:cxnLst>
                <a:cxn ang="0">
                  <a:pos x="15" y="29"/>
                </a:cxn>
                <a:cxn ang="0">
                  <a:pos x="49" y="0"/>
                </a:cxn>
                <a:cxn ang="0">
                  <a:pos x="62" y="45"/>
                </a:cxn>
                <a:cxn ang="0">
                  <a:pos x="53" y="83"/>
                </a:cxn>
                <a:cxn ang="0">
                  <a:pos x="24" y="103"/>
                </a:cxn>
                <a:cxn ang="0">
                  <a:pos x="0" y="74"/>
                </a:cxn>
                <a:cxn ang="0">
                  <a:pos x="15" y="29"/>
                </a:cxn>
              </a:cxnLst>
              <a:rect l="0" t="0" r="r" b="b"/>
              <a:pathLst>
                <a:path w="62" h="103">
                  <a:moveTo>
                    <a:pt x="15" y="29"/>
                  </a:moveTo>
                  <a:lnTo>
                    <a:pt x="49" y="0"/>
                  </a:lnTo>
                  <a:lnTo>
                    <a:pt x="62" y="45"/>
                  </a:lnTo>
                  <a:lnTo>
                    <a:pt x="53" y="83"/>
                  </a:lnTo>
                  <a:lnTo>
                    <a:pt x="24" y="103"/>
                  </a:lnTo>
                  <a:lnTo>
                    <a:pt x="0" y="74"/>
                  </a:lnTo>
                  <a:lnTo>
                    <a:pt x="15" y="29"/>
                  </a:lnTo>
                  <a:close/>
                </a:path>
              </a:pathLst>
            </a:custGeom>
            <a:solidFill>
              <a:srgbClr val="E0A0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7664450" y="369888"/>
              <a:ext cx="247650" cy="119063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222" y="5"/>
                </a:cxn>
                <a:cxn ang="0">
                  <a:pos x="136" y="54"/>
                </a:cxn>
                <a:cxn ang="0">
                  <a:pos x="53" y="104"/>
                </a:cxn>
                <a:cxn ang="0">
                  <a:pos x="13" y="130"/>
                </a:cxn>
                <a:cxn ang="0">
                  <a:pos x="0" y="149"/>
                </a:cxn>
                <a:cxn ang="0">
                  <a:pos x="74" y="104"/>
                </a:cxn>
                <a:cxn ang="0">
                  <a:pos x="143" y="66"/>
                </a:cxn>
                <a:cxn ang="0">
                  <a:pos x="199" y="50"/>
                </a:cxn>
                <a:cxn ang="0">
                  <a:pos x="199" y="92"/>
                </a:cxn>
                <a:cxn ang="0">
                  <a:pos x="225" y="57"/>
                </a:cxn>
                <a:cxn ang="0">
                  <a:pos x="266" y="34"/>
                </a:cxn>
                <a:cxn ang="0">
                  <a:pos x="295" y="31"/>
                </a:cxn>
                <a:cxn ang="0">
                  <a:pos x="311" y="0"/>
                </a:cxn>
              </a:cxnLst>
              <a:rect l="0" t="0" r="r" b="b"/>
              <a:pathLst>
                <a:path w="311" h="149">
                  <a:moveTo>
                    <a:pt x="311" y="0"/>
                  </a:moveTo>
                  <a:lnTo>
                    <a:pt x="222" y="5"/>
                  </a:lnTo>
                  <a:lnTo>
                    <a:pt x="136" y="54"/>
                  </a:lnTo>
                  <a:lnTo>
                    <a:pt x="53" y="104"/>
                  </a:lnTo>
                  <a:lnTo>
                    <a:pt x="13" y="130"/>
                  </a:lnTo>
                  <a:lnTo>
                    <a:pt x="0" y="149"/>
                  </a:lnTo>
                  <a:lnTo>
                    <a:pt x="74" y="104"/>
                  </a:lnTo>
                  <a:lnTo>
                    <a:pt x="143" y="66"/>
                  </a:lnTo>
                  <a:lnTo>
                    <a:pt x="199" y="50"/>
                  </a:lnTo>
                  <a:lnTo>
                    <a:pt x="199" y="92"/>
                  </a:lnTo>
                  <a:lnTo>
                    <a:pt x="225" y="57"/>
                  </a:lnTo>
                  <a:lnTo>
                    <a:pt x="266" y="34"/>
                  </a:lnTo>
                  <a:lnTo>
                    <a:pt x="295" y="31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7999413" y="366713"/>
              <a:ext cx="101600" cy="365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9" y="7"/>
                </a:cxn>
                <a:cxn ang="0">
                  <a:pos x="127" y="25"/>
                </a:cxn>
                <a:cxn ang="0">
                  <a:pos x="94" y="38"/>
                </a:cxn>
                <a:cxn ang="0">
                  <a:pos x="60" y="45"/>
                </a:cxn>
                <a:cxn ang="0">
                  <a:pos x="0" y="25"/>
                </a:cxn>
                <a:cxn ang="0">
                  <a:pos x="9" y="0"/>
                </a:cxn>
              </a:cxnLst>
              <a:rect l="0" t="0" r="r" b="b"/>
              <a:pathLst>
                <a:path w="127" h="45">
                  <a:moveTo>
                    <a:pt x="9" y="0"/>
                  </a:moveTo>
                  <a:lnTo>
                    <a:pt x="89" y="7"/>
                  </a:lnTo>
                  <a:lnTo>
                    <a:pt x="127" y="25"/>
                  </a:lnTo>
                  <a:lnTo>
                    <a:pt x="94" y="38"/>
                  </a:lnTo>
                  <a:lnTo>
                    <a:pt x="60" y="45"/>
                  </a:lnTo>
                  <a:lnTo>
                    <a:pt x="0" y="2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7947025" y="476250"/>
              <a:ext cx="158750" cy="169863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72" y="49"/>
                </a:cxn>
                <a:cxn ang="0">
                  <a:pos x="172" y="90"/>
                </a:cxn>
                <a:cxn ang="0">
                  <a:pos x="80" y="148"/>
                </a:cxn>
                <a:cxn ang="0">
                  <a:pos x="0" y="214"/>
                </a:cxn>
                <a:cxn ang="0">
                  <a:pos x="136" y="135"/>
                </a:cxn>
                <a:cxn ang="0">
                  <a:pos x="201" y="128"/>
                </a:cxn>
                <a:cxn ang="0">
                  <a:pos x="187" y="84"/>
                </a:cxn>
                <a:cxn ang="0">
                  <a:pos x="187" y="45"/>
                </a:cxn>
                <a:cxn ang="0">
                  <a:pos x="181" y="0"/>
                </a:cxn>
              </a:cxnLst>
              <a:rect l="0" t="0" r="r" b="b"/>
              <a:pathLst>
                <a:path w="201" h="214">
                  <a:moveTo>
                    <a:pt x="181" y="0"/>
                  </a:moveTo>
                  <a:lnTo>
                    <a:pt x="172" y="49"/>
                  </a:lnTo>
                  <a:lnTo>
                    <a:pt x="172" y="90"/>
                  </a:lnTo>
                  <a:lnTo>
                    <a:pt x="80" y="148"/>
                  </a:lnTo>
                  <a:lnTo>
                    <a:pt x="0" y="214"/>
                  </a:lnTo>
                  <a:lnTo>
                    <a:pt x="136" y="135"/>
                  </a:lnTo>
                  <a:lnTo>
                    <a:pt x="201" y="128"/>
                  </a:lnTo>
                  <a:lnTo>
                    <a:pt x="187" y="84"/>
                  </a:lnTo>
                  <a:lnTo>
                    <a:pt x="187" y="45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87BA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7570788" y="620713"/>
              <a:ext cx="47625" cy="225425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26" y="28"/>
                </a:cxn>
                <a:cxn ang="0">
                  <a:pos x="17" y="57"/>
                </a:cxn>
                <a:cxn ang="0">
                  <a:pos x="10" y="89"/>
                </a:cxn>
                <a:cxn ang="0">
                  <a:pos x="4" y="124"/>
                </a:cxn>
                <a:cxn ang="0">
                  <a:pos x="1" y="160"/>
                </a:cxn>
                <a:cxn ang="0">
                  <a:pos x="0" y="200"/>
                </a:cxn>
                <a:cxn ang="0">
                  <a:pos x="1" y="240"/>
                </a:cxn>
                <a:cxn ang="0">
                  <a:pos x="5" y="284"/>
                </a:cxn>
                <a:cxn ang="0">
                  <a:pos x="31" y="279"/>
                </a:cxn>
                <a:cxn ang="0">
                  <a:pos x="26" y="233"/>
                </a:cxn>
                <a:cxn ang="0">
                  <a:pos x="24" y="192"/>
                </a:cxn>
                <a:cxn ang="0">
                  <a:pos x="24" y="154"/>
                </a:cxn>
                <a:cxn ang="0">
                  <a:pos x="27" y="119"/>
                </a:cxn>
                <a:cxn ang="0">
                  <a:pos x="33" y="89"/>
                </a:cxn>
                <a:cxn ang="0">
                  <a:pos x="40" y="61"/>
                </a:cxn>
                <a:cxn ang="0">
                  <a:pos x="49" y="36"/>
                </a:cxn>
                <a:cxn ang="0">
                  <a:pos x="59" y="14"/>
                </a:cxn>
                <a:cxn ang="0">
                  <a:pos x="56" y="12"/>
                </a:cxn>
                <a:cxn ang="0">
                  <a:pos x="49" y="8"/>
                </a:cxn>
                <a:cxn ang="0">
                  <a:pos x="41" y="4"/>
                </a:cxn>
                <a:cxn ang="0">
                  <a:pos x="36" y="0"/>
                </a:cxn>
              </a:cxnLst>
              <a:rect l="0" t="0" r="r" b="b"/>
              <a:pathLst>
                <a:path w="59" h="284">
                  <a:moveTo>
                    <a:pt x="36" y="0"/>
                  </a:moveTo>
                  <a:lnTo>
                    <a:pt x="26" y="28"/>
                  </a:lnTo>
                  <a:lnTo>
                    <a:pt x="17" y="57"/>
                  </a:lnTo>
                  <a:lnTo>
                    <a:pt x="10" y="89"/>
                  </a:lnTo>
                  <a:lnTo>
                    <a:pt x="4" y="124"/>
                  </a:lnTo>
                  <a:lnTo>
                    <a:pt x="1" y="160"/>
                  </a:lnTo>
                  <a:lnTo>
                    <a:pt x="0" y="200"/>
                  </a:lnTo>
                  <a:lnTo>
                    <a:pt x="1" y="240"/>
                  </a:lnTo>
                  <a:lnTo>
                    <a:pt x="5" y="284"/>
                  </a:lnTo>
                  <a:lnTo>
                    <a:pt x="31" y="279"/>
                  </a:lnTo>
                  <a:lnTo>
                    <a:pt x="26" y="233"/>
                  </a:lnTo>
                  <a:lnTo>
                    <a:pt x="24" y="192"/>
                  </a:lnTo>
                  <a:lnTo>
                    <a:pt x="24" y="154"/>
                  </a:lnTo>
                  <a:lnTo>
                    <a:pt x="27" y="119"/>
                  </a:lnTo>
                  <a:lnTo>
                    <a:pt x="33" y="89"/>
                  </a:lnTo>
                  <a:lnTo>
                    <a:pt x="40" y="61"/>
                  </a:lnTo>
                  <a:lnTo>
                    <a:pt x="49" y="36"/>
                  </a:lnTo>
                  <a:lnTo>
                    <a:pt x="59" y="14"/>
                  </a:lnTo>
                  <a:lnTo>
                    <a:pt x="56" y="12"/>
                  </a:lnTo>
                  <a:lnTo>
                    <a:pt x="49" y="8"/>
                  </a:lnTo>
                  <a:lnTo>
                    <a:pt x="41" y="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7623175" y="582613"/>
              <a:ext cx="96838" cy="230188"/>
            </a:xfrm>
            <a:custGeom>
              <a:avLst/>
              <a:gdLst/>
              <a:ahLst/>
              <a:cxnLst>
                <a:cxn ang="0">
                  <a:pos x="81" y="20"/>
                </a:cxn>
                <a:cxn ang="0">
                  <a:pos x="99" y="66"/>
                </a:cxn>
                <a:cxn ang="0">
                  <a:pos x="79" y="114"/>
                </a:cxn>
                <a:cxn ang="0">
                  <a:pos x="0" y="263"/>
                </a:cxn>
                <a:cxn ang="0">
                  <a:pos x="4" y="290"/>
                </a:cxn>
                <a:cxn ang="0">
                  <a:pos x="72" y="175"/>
                </a:cxn>
                <a:cxn ang="0">
                  <a:pos x="120" y="75"/>
                </a:cxn>
                <a:cxn ang="0">
                  <a:pos x="121" y="46"/>
                </a:cxn>
                <a:cxn ang="0">
                  <a:pos x="100" y="0"/>
                </a:cxn>
                <a:cxn ang="0">
                  <a:pos x="81" y="20"/>
                </a:cxn>
              </a:cxnLst>
              <a:rect l="0" t="0" r="r" b="b"/>
              <a:pathLst>
                <a:path w="121" h="290">
                  <a:moveTo>
                    <a:pt x="81" y="20"/>
                  </a:moveTo>
                  <a:lnTo>
                    <a:pt x="99" y="66"/>
                  </a:lnTo>
                  <a:lnTo>
                    <a:pt x="79" y="114"/>
                  </a:lnTo>
                  <a:lnTo>
                    <a:pt x="0" y="263"/>
                  </a:lnTo>
                  <a:lnTo>
                    <a:pt x="4" y="290"/>
                  </a:lnTo>
                  <a:lnTo>
                    <a:pt x="72" y="175"/>
                  </a:lnTo>
                  <a:lnTo>
                    <a:pt x="120" y="75"/>
                  </a:lnTo>
                  <a:lnTo>
                    <a:pt x="121" y="46"/>
                  </a:lnTo>
                  <a:lnTo>
                    <a:pt x="100" y="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7439025" y="858838"/>
              <a:ext cx="157163" cy="407988"/>
            </a:xfrm>
            <a:custGeom>
              <a:avLst/>
              <a:gdLst/>
              <a:ahLst/>
              <a:cxnLst>
                <a:cxn ang="0">
                  <a:pos x="173" y="0"/>
                </a:cxn>
                <a:cxn ang="0">
                  <a:pos x="41" y="289"/>
                </a:cxn>
                <a:cxn ang="0">
                  <a:pos x="7" y="395"/>
                </a:cxn>
                <a:cxn ang="0">
                  <a:pos x="0" y="449"/>
                </a:cxn>
                <a:cxn ang="0">
                  <a:pos x="21" y="514"/>
                </a:cxn>
                <a:cxn ang="0">
                  <a:pos x="28" y="404"/>
                </a:cxn>
                <a:cxn ang="0">
                  <a:pos x="102" y="238"/>
                </a:cxn>
                <a:cxn ang="0">
                  <a:pos x="200" y="0"/>
                </a:cxn>
                <a:cxn ang="0">
                  <a:pos x="196" y="0"/>
                </a:cxn>
                <a:cxn ang="0">
                  <a:pos x="188" y="0"/>
                </a:cxn>
                <a:cxn ang="0">
                  <a:pos x="179" y="0"/>
                </a:cxn>
                <a:cxn ang="0">
                  <a:pos x="173" y="0"/>
                </a:cxn>
              </a:cxnLst>
              <a:rect l="0" t="0" r="r" b="b"/>
              <a:pathLst>
                <a:path w="200" h="514">
                  <a:moveTo>
                    <a:pt x="173" y="0"/>
                  </a:moveTo>
                  <a:lnTo>
                    <a:pt x="41" y="289"/>
                  </a:lnTo>
                  <a:lnTo>
                    <a:pt x="7" y="395"/>
                  </a:lnTo>
                  <a:lnTo>
                    <a:pt x="0" y="449"/>
                  </a:lnTo>
                  <a:lnTo>
                    <a:pt x="21" y="514"/>
                  </a:lnTo>
                  <a:lnTo>
                    <a:pt x="28" y="404"/>
                  </a:lnTo>
                  <a:lnTo>
                    <a:pt x="102" y="238"/>
                  </a:lnTo>
                  <a:lnTo>
                    <a:pt x="200" y="0"/>
                  </a:lnTo>
                  <a:lnTo>
                    <a:pt x="196" y="0"/>
                  </a:lnTo>
                  <a:lnTo>
                    <a:pt x="188" y="0"/>
                  </a:lnTo>
                  <a:lnTo>
                    <a:pt x="179" y="0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7653338" y="722313"/>
              <a:ext cx="152400" cy="136525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187" y="0"/>
                </a:cxn>
                <a:cxn ang="0">
                  <a:pos x="193" y="22"/>
                </a:cxn>
                <a:cxn ang="0">
                  <a:pos x="1" y="173"/>
                </a:cxn>
                <a:cxn ang="0">
                  <a:pos x="3" y="169"/>
                </a:cxn>
                <a:cxn ang="0">
                  <a:pos x="5" y="162"/>
                </a:cxn>
                <a:cxn ang="0">
                  <a:pos x="5" y="154"/>
                </a:cxn>
                <a:cxn ang="0">
                  <a:pos x="0" y="150"/>
                </a:cxn>
              </a:cxnLst>
              <a:rect l="0" t="0" r="r" b="b"/>
              <a:pathLst>
                <a:path w="193" h="173">
                  <a:moveTo>
                    <a:pt x="0" y="150"/>
                  </a:moveTo>
                  <a:lnTo>
                    <a:pt x="187" y="0"/>
                  </a:lnTo>
                  <a:lnTo>
                    <a:pt x="193" y="22"/>
                  </a:lnTo>
                  <a:lnTo>
                    <a:pt x="1" y="173"/>
                  </a:lnTo>
                  <a:lnTo>
                    <a:pt x="3" y="169"/>
                  </a:lnTo>
                  <a:lnTo>
                    <a:pt x="5" y="162"/>
                  </a:lnTo>
                  <a:lnTo>
                    <a:pt x="5" y="154"/>
                  </a:lnTo>
                  <a:lnTo>
                    <a:pt x="0" y="150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7661275" y="758825"/>
              <a:ext cx="198438" cy="149225"/>
            </a:xfrm>
            <a:custGeom>
              <a:avLst/>
              <a:gdLst/>
              <a:ahLst/>
              <a:cxnLst>
                <a:cxn ang="0">
                  <a:pos x="230" y="7"/>
                </a:cxn>
                <a:cxn ang="0">
                  <a:pos x="219" y="75"/>
                </a:cxn>
                <a:cxn ang="0">
                  <a:pos x="207" y="94"/>
                </a:cxn>
                <a:cxn ang="0">
                  <a:pos x="195" y="110"/>
                </a:cxn>
                <a:cxn ang="0">
                  <a:pos x="186" y="123"/>
                </a:cxn>
                <a:cxn ang="0">
                  <a:pos x="177" y="136"/>
                </a:cxn>
                <a:cxn ang="0">
                  <a:pos x="168" y="145"/>
                </a:cxn>
                <a:cxn ang="0">
                  <a:pos x="159" y="153"/>
                </a:cxn>
                <a:cxn ang="0">
                  <a:pos x="151" y="159"/>
                </a:cxn>
                <a:cxn ang="0">
                  <a:pos x="143" y="164"/>
                </a:cxn>
                <a:cxn ang="0">
                  <a:pos x="134" y="167"/>
                </a:cxn>
                <a:cxn ang="0">
                  <a:pos x="124" y="168"/>
                </a:cxn>
                <a:cxn ang="0">
                  <a:pos x="112" y="170"/>
                </a:cxn>
                <a:cxn ang="0">
                  <a:pos x="100" y="168"/>
                </a:cxn>
                <a:cxn ang="0">
                  <a:pos x="85" y="166"/>
                </a:cxn>
                <a:cxn ang="0">
                  <a:pos x="67" y="164"/>
                </a:cxn>
                <a:cxn ang="0">
                  <a:pos x="48" y="160"/>
                </a:cxn>
                <a:cxn ang="0">
                  <a:pos x="25" y="156"/>
                </a:cxn>
                <a:cxn ang="0">
                  <a:pos x="0" y="178"/>
                </a:cxn>
                <a:cxn ang="0">
                  <a:pos x="71" y="188"/>
                </a:cxn>
                <a:cxn ang="0">
                  <a:pos x="108" y="187"/>
                </a:cxn>
                <a:cxn ang="0">
                  <a:pos x="136" y="184"/>
                </a:cxn>
                <a:cxn ang="0">
                  <a:pos x="159" y="179"/>
                </a:cxn>
                <a:cxn ang="0">
                  <a:pos x="178" y="170"/>
                </a:cxn>
                <a:cxn ang="0">
                  <a:pos x="194" y="156"/>
                </a:cxn>
                <a:cxn ang="0">
                  <a:pos x="209" y="136"/>
                </a:cxn>
                <a:cxn ang="0">
                  <a:pos x="225" y="111"/>
                </a:cxn>
                <a:cxn ang="0">
                  <a:pos x="242" y="79"/>
                </a:cxn>
                <a:cxn ang="0">
                  <a:pos x="250" y="0"/>
                </a:cxn>
                <a:cxn ang="0">
                  <a:pos x="230" y="7"/>
                </a:cxn>
              </a:cxnLst>
              <a:rect l="0" t="0" r="r" b="b"/>
              <a:pathLst>
                <a:path w="250" h="188">
                  <a:moveTo>
                    <a:pt x="230" y="7"/>
                  </a:moveTo>
                  <a:lnTo>
                    <a:pt x="219" y="75"/>
                  </a:lnTo>
                  <a:lnTo>
                    <a:pt x="207" y="94"/>
                  </a:lnTo>
                  <a:lnTo>
                    <a:pt x="195" y="110"/>
                  </a:lnTo>
                  <a:lnTo>
                    <a:pt x="186" y="123"/>
                  </a:lnTo>
                  <a:lnTo>
                    <a:pt x="177" y="136"/>
                  </a:lnTo>
                  <a:lnTo>
                    <a:pt x="168" y="145"/>
                  </a:lnTo>
                  <a:lnTo>
                    <a:pt x="159" y="153"/>
                  </a:lnTo>
                  <a:lnTo>
                    <a:pt x="151" y="159"/>
                  </a:lnTo>
                  <a:lnTo>
                    <a:pt x="143" y="164"/>
                  </a:lnTo>
                  <a:lnTo>
                    <a:pt x="134" y="167"/>
                  </a:lnTo>
                  <a:lnTo>
                    <a:pt x="124" y="168"/>
                  </a:lnTo>
                  <a:lnTo>
                    <a:pt x="112" y="170"/>
                  </a:lnTo>
                  <a:lnTo>
                    <a:pt x="100" y="168"/>
                  </a:lnTo>
                  <a:lnTo>
                    <a:pt x="85" y="166"/>
                  </a:lnTo>
                  <a:lnTo>
                    <a:pt x="67" y="164"/>
                  </a:lnTo>
                  <a:lnTo>
                    <a:pt x="48" y="160"/>
                  </a:lnTo>
                  <a:lnTo>
                    <a:pt x="25" y="156"/>
                  </a:lnTo>
                  <a:lnTo>
                    <a:pt x="0" y="178"/>
                  </a:lnTo>
                  <a:lnTo>
                    <a:pt x="71" y="188"/>
                  </a:lnTo>
                  <a:lnTo>
                    <a:pt x="108" y="187"/>
                  </a:lnTo>
                  <a:lnTo>
                    <a:pt x="136" y="184"/>
                  </a:lnTo>
                  <a:lnTo>
                    <a:pt x="159" y="179"/>
                  </a:lnTo>
                  <a:lnTo>
                    <a:pt x="178" y="170"/>
                  </a:lnTo>
                  <a:lnTo>
                    <a:pt x="194" y="156"/>
                  </a:lnTo>
                  <a:lnTo>
                    <a:pt x="209" y="136"/>
                  </a:lnTo>
                  <a:lnTo>
                    <a:pt x="225" y="111"/>
                  </a:lnTo>
                  <a:lnTo>
                    <a:pt x="242" y="79"/>
                  </a:lnTo>
                  <a:lnTo>
                    <a:pt x="250" y="0"/>
                  </a:lnTo>
                  <a:lnTo>
                    <a:pt x="230" y="7"/>
                  </a:lnTo>
                  <a:close/>
                </a:path>
              </a:pathLst>
            </a:custGeom>
            <a:solidFill>
              <a:srgbClr val="5E72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1" name="Freeform 33"/>
            <p:cNvSpPr>
              <a:spLocks/>
            </p:cNvSpPr>
            <p:nvPr/>
          </p:nvSpPr>
          <p:spPr bwMode="auto">
            <a:xfrm>
              <a:off x="7440613" y="990600"/>
              <a:ext cx="93663" cy="241300"/>
            </a:xfrm>
            <a:custGeom>
              <a:avLst/>
              <a:gdLst/>
              <a:ahLst/>
              <a:cxnLst>
                <a:cxn ang="0">
                  <a:pos x="94" y="7"/>
                </a:cxn>
                <a:cxn ang="0">
                  <a:pos x="29" y="154"/>
                </a:cxn>
                <a:cxn ang="0">
                  <a:pos x="6" y="220"/>
                </a:cxn>
                <a:cxn ang="0">
                  <a:pos x="0" y="268"/>
                </a:cxn>
                <a:cxn ang="0">
                  <a:pos x="12" y="305"/>
                </a:cxn>
                <a:cxn ang="0">
                  <a:pos x="22" y="229"/>
                </a:cxn>
                <a:cxn ang="0">
                  <a:pos x="117" y="0"/>
                </a:cxn>
                <a:cxn ang="0">
                  <a:pos x="94" y="7"/>
                </a:cxn>
              </a:cxnLst>
              <a:rect l="0" t="0" r="r" b="b"/>
              <a:pathLst>
                <a:path w="117" h="305">
                  <a:moveTo>
                    <a:pt x="94" y="7"/>
                  </a:moveTo>
                  <a:lnTo>
                    <a:pt x="29" y="154"/>
                  </a:lnTo>
                  <a:lnTo>
                    <a:pt x="6" y="220"/>
                  </a:lnTo>
                  <a:lnTo>
                    <a:pt x="0" y="268"/>
                  </a:lnTo>
                  <a:lnTo>
                    <a:pt x="12" y="305"/>
                  </a:lnTo>
                  <a:lnTo>
                    <a:pt x="22" y="229"/>
                  </a:lnTo>
                  <a:lnTo>
                    <a:pt x="117" y="0"/>
                  </a:lnTo>
                  <a:lnTo>
                    <a:pt x="94" y="7"/>
                  </a:lnTo>
                  <a:close/>
                </a:path>
              </a:pathLst>
            </a:custGeom>
            <a:solidFill>
              <a:srgbClr val="B5BA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2" name="Freeform 34"/>
            <p:cNvSpPr>
              <a:spLocks/>
            </p:cNvSpPr>
            <p:nvPr/>
          </p:nvSpPr>
          <p:spPr bwMode="auto">
            <a:xfrm>
              <a:off x="7445375" y="1117600"/>
              <a:ext cx="30163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19" y="68"/>
                </a:cxn>
                <a:cxn ang="0">
                  <a:pos x="0" y="62"/>
                </a:cxn>
                <a:cxn ang="0">
                  <a:pos x="16" y="0"/>
                </a:cxn>
              </a:cxnLst>
              <a:rect l="0" t="0" r="r" b="b"/>
              <a:pathLst>
                <a:path w="39" h="68">
                  <a:moveTo>
                    <a:pt x="16" y="0"/>
                  </a:moveTo>
                  <a:lnTo>
                    <a:pt x="39" y="0"/>
                  </a:lnTo>
                  <a:lnTo>
                    <a:pt x="19" y="68"/>
                  </a:lnTo>
                  <a:lnTo>
                    <a:pt x="0" y="6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2D3E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3" name="Freeform 35"/>
            <p:cNvSpPr>
              <a:spLocks/>
            </p:cNvSpPr>
            <p:nvPr/>
          </p:nvSpPr>
          <p:spPr bwMode="auto">
            <a:xfrm>
              <a:off x="7597775" y="893763"/>
              <a:ext cx="23813" cy="301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1" y="1"/>
                </a:cxn>
                <a:cxn ang="0">
                  <a:pos x="25" y="5"/>
                </a:cxn>
                <a:cxn ang="0">
                  <a:pos x="29" y="12"/>
                </a:cxn>
                <a:cxn ang="0">
                  <a:pos x="30" y="19"/>
                </a:cxn>
                <a:cxn ang="0">
                  <a:pos x="29" y="27"/>
                </a:cxn>
                <a:cxn ang="0">
                  <a:pos x="25" y="33"/>
                </a:cxn>
                <a:cxn ang="0">
                  <a:pos x="21" y="38"/>
                </a:cxn>
                <a:cxn ang="0">
                  <a:pos x="15" y="39"/>
                </a:cxn>
                <a:cxn ang="0">
                  <a:pos x="9" y="38"/>
                </a:cxn>
                <a:cxn ang="0">
                  <a:pos x="5" y="33"/>
                </a:cxn>
                <a:cxn ang="0">
                  <a:pos x="1" y="27"/>
                </a:cxn>
                <a:cxn ang="0">
                  <a:pos x="0" y="19"/>
                </a:cxn>
                <a:cxn ang="0">
                  <a:pos x="1" y="12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5" y="0"/>
                </a:cxn>
              </a:cxnLst>
              <a:rect l="0" t="0" r="r" b="b"/>
              <a:pathLst>
                <a:path w="30" h="39">
                  <a:moveTo>
                    <a:pt x="15" y="0"/>
                  </a:moveTo>
                  <a:lnTo>
                    <a:pt x="21" y="1"/>
                  </a:lnTo>
                  <a:lnTo>
                    <a:pt x="25" y="5"/>
                  </a:lnTo>
                  <a:lnTo>
                    <a:pt x="29" y="12"/>
                  </a:lnTo>
                  <a:lnTo>
                    <a:pt x="30" y="19"/>
                  </a:lnTo>
                  <a:lnTo>
                    <a:pt x="29" y="27"/>
                  </a:lnTo>
                  <a:lnTo>
                    <a:pt x="25" y="33"/>
                  </a:lnTo>
                  <a:lnTo>
                    <a:pt x="21" y="38"/>
                  </a:lnTo>
                  <a:lnTo>
                    <a:pt x="15" y="39"/>
                  </a:lnTo>
                  <a:lnTo>
                    <a:pt x="9" y="38"/>
                  </a:lnTo>
                  <a:lnTo>
                    <a:pt x="5" y="33"/>
                  </a:lnTo>
                  <a:lnTo>
                    <a:pt x="1" y="27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5" y="5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6262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4" name="Freeform 36"/>
            <p:cNvSpPr>
              <a:spLocks/>
            </p:cNvSpPr>
            <p:nvPr/>
          </p:nvSpPr>
          <p:spPr bwMode="auto">
            <a:xfrm>
              <a:off x="7569200" y="677863"/>
              <a:ext cx="31750" cy="1190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76"/>
                </a:cxn>
                <a:cxn ang="0">
                  <a:pos x="0" y="112"/>
                </a:cxn>
                <a:cxn ang="0">
                  <a:pos x="4" y="148"/>
                </a:cxn>
                <a:cxn ang="0">
                  <a:pos x="23" y="148"/>
                </a:cxn>
                <a:cxn ang="0">
                  <a:pos x="23" y="72"/>
                </a:cxn>
                <a:cxn ang="0">
                  <a:pos x="39" y="0"/>
                </a:cxn>
                <a:cxn ang="0">
                  <a:pos x="13" y="0"/>
                </a:cxn>
              </a:cxnLst>
              <a:rect l="0" t="0" r="r" b="b"/>
              <a:pathLst>
                <a:path w="39" h="148">
                  <a:moveTo>
                    <a:pt x="13" y="0"/>
                  </a:moveTo>
                  <a:lnTo>
                    <a:pt x="0" y="76"/>
                  </a:lnTo>
                  <a:lnTo>
                    <a:pt x="0" y="112"/>
                  </a:lnTo>
                  <a:lnTo>
                    <a:pt x="4" y="148"/>
                  </a:lnTo>
                  <a:lnTo>
                    <a:pt x="23" y="148"/>
                  </a:lnTo>
                  <a:lnTo>
                    <a:pt x="23" y="72"/>
                  </a:lnTo>
                  <a:lnTo>
                    <a:pt x="39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5" name="Freeform 37"/>
            <p:cNvSpPr>
              <a:spLocks/>
            </p:cNvSpPr>
            <p:nvPr/>
          </p:nvSpPr>
          <p:spPr bwMode="auto">
            <a:xfrm>
              <a:off x="7570788" y="717550"/>
              <a:ext cx="19050" cy="34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3" y="0"/>
                </a:cxn>
                <a:cxn ang="0">
                  <a:pos x="18" y="43"/>
                </a:cxn>
                <a:cxn ang="0">
                  <a:pos x="0" y="43"/>
                </a:cxn>
                <a:cxn ang="0">
                  <a:pos x="2" y="0"/>
                </a:cxn>
              </a:cxnLst>
              <a:rect l="0" t="0" r="r" b="b"/>
              <a:pathLst>
                <a:path w="23" h="43">
                  <a:moveTo>
                    <a:pt x="2" y="0"/>
                  </a:moveTo>
                  <a:lnTo>
                    <a:pt x="23" y="0"/>
                  </a:lnTo>
                  <a:lnTo>
                    <a:pt x="18" y="43"/>
                  </a:lnTo>
                  <a:lnTo>
                    <a:pt x="0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6" name="Freeform 38"/>
            <p:cNvSpPr>
              <a:spLocks/>
            </p:cNvSpPr>
            <p:nvPr/>
          </p:nvSpPr>
          <p:spPr bwMode="auto">
            <a:xfrm>
              <a:off x="7767638" y="809625"/>
              <a:ext cx="79375" cy="88900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4" y="71"/>
                </a:cxn>
                <a:cxn ang="0">
                  <a:pos x="73" y="35"/>
                </a:cxn>
                <a:cxn ang="0">
                  <a:pos x="88" y="0"/>
                </a:cxn>
                <a:cxn ang="0">
                  <a:pos x="101" y="11"/>
                </a:cxn>
                <a:cxn ang="0">
                  <a:pos x="77" y="71"/>
                </a:cxn>
                <a:cxn ang="0">
                  <a:pos x="37" y="100"/>
                </a:cxn>
                <a:cxn ang="0">
                  <a:pos x="12" y="110"/>
                </a:cxn>
                <a:cxn ang="0">
                  <a:pos x="0" y="99"/>
                </a:cxn>
              </a:cxnLst>
              <a:rect l="0" t="0" r="r" b="b"/>
              <a:pathLst>
                <a:path w="101" h="110">
                  <a:moveTo>
                    <a:pt x="0" y="99"/>
                  </a:moveTo>
                  <a:lnTo>
                    <a:pt x="44" y="71"/>
                  </a:lnTo>
                  <a:lnTo>
                    <a:pt x="73" y="35"/>
                  </a:lnTo>
                  <a:lnTo>
                    <a:pt x="88" y="0"/>
                  </a:lnTo>
                  <a:lnTo>
                    <a:pt x="101" y="11"/>
                  </a:lnTo>
                  <a:lnTo>
                    <a:pt x="77" y="71"/>
                  </a:lnTo>
                  <a:lnTo>
                    <a:pt x="37" y="100"/>
                  </a:lnTo>
                  <a:lnTo>
                    <a:pt x="12" y="11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91A5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7" name="Freeform 39"/>
            <p:cNvSpPr>
              <a:spLocks/>
            </p:cNvSpPr>
            <p:nvPr/>
          </p:nvSpPr>
          <p:spPr bwMode="auto">
            <a:xfrm>
              <a:off x="7804150" y="847725"/>
              <a:ext cx="30163" cy="2698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8" y="5"/>
                </a:cxn>
                <a:cxn ang="0">
                  <a:pos x="20" y="33"/>
                </a:cxn>
                <a:cxn ang="0">
                  <a:pos x="0" y="26"/>
                </a:cxn>
                <a:cxn ang="0">
                  <a:pos x="19" y="0"/>
                </a:cxn>
              </a:cxnLst>
              <a:rect l="0" t="0" r="r" b="b"/>
              <a:pathLst>
                <a:path w="38" h="33">
                  <a:moveTo>
                    <a:pt x="19" y="0"/>
                  </a:moveTo>
                  <a:lnTo>
                    <a:pt x="38" y="5"/>
                  </a:lnTo>
                  <a:lnTo>
                    <a:pt x="20" y="33"/>
                  </a:lnTo>
                  <a:lnTo>
                    <a:pt x="0" y="2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BDBE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8" name="Freeform 40"/>
            <p:cNvSpPr>
              <a:spLocks/>
            </p:cNvSpPr>
            <p:nvPr/>
          </p:nvSpPr>
          <p:spPr bwMode="auto">
            <a:xfrm>
              <a:off x="7916863" y="279400"/>
              <a:ext cx="12700" cy="9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16" y="10"/>
                </a:cxn>
                <a:cxn ang="0">
                  <a:pos x="5" y="10"/>
                </a:cxn>
                <a:cxn ang="0">
                  <a:pos x="0" y="0"/>
                </a:cxn>
              </a:cxnLst>
              <a:rect l="0" t="0" r="r" b="b"/>
              <a:pathLst>
                <a:path w="16" h="10">
                  <a:moveTo>
                    <a:pt x="0" y="0"/>
                  </a:moveTo>
                  <a:lnTo>
                    <a:pt x="12" y="0"/>
                  </a:lnTo>
                  <a:lnTo>
                    <a:pt x="16" y="10"/>
                  </a:lnTo>
                  <a:lnTo>
                    <a:pt x="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9" name="Freeform 41"/>
            <p:cNvSpPr>
              <a:spLocks/>
            </p:cNvSpPr>
            <p:nvPr/>
          </p:nvSpPr>
          <p:spPr bwMode="auto">
            <a:xfrm>
              <a:off x="7929563" y="282575"/>
              <a:ext cx="33338" cy="254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36" y="0"/>
                </a:cxn>
                <a:cxn ang="0">
                  <a:pos x="42" y="7"/>
                </a:cxn>
                <a:cxn ang="0">
                  <a:pos x="21" y="7"/>
                </a:cxn>
                <a:cxn ang="0">
                  <a:pos x="14" y="16"/>
                </a:cxn>
                <a:cxn ang="0">
                  <a:pos x="15" y="32"/>
                </a:cxn>
                <a:cxn ang="0">
                  <a:pos x="0" y="32"/>
                </a:cxn>
                <a:cxn ang="0">
                  <a:pos x="8" y="12"/>
                </a:cxn>
                <a:cxn ang="0">
                  <a:pos x="14" y="0"/>
                </a:cxn>
              </a:cxnLst>
              <a:rect l="0" t="0" r="r" b="b"/>
              <a:pathLst>
                <a:path w="42" h="32">
                  <a:moveTo>
                    <a:pt x="14" y="0"/>
                  </a:moveTo>
                  <a:lnTo>
                    <a:pt x="36" y="0"/>
                  </a:lnTo>
                  <a:lnTo>
                    <a:pt x="42" y="7"/>
                  </a:lnTo>
                  <a:lnTo>
                    <a:pt x="21" y="7"/>
                  </a:lnTo>
                  <a:lnTo>
                    <a:pt x="14" y="16"/>
                  </a:lnTo>
                  <a:lnTo>
                    <a:pt x="15" y="32"/>
                  </a:lnTo>
                  <a:lnTo>
                    <a:pt x="0" y="32"/>
                  </a:lnTo>
                  <a:lnTo>
                    <a:pt x="8" y="1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306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0" name="Freeform 42"/>
            <p:cNvSpPr>
              <a:spLocks/>
            </p:cNvSpPr>
            <p:nvPr/>
          </p:nvSpPr>
          <p:spPr bwMode="auto">
            <a:xfrm>
              <a:off x="7958138" y="825500"/>
              <a:ext cx="136525" cy="153988"/>
            </a:xfrm>
            <a:custGeom>
              <a:avLst/>
              <a:gdLst/>
              <a:ahLst/>
              <a:cxnLst>
                <a:cxn ang="0">
                  <a:pos x="54" y="3"/>
                </a:cxn>
                <a:cxn ang="0">
                  <a:pos x="2" y="97"/>
                </a:cxn>
                <a:cxn ang="0">
                  <a:pos x="0" y="140"/>
                </a:cxn>
                <a:cxn ang="0">
                  <a:pos x="18" y="183"/>
                </a:cxn>
                <a:cxn ang="0">
                  <a:pos x="85" y="195"/>
                </a:cxn>
                <a:cxn ang="0">
                  <a:pos x="86" y="189"/>
                </a:cxn>
                <a:cxn ang="0">
                  <a:pos x="89" y="174"/>
                </a:cxn>
                <a:cxn ang="0">
                  <a:pos x="92" y="158"/>
                </a:cxn>
                <a:cxn ang="0">
                  <a:pos x="96" y="144"/>
                </a:cxn>
                <a:cxn ang="0">
                  <a:pos x="99" y="129"/>
                </a:cxn>
                <a:cxn ang="0">
                  <a:pos x="104" y="110"/>
                </a:cxn>
                <a:cxn ang="0">
                  <a:pos x="107" y="92"/>
                </a:cxn>
                <a:cxn ang="0">
                  <a:pos x="109" y="84"/>
                </a:cxn>
                <a:cxn ang="0">
                  <a:pos x="172" y="13"/>
                </a:cxn>
                <a:cxn ang="0">
                  <a:pos x="116" y="0"/>
                </a:cxn>
                <a:cxn ang="0">
                  <a:pos x="54" y="3"/>
                </a:cxn>
              </a:cxnLst>
              <a:rect l="0" t="0" r="r" b="b"/>
              <a:pathLst>
                <a:path w="172" h="195">
                  <a:moveTo>
                    <a:pt x="54" y="3"/>
                  </a:moveTo>
                  <a:lnTo>
                    <a:pt x="2" y="97"/>
                  </a:lnTo>
                  <a:lnTo>
                    <a:pt x="0" y="140"/>
                  </a:lnTo>
                  <a:lnTo>
                    <a:pt x="18" y="183"/>
                  </a:lnTo>
                  <a:lnTo>
                    <a:pt x="85" y="195"/>
                  </a:lnTo>
                  <a:lnTo>
                    <a:pt x="86" y="189"/>
                  </a:lnTo>
                  <a:lnTo>
                    <a:pt x="89" y="174"/>
                  </a:lnTo>
                  <a:lnTo>
                    <a:pt x="92" y="158"/>
                  </a:lnTo>
                  <a:lnTo>
                    <a:pt x="96" y="144"/>
                  </a:lnTo>
                  <a:lnTo>
                    <a:pt x="99" y="129"/>
                  </a:lnTo>
                  <a:lnTo>
                    <a:pt x="104" y="110"/>
                  </a:lnTo>
                  <a:lnTo>
                    <a:pt x="107" y="92"/>
                  </a:lnTo>
                  <a:lnTo>
                    <a:pt x="109" y="84"/>
                  </a:lnTo>
                  <a:lnTo>
                    <a:pt x="172" y="13"/>
                  </a:lnTo>
                  <a:lnTo>
                    <a:pt x="116" y="0"/>
                  </a:lnTo>
                  <a:lnTo>
                    <a:pt x="54" y="3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1" name="Freeform 43"/>
            <p:cNvSpPr>
              <a:spLocks/>
            </p:cNvSpPr>
            <p:nvPr/>
          </p:nvSpPr>
          <p:spPr bwMode="auto">
            <a:xfrm>
              <a:off x="7851775" y="871538"/>
              <a:ext cx="80963" cy="1397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5" y="63"/>
                </a:cxn>
                <a:cxn ang="0">
                  <a:pos x="0" y="139"/>
                </a:cxn>
                <a:cxn ang="0">
                  <a:pos x="44" y="163"/>
                </a:cxn>
                <a:cxn ang="0">
                  <a:pos x="62" y="176"/>
                </a:cxn>
                <a:cxn ang="0">
                  <a:pos x="84" y="150"/>
                </a:cxn>
                <a:cxn ang="0">
                  <a:pos x="73" y="130"/>
                </a:cxn>
                <a:cxn ang="0">
                  <a:pos x="44" y="101"/>
                </a:cxn>
                <a:cxn ang="0">
                  <a:pos x="46" y="69"/>
                </a:cxn>
                <a:cxn ang="0">
                  <a:pos x="84" y="115"/>
                </a:cxn>
                <a:cxn ang="0">
                  <a:pos x="104" y="115"/>
                </a:cxn>
                <a:cxn ang="0">
                  <a:pos x="104" y="86"/>
                </a:cxn>
                <a:cxn ang="0">
                  <a:pos x="104" y="55"/>
                </a:cxn>
                <a:cxn ang="0">
                  <a:pos x="77" y="39"/>
                </a:cxn>
                <a:cxn ang="0">
                  <a:pos x="62" y="0"/>
                </a:cxn>
              </a:cxnLst>
              <a:rect l="0" t="0" r="r" b="b"/>
              <a:pathLst>
                <a:path w="104" h="176">
                  <a:moveTo>
                    <a:pt x="62" y="0"/>
                  </a:moveTo>
                  <a:lnTo>
                    <a:pt x="15" y="63"/>
                  </a:lnTo>
                  <a:lnTo>
                    <a:pt x="0" y="139"/>
                  </a:lnTo>
                  <a:lnTo>
                    <a:pt x="44" y="163"/>
                  </a:lnTo>
                  <a:lnTo>
                    <a:pt x="62" y="176"/>
                  </a:lnTo>
                  <a:lnTo>
                    <a:pt x="84" y="150"/>
                  </a:lnTo>
                  <a:lnTo>
                    <a:pt x="73" y="130"/>
                  </a:lnTo>
                  <a:lnTo>
                    <a:pt x="44" y="101"/>
                  </a:lnTo>
                  <a:lnTo>
                    <a:pt x="46" y="69"/>
                  </a:lnTo>
                  <a:lnTo>
                    <a:pt x="84" y="115"/>
                  </a:lnTo>
                  <a:lnTo>
                    <a:pt x="104" y="115"/>
                  </a:lnTo>
                  <a:lnTo>
                    <a:pt x="104" y="86"/>
                  </a:lnTo>
                  <a:lnTo>
                    <a:pt x="104" y="55"/>
                  </a:lnTo>
                  <a:lnTo>
                    <a:pt x="77" y="3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7861300" y="979488"/>
              <a:ext cx="215900" cy="214313"/>
            </a:xfrm>
            <a:custGeom>
              <a:avLst/>
              <a:gdLst/>
              <a:ahLst/>
              <a:cxnLst>
                <a:cxn ang="0">
                  <a:pos x="249" y="15"/>
                </a:cxn>
                <a:cxn ang="0">
                  <a:pos x="167" y="15"/>
                </a:cxn>
                <a:cxn ang="0">
                  <a:pos x="89" y="0"/>
                </a:cxn>
                <a:cxn ang="0">
                  <a:pos x="76" y="39"/>
                </a:cxn>
                <a:cxn ang="0">
                  <a:pos x="33" y="70"/>
                </a:cxn>
                <a:cxn ang="0">
                  <a:pos x="18" y="106"/>
                </a:cxn>
                <a:cxn ang="0">
                  <a:pos x="18" y="135"/>
                </a:cxn>
                <a:cxn ang="0">
                  <a:pos x="0" y="191"/>
                </a:cxn>
                <a:cxn ang="0">
                  <a:pos x="17" y="253"/>
                </a:cxn>
                <a:cxn ang="0">
                  <a:pos x="68" y="269"/>
                </a:cxn>
                <a:cxn ang="0">
                  <a:pos x="110" y="259"/>
                </a:cxn>
                <a:cxn ang="0">
                  <a:pos x="153" y="245"/>
                </a:cxn>
                <a:cxn ang="0">
                  <a:pos x="151" y="213"/>
                </a:cxn>
                <a:cxn ang="0">
                  <a:pos x="157" y="182"/>
                </a:cxn>
                <a:cxn ang="0">
                  <a:pos x="227" y="168"/>
                </a:cxn>
                <a:cxn ang="0">
                  <a:pos x="236" y="137"/>
                </a:cxn>
                <a:cxn ang="0">
                  <a:pos x="145" y="137"/>
                </a:cxn>
                <a:cxn ang="0">
                  <a:pos x="108" y="168"/>
                </a:cxn>
                <a:cxn ang="0">
                  <a:pos x="116" y="122"/>
                </a:cxn>
                <a:cxn ang="0">
                  <a:pos x="157" y="105"/>
                </a:cxn>
                <a:cxn ang="0">
                  <a:pos x="230" y="99"/>
                </a:cxn>
                <a:cxn ang="0">
                  <a:pos x="253" y="71"/>
                </a:cxn>
                <a:cxn ang="0">
                  <a:pos x="273" y="37"/>
                </a:cxn>
                <a:cxn ang="0">
                  <a:pos x="249" y="15"/>
                </a:cxn>
              </a:cxnLst>
              <a:rect l="0" t="0" r="r" b="b"/>
              <a:pathLst>
                <a:path w="273" h="269">
                  <a:moveTo>
                    <a:pt x="249" y="15"/>
                  </a:moveTo>
                  <a:lnTo>
                    <a:pt x="167" y="15"/>
                  </a:lnTo>
                  <a:lnTo>
                    <a:pt x="89" y="0"/>
                  </a:lnTo>
                  <a:lnTo>
                    <a:pt x="76" y="39"/>
                  </a:lnTo>
                  <a:lnTo>
                    <a:pt x="33" y="70"/>
                  </a:lnTo>
                  <a:lnTo>
                    <a:pt x="18" y="106"/>
                  </a:lnTo>
                  <a:lnTo>
                    <a:pt x="18" y="135"/>
                  </a:lnTo>
                  <a:lnTo>
                    <a:pt x="0" y="191"/>
                  </a:lnTo>
                  <a:lnTo>
                    <a:pt x="17" y="253"/>
                  </a:lnTo>
                  <a:lnTo>
                    <a:pt x="68" y="269"/>
                  </a:lnTo>
                  <a:lnTo>
                    <a:pt x="110" y="259"/>
                  </a:lnTo>
                  <a:lnTo>
                    <a:pt x="153" y="245"/>
                  </a:lnTo>
                  <a:lnTo>
                    <a:pt x="151" y="213"/>
                  </a:lnTo>
                  <a:lnTo>
                    <a:pt x="157" y="182"/>
                  </a:lnTo>
                  <a:lnTo>
                    <a:pt x="227" y="168"/>
                  </a:lnTo>
                  <a:lnTo>
                    <a:pt x="236" y="137"/>
                  </a:lnTo>
                  <a:lnTo>
                    <a:pt x="145" y="137"/>
                  </a:lnTo>
                  <a:lnTo>
                    <a:pt x="108" y="168"/>
                  </a:lnTo>
                  <a:lnTo>
                    <a:pt x="116" y="122"/>
                  </a:lnTo>
                  <a:lnTo>
                    <a:pt x="157" y="105"/>
                  </a:lnTo>
                  <a:lnTo>
                    <a:pt x="230" y="99"/>
                  </a:lnTo>
                  <a:lnTo>
                    <a:pt x="253" y="71"/>
                  </a:lnTo>
                  <a:lnTo>
                    <a:pt x="273" y="37"/>
                  </a:lnTo>
                  <a:lnTo>
                    <a:pt x="249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3" name="Freeform 45"/>
            <p:cNvSpPr>
              <a:spLocks/>
            </p:cNvSpPr>
            <p:nvPr/>
          </p:nvSpPr>
          <p:spPr bwMode="auto">
            <a:xfrm>
              <a:off x="7989888" y="1136650"/>
              <a:ext cx="103188" cy="123825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22" y="116"/>
                </a:cxn>
                <a:cxn ang="0">
                  <a:pos x="65" y="153"/>
                </a:cxn>
                <a:cxn ang="0">
                  <a:pos x="88" y="157"/>
                </a:cxn>
                <a:cxn ang="0">
                  <a:pos x="128" y="130"/>
                </a:cxn>
                <a:cxn ang="0">
                  <a:pos x="120" y="97"/>
                </a:cxn>
                <a:cxn ang="0">
                  <a:pos x="130" y="62"/>
                </a:cxn>
                <a:cxn ang="0">
                  <a:pos x="86" y="62"/>
                </a:cxn>
                <a:cxn ang="0">
                  <a:pos x="45" y="0"/>
                </a:cxn>
                <a:cxn ang="0">
                  <a:pos x="18" y="26"/>
                </a:cxn>
                <a:cxn ang="0">
                  <a:pos x="0" y="76"/>
                </a:cxn>
              </a:cxnLst>
              <a:rect l="0" t="0" r="r" b="b"/>
              <a:pathLst>
                <a:path w="130" h="157">
                  <a:moveTo>
                    <a:pt x="0" y="76"/>
                  </a:moveTo>
                  <a:lnTo>
                    <a:pt x="22" y="116"/>
                  </a:lnTo>
                  <a:lnTo>
                    <a:pt x="65" y="153"/>
                  </a:lnTo>
                  <a:lnTo>
                    <a:pt x="88" y="157"/>
                  </a:lnTo>
                  <a:lnTo>
                    <a:pt x="128" y="130"/>
                  </a:lnTo>
                  <a:lnTo>
                    <a:pt x="120" y="97"/>
                  </a:lnTo>
                  <a:lnTo>
                    <a:pt x="130" y="62"/>
                  </a:lnTo>
                  <a:lnTo>
                    <a:pt x="86" y="62"/>
                  </a:lnTo>
                  <a:lnTo>
                    <a:pt x="45" y="0"/>
                  </a:lnTo>
                  <a:lnTo>
                    <a:pt x="18" y="2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4" name="Freeform 46"/>
            <p:cNvSpPr>
              <a:spLocks/>
            </p:cNvSpPr>
            <p:nvPr/>
          </p:nvSpPr>
          <p:spPr bwMode="auto">
            <a:xfrm>
              <a:off x="8121650" y="915988"/>
              <a:ext cx="409575" cy="192088"/>
            </a:xfrm>
            <a:custGeom>
              <a:avLst/>
              <a:gdLst/>
              <a:ahLst/>
              <a:cxnLst>
                <a:cxn ang="0">
                  <a:pos x="31" y="59"/>
                </a:cxn>
                <a:cxn ang="0">
                  <a:pos x="99" y="43"/>
                </a:cxn>
                <a:cxn ang="0">
                  <a:pos x="310" y="43"/>
                </a:cxn>
                <a:cxn ang="0">
                  <a:pos x="509" y="0"/>
                </a:cxn>
                <a:cxn ang="0">
                  <a:pos x="512" y="66"/>
                </a:cxn>
                <a:cxn ang="0">
                  <a:pos x="507" y="142"/>
                </a:cxn>
                <a:cxn ang="0">
                  <a:pos x="469" y="158"/>
                </a:cxn>
                <a:cxn ang="0">
                  <a:pos x="188" y="158"/>
                </a:cxn>
                <a:cxn ang="0">
                  <a:pos x="107" y="158"/>
                </a:cxn>
                <a:cxn ang="0">
                  <a:pos x="256" y="181"/>
                </a:cxn>
                <a:cxn ang="0">
                  <a:pos x="515" y="188"/>
                </a:cxn>
                <a:cxn ang="0">
                  <a:pos x="499" y="242"/>
                </a:cxn>
                <a:cxn ang="0">
                  <a:pos x="340" y="242"/>
                </a:cxn>
                <a:cxn ang="0">
                  <a:pos x="114" y="242"/>
                </a:cxn>
                <a:cxn ang="0">
                  <a:pos x="0" y="219"/>
                </a:cxn>
                <a:cxn ang="0">
                  <a:pos x="0" y="166"/>
                </a:cxn>
                <a:cxn ang="0">
                  <a:pos x="61" y="135"/>
                </a:cxn>
                <a:cxn ang="0">
                  <a:pos x="31" y="59"/>
                </a:cxn>
              </a:cxnLst>
              <a:rect l="0" t="0" r="r" b="b"/>
              <a:pathLst>
                <a:path w="515" h="242">
                  <a:moveTo>
                    <a:pt x="31" y="59"/>
                  </a:moveTo>
                  <a:lnTo>
                    <a:pt x="99" y="43"/>
                  </a:lnTo>
                  <a:lnTo>
                    <a:pt x="310" y="43"/>
                  </a:lnTo>
                  <a:lnTo>
                    <a:pt x="509" y="0"/>
                  </a:lnTo>
                  <a:lnTo>
                    <a:pt x="512" y="66"/>
                  </a:lnTo>
                  <a:lnTo>
                    <a:pt x="507" y="142"/>
                  </a:lnTo>
                  <a:lnTo>
                    <a:pt x="469" y="158"/>
                  </a:lnTo>
                  <a:lnTo>
                    <a:pt x="188" y="158"/>
                  </a:lnTo>
                  <a:lnTo>
                    <a:pt x="107" y="158"/>
                  </a:lnTo>
                  <a:lnTo>
                    <a:pt x="256" y="181"/>
                  </a:lnTo>
                  <a:lnTo>
                    <a:pt x="515" y="188"/>
                  </a:lnTo>
                  <a:lnTo>
                    <a:pt x="499" y="242"/>
                  </a:lnTo>
                  <a:lnTo>
                    <a:pt x="340" y="242"/>
                  </a:lnTo>
                  <a:lnTo>
                    <a:pt x="114" y="242"/>
                  </a:lnTo>
                  <a:lnTo>
                    <a:pt x="0" y="219"/>
                  </a:lnTo>
                  <a:lnTo>
                    <a:pt x="0" y="166"/>
                  </a:lnTo>
                  <a:lnTo>
                    <a:pt x="61" y="135"/>
                  </a:lnTo>
                  <a:lnTo>
                    <a:pt x="31" y="59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5" name="Freeform 47"/>
            <p:cNvSpPr>
              <a:spLocks/>
            </p:cNvSpPr>
            <p:nvPr/>
          </p:nvSpPr>
          <p:spPr bwMode="auto">
            <a:xfrm>
              <a:off x="7569200" y="960438"/>
              <a:ext cx="279400" cy="1682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327" y="25"/>
                </a:cxn>
                <a:cxn ang="0">
                  <a:pos x="353" y="59"/>
                </a:cxn>
                <a:cxn ang="0">
                  <a:pos x="353" y="116"/>
                </a:cxn>
                <a:cxn ang="0">
                  <a:pos x="307" y="85"/>
                </a:cxn>
                <a:cxn ang="0">
                  <a:pos x="141" y="59"/>
                </a:cxn>
                <a:cxn ang="0">
                  <a:pos x="181" y="85"/>
                </a:cxn>
                <a:cxn ang="0">
                  <a:pos x="342" y="131"/>
                </a:cxn>
                <a:cxn ang="0">
                  <a:pos x="347" y="212"/>
                </a:cxn>
                <a:cxn ang="0">
                  <a:pos x="211" y="186"/>
                </a:cxn>
                <a:cxn ang="0">
                  <a:pos x="0" y="146"/>
                </a:cxn>
                <a:cxn ang="0">
                  <a:pos x="24" y="116"/>
                </a:cxn>
                <a:cxn ang="0">
                  <a:pos x="65" y="104"/>
                </a:cxn>
                <a:cxn ang="0">
                  <a:pos x="60" y="50"/>
                </a:cxn>
                <a:cxn ang="0">
                  <a:pos x="96" y="0"/>
                </a:cxn>
              </a:cxnLst>
              <a:rect l="0" t="0" r="r" b="b"/>
              <a:pathLst>
                <a:path w="353" h="212">
                  <a:moveTo>
                    <a:pt x="96" y="0"/>
                  </a:moveTo>
                  <a:lnTo>
                    <a:pt x="327" y="25"/>
                  </a:lnTo>
                  <a:lnTo>
                    <a:pt x="353" y="59"/>
                  </a:lnTo>
                  <a:lnTo>
                    <a:pt x="353" y="116"/>
                  </a:lnTo>
                  <a:lnTo>
                    <a:pt x="307" y="85"/>
                  </a:lnTo>
                  <a:lnTo>
                    <a:pt x="141" y="59"/>
                  </a:lnTo>
                  <a:lnTo>
                    <a:pt x="181" y="85"/>
                  </a:lnTo>
                  <a:lnTo>
                    <a:pt x="342" y="131"/>
                  </a:lnTo>
                  <a:lnTo>
                    <a:pt x="347" y="212"/>
                  </a:lnTo>
                  <a:lnTo>
                    <a:pt x="211" y="186"/>
                  </a:lnTo>
                  <a:lnTo>
                    <a:pt x="0" y="146"/>
                  </a:lnTo>
                  <a:lnTo>
                    <a:pt x="24" y="116"/>
                  </a:lnTo>
                  <a:lnTo>
                    <a:pt x="65" y="104"/>
                  </a:lnTo>
                  <a:lnTo>
                    <a:pt x="60" y="5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6" name="Freeform 48"/>
            <p:cNvSpPr>
              <a:spLocks/>
            </p:cNvSpPr>
            <p:nvPr/>
          </p:nvSpPr>
          <p:spPr bwMode="auto">
            <a:xfrm>
              <a:off x="7164388" y="771525"/>
              <a:ext cx="128588" cy="128588"/>
            </a:xfrm>
            <a:custGeom>
              <a:avLst/>
              <a:gdLst/>
              <a:ahLst/>
              <a:cxnLst>
                <a:cxn ang="0">
                  <a:pos x="50" y="11"/>
                </a:cxn>
                <a:cxn ang="0">
                  <a:pos x="0" y="117"/>
                </a:cxn>
                <a:cxn ang="0">
                  <a:pos x="4" y="151"/>
                </a:cxn>
                <a:cxn ang="0">
                  <a:pos x="70" y="163"/>
                </a:cxn>
                <a:cxn ang="0">
                  <a:pos x="106" y="137"/>
                </a:cxn>
                <a:cxn ang="0">
                  <a:pos x="106" y="76"/>
                </a:cxn>
                <a:cxn ang="0">
                  <a:pos x="161" y="15"/>
                </a:cxn>
                <a:cxn ang="0">
                  <a:pos x="91" y="0"/>
                </a:cxn>
                <a:cxn ang="0">
                  <a:pos x="50" y="11"/>
                </a:cxn>
              </a:cxnLst>
              <a:rect l="0" t="0" r="r" b="b"/>
              <a:pathLst>
                <a:path w="161" h="163">
                  <a:moveTo>
                    <a:pt x="50" y="11"/>
                  </a:moveTo>
                  <a:lnTo>
                    <a:pt x="0" y="117"/>
                  </a:lnTo>
                  <a:lnTo>
                    <a:pt x="4" y="151"/>
                  </a:lnTo>
                  <a:lnTo>
                    <a:pt x="70" y="163"/>
                  </a:lnTo>
                  <a:lnTo>
                    <a:pt x="106" y="137"/>
                  </a:lnTo>
                  <a:lnTo>
                    <a:pt x="106" y="76"/>
                  </a:lnTo>
                  <a:lnTo>
                    <a:pt x="161" y="15"/>
                  </a:lnTo>
                  <a:lnTo>
                    <a:pt x="91" y="0"/>
                  </a:lnTo>
                  <a:lnTo>
                    <a:pt x="50" y="11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7" name="Freeform 49"/>
            <p:cNvSpPr>
              <a:spLocks/>
            </p:cNvSpPr>
            <p:nvPr/>
          </p:nvSpPr>
          <p:spPr bwMode="auto">
            <a:xfrm>
              <a:off x="7048500" y="822325"/>
              <a:ext cx="139700" cy="133350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96" y="46"/>
                </a:cxn>
                <a:cxn ang="0">
                  <a:pos x="177" y="142"/>
                </a:cxn>
                <a:cxn ang="0">
                  <a:pos x="87" y="167"/>
                </a:cxn>
                <a:cxn ang="0">
                  <a:pos x="0" y="122"/>
                </a:cxn>
                <a:cxn ang="0">
                  <a:pos x="0" y="71"/>
                </a:cxn>
                <a:cxn ang="0">
                  <a:pos x="72" y="0"/>
                </a:cxn>
              </a:cxnLst>
              <a:rect l="0" t="0" r="r" b="b"/>
              <a:pathLst>
                <a:path w="177" h="167">
                  <a:moveTo>
                    <a:pt x="72" y="0"/>
                  </a:moveTo>
                  <a:lnTo>
                    <a:pt x="96" y="46"/>
                  </a:lnTo>
                  <a:lnTo>
                    <a:pt x="177" y="142"/>
                  </a:lnTo>
                  <a:lnTo>
                    <a:pt x="87" y="167"/>
                  </a:lnTo>
                  <a:lnTo>
                    <a:pt x="0" y="122"/>
                  </a:lnTo>
                  <a:lnTo>
                    <a:pt x="0" y="7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8" name="Freeform 50"/>
            <p:cNvSpPr>
              <a:spLocks/>
            </p:cNvSpPr>
            <p:nvPr/>
          </p:nvSpPr>
          <p:spPr bwMode="auto">
            <a:xfrm>
              <a:off x="7056438" y="923925"/>
              <a:ext cx="255588" cy="217488"/>
            </a:xfrm>
            <a:custGeom>
              <a:avLst/>
              <a:gdLst/>
              <a:ahLst/>
              <a:cxnLst>
                <a:cxn ang="0">
                  <a:pos x="261" y="0"/>
                </a:cxn>
                <a:cxn ang="0">
                  <a:pos x="186" y="25"/>
                </a:cxn>
                <a:cxn ang="0">
                  <a:pos x="55" y="65"/>
                </a:cxn>
                <a:cxn ang="0">
                  <a:pos x="0" y="101"/>
                </a:cxn>
                <a:cxn ang="0">
                  <a:pos x="0" y="147"/>
                </a:cxn>
                <a:cxn ang="0">
                  <a:pos x="116" y="101"/>
                </a:cxn>
                <a:cxn ang="0">
                  <a:pos x="166" y="86"/>
                </a:cxn>
                <a:cxn ang="0">
                  <a:pos x="166" y="122"/>
                </a:cxn>
                <a:cxn ang="0">
                  <a:pos x="4" y="181"/>
                </a:cxn>
                <a:cxn ang="0">
                  <a:pos x="36" y="258"/>
                </a:cxn>
                <a:cxn ang="0">
                  <a:pos x="100" y="274"/>
                </a:cxn>
                <a:cxn ang="0">
                  <a:pos x="125" y="207"/>
                </a:cxn>
                <a:cxn ang="0">
                  <a:pos x="171" y="167"/>
                </a:cxn>
                <a:cxn ang="0">
                  <a:pos x="257" y="147"/>
                </a:cxn>
                <a:cxn ang="0">
                  <a:pos x="307" y="126"/>
                </a:cxn>
                <a:cxn ang="0">
                  <a:pos x="307" y="124"/>
                </a:cxn>
                <a:cxn ang="0">
                  <a:pos x="309" y="117"/>
                </a:cxn>
                <a:cxn ang="0">
                  <a:pos x="310" y="104"/>
                </a:cxn>
                <a:cxn ang="0">
                  <a:pos x="312" y="86"/>
                </a:cxn>
                <a:cxn ang="0">
                  <a:pos x="316" y="61"/>
                </a:cxn>
                <a:cxn ang="0">
                  <a:pos x="319" y="33"/>
                </a:cxn>
                <a:cxn ang="0">
                  <a:pos x="321" y="12"/>
                </a:cxn>
                <a:cxn ang="0">
                  <a:pos x="322" y="4"/>
                </a:cxn>
                <a:cxn ang="0">
                  <a:pos x="261" y="0"/>
                </a:cxn>
              </a:cxnLst>
              <a:rect l="0" t="0" r="r" b="b"/>
              <a:pathLst>
                <a:path w="322" h="274">
                  <a:moveTo>
                    <a:pt x="261" y="0"/>
                  </a:moveTo>
                  <a:lnTo>
                    <a:pt x="186" y="25"/>
                  </a:lnTo>
                  <a:lnTo>
                    <a:pt x="55" y="65"/>
                  </a:lnTo>
                  <a:lnTo>
                    <a:pt x="0" y="101"/>
                  </a:lnTo>
                  <a:lnTo>
                    <a:pt x="0" y="147"/>
                  </a:lnTo>
                  <a:lnTo>
                    <a:pt x="116" y="101"/>
                  </a:lnTo>
                  <a:lnTo>
                    <a:pt x="166" y="86"/>
                  </a:lnTo>
                  <a:lnTo>
                    <a:pt x="166" y="122"/>
                  </a:lnTo>
                  <a:lnTo>
                    <a:pt x="4" y="181"/>
                  </a:lnTo>
                  <a:lnTo>
                    <a:pt x="36" y="258"/>
                  </a:lnTo>
                  <a:lnTo>
                    <a:pt x="100" y="274"/>
                  </a:lnTo>
                  <a:lnTo>
                    <a:pt x="125" y="207"/>
                  </a:lnTo>
                  <a:lnTo>
                    <a:pt x="171" y="167"/>
                  </a:lnTo>
                  <a:lnTo>
                    <a:pt x="257" y="147"/>
                  </a:lnTo>
                  <a:lnTo>
                    <a:pt x="307" y="126"/>
                  </a:lnTo>
                  <a:lnTo>
                    <a:pt x="307" y="124"/>
                  </a:lnTo>
                  <a:lnTo>
                    <a:pt x="309" y="117"/>
                  </a:lnTo>
                  <a:lnTo>
                    <a:pt x="310" y="104"/>
                  </a:lnTo>
                  <a:lnTo>
                    <a:pt x="312" y="86"/>
                  </a:lnTo>
                  <a:lnTo>
                    <a:pt x="316" y="61"/>
                  </a:lnTo>
                  <a:lnTo>
                    <a:pt x="319" y="33"/>
                  </a:lnTo>
                  <a:lnTo>
                    <a:pt x="321" y="12"/>
                  </a:lnTo>
                  <a:lnTo>
                    <a:pt x="322" y="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9" name="Freeform 51"/>
            <p:cNvSpPr>
              <a:spLocks/>
            </p:cNvSpPr>
            <p:nvPr/>
          </p:nvSpPr>
          <p:spPr bwMode="auto">
            <a:xfrm>
              <a:off x="7175500" y="1076325"/>
              <a:ext cx="88900" cy="1127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46" y="122"/>
                </a:cxn>
                <a:cxn ang="0">
                  <a:pos x="86" y="142"/>
                </a:cxn>
                <a:cxn ang="0">
                  <a:pos x="110" y="116"/>
                </a:cxn>
                <a:cxn ang="0">
                  <a:pos x="80" y="82"/>
                </a:cxn>
                <a:cxn ang="0">
                  <a:pos x="40" y="0"/>
                </a:cxn>
                <a:cxn ang="0">
                  <a:pos x="38" y="2"/>
                </a:cxn>
                <a:cxn ang="0">
                  <a:pos x="33" y="9"/>
                </a:cxn>
                <a:cxn ang="0">
                  <a:pos x="26" y="18"/>
                </a:cxn>
                <a:cxn ang="0">
                  <a:pos x="18" y="28"/>
                </a:cxn>
                <a:cxn ang="0">
                  <a:pos x="10" y="38"/>
                </a:cxn>
                <a:cxn ang="0">
                  <a:pos x="4" y="47"/>
                </a:cxn>
                <a:cxn ang="0">
                  <a:pos x="0" y="54"/>
                </a:cxn>
                <a:cxn ang="0">
                  <a:pos x="0" y="56"/>
                </a:cxn>
              </a:cxnLst>
              <a:rect l="0" t="0" r="r" b="b"/>
              <a:pathLst>
                <a:path w="110" h="142">
                  <a:moveTo>
                    <a:pt x="0" y="56"/>
                  </a:moveTo>
                  <a:lnTo>
                    <a:pt x="46" y="122"/>
                  </a:lnTo>
                  <a:lnTo>
                    <a:pt x="86" y="142"/>
                  </a:lnTo>
                  <a:lnTo>
                    <a:pt x="110" y="116"/>
                  </a:lnTo>
                  <a:lnTo>
                    <a:pt x="80" y="82"/>
                  </a:lnTo>
                  <a:lnTo>
                    <a:pt x="40" y="0"/>
                  </a:lnTo>
                  <a:lnTo>
                    <a:pt x="38" y="2"/>
                  </a:lnTo>
                  <a:lnTo>
                    <a:pt x="33" y="9"/>
                  </a:lnTo>
                  <a:lnTo>
                    <a:pt x="26" y="18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4" y="47"/>
                  </a:lnTo>
                  <a:lnTo>
                    <a:pt x="0" y="5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0" name="Freeform 52"/>
            <p:cNvSpPr>
              <a:spLocks/>
            </p:cNvSpPr>
            <p:nvPr/>
          </p:nvSpPr>
          <p:spPr bwMode="auto">
            <a:xfrm>
              <a:off x="7356475" y="903288"/>
              <a:ext cx="174625" cy="160338"/>
            </a:xfrm>
            <a:custGeom>
              <a:avLst/>
              <a:gdLst/>
              <a:ahLst/>
              <a:cxnLst>
                <a:cxn ang="0">
                  <a:pos x="4" y="15"/>
                </a:cxn>
                <a:cxn ang="0">
                  <a:pos x="110" y="0"/>
                </a:cxn>
                <a:cxn ang="0">
                  <a:pos x="221" y="30"/>
                </a:cxn>
                <a:cxn ang="0">
                  <a:pos x="196" y="97"/>
                </a:cxn>
                <a:cxn ang="0">
                  <a:pos x="171" y="142"/>
                </a:cxn>
                <a:cxn ang="0">
                  <a:pos x="106" y="137"/>
                </a:cxn>
                <a:cxn ang="0">
                  <a:pos x="166" y="167"/>
                </a:cxn>
                <a:cxn ang="0">
                  <a:pos x="151" y="203"/>
                </a:cxn>
                <a:cxn ang="0">
                  <a:pos x="95" y="182"/>
                </a:cxn>
                <a:cxn ang="0">
                  <a:pos x="0" y="176"/>
                </a:cxn>
                <a:cxn ang="0">
                  <a:pos x="0" y="122"/>
                </a:cxn>
                <a:cxn ang="0">
                  <a:pos x="19" y="66"/>
                </a:cxn>
                <a:cxn ang="0">
                  <a:pos x="4" y="15"/>
                </a:cxn>
              </a:cxnLst>
              <a:rect l="0" t="0" r="r" b="b"/>
              <a:pathLst>
                <a:path w="221" h="203">
                  <a:moveTo>
                    <a:pt x="4" y="15"/>
                  </a:moveTo>
                  <a:lnTo>
                    <a:pt x="110" y="0"/>
                  </a:lnTo>
                  <a:lnTo>
                    <a:pt x="221" y="30"/>
                  </a:lnTo>
                  <a:lnTo>
                    <a:pt x="196" y="97"/>
                  </a:lnTo>
                  <a:lnTo>
                    <a:pt x="171" y="142"/>
                  </a:lnTo>
                  <a:lnTo>
                    <a:pt x="106" y="137"/>
                  </a:lnTo>
                  <a:lnTo>
                    <a:pt x="166" y="167"/>
                  </a:lnTo>
                  <a:lnTo>
                    <a:pt x="151" y="203"/>
                  </a:lnTo>
                  <a:lnTo>
                    <a:pt x="95" y="182"/>
                  </a:lnTo>
                  <a:lnTo>
                    <a:pt x="0" y="176"/>
                  </a:lnTo>
                  <a:lnTo>
                    <a:pt x="0" y="122"/>
                  </a:lnTo>
                  <a:lnTo>
                    <a:pt x="19" y="66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743700" y="922338"/>
              <a:ext cx="322263" cy="165100"/>
            </a:xfrm>
            <a:custGeom>
              <a:avLst/>
              <a:gdLst/>
              <a:ahLst/>
              <a:cxnLst>
                <a:cxn ang="0">
                  <a:pos x="356" y="26"/>
                </a:cxn>
                <a:cxn ang="0">
                  <a:pos x="261" y="0"/>
                </a:cxn>
                <a:cxn ang="0">
                  <a:pos x="66" y="0"/>
                </a:cxn>
                <a:cxn ang="0">
                  <a:pos x="13" y="70"/>
                </a:cxn>
                <a:cxn ang="0">
                  <a:pos x="0" y="132"/>
                </a:cxn>
                <a:cxn ang="0">
                  <a:pos x="25" y="206"/>
                </a:cxn>
                <a:cxn ang="0">
                  <a:pos x="143" y="206"/>
                </a:cxn>
                <a:cxn ang="0">
                  <a:pos x="261" y="210"/>
                </a:cxn>
                <a:cxn ang="0">
                  <a:pos x="323" y="189"/>
                </a:cxn>
                <a:cxn ang="0">
                  <a:pos x="364" y="160"/>
                </a:cxn>
                <a:cxn ang="0">
                  <a:pos x="359" y="128"/>
                </a:cxn>
                <a:cxn ang="0">
                  <a:pos x="274" y="128"/>
                </a:cxn>
                <a:cxn ang="0">
                  <a:pos x="274" y="87"/>
                </a:cxn>
                <a:cxn ang="0">
                  <a:pos x="367" y="79"/>
                </a:cxn>
                <a:cxn ang="0">
                  <a:pos x="404" y="37"/>
                </a:cxn>
                <a:cxn ang="0">
                  <a:pos x="402" y="36"/>
                </a:cxn>
                <a:cxn ang="0">
                  <a:pos x="396" y="35"/>
                </a:cxn>
                <a:cxn ang="0">
                  <a:pos x="389" y="32"/>
                </a:cxn>
                <a:cxn ang="0">
                  <a:pos x="380" y="29"/>
                </a:cxn>
                <a:cxn ang="0">
                  <a:pos x="371" y="27"/>
                </a:cxn>
                <a:cxn ang="0">
                  <a:pos x="364" y="26"/>
                </a:cxn>
                <a:cxn ang="0">
                  <a:pos x="358" y="24"/>
                </a:cxn>
                <a:cxn ang="0">
                  <a:pos x="356" y="26"/>
                </a:cxn>
              </a:cxnLst>
              <a:rect l="0" t="0" r="r" b="b"/>
              <a:pathLst>
                <a:path w="404" h="210">
                  <a:moveTo>
                    <a:pt x="356" y="26"/>
                  </a:moveTo>
                  <a:lnTo>
                    <a:pt x="261" y="0"/>
                  </a:lnTo>
                  <a:lnTo>
                    <a:pt x="66" y="0"/>
                  </a:lnTo>
                  <a:lnTo>
                    <a:pt x="13" y="70"/>
                  </a:lnTo>
                  <a:lnTo>
                    <a:pt x="0" y="132"/>
                  </a:lnTo>
                  <a:lnTo>
                    <a:pt x="25" y="206"/>
                  </a:lnTo>
                  <a:lnTo>
                    <a:pt x="143" y="206"/>
                  </a:lnTo>
                  <a:lnTo>
                    <a:pt x="261" y="210"/>
                  </a:lnTo>
                  <a:lnTo>
                    <a:pt x="323" y="189"/>
                  </a:lnTo>
                  <a:lnTo>
                    <a:pt x="364" y="160"/>
                  </a:lnTo>
                  <a:lnTo>
                    <a:pt x="359" y="128"/>
                  </a:lnTo>
                  <a:lnTo>
                    <a:pt x="274" y="128"/>
                  </a:lnTo>
                  <a:lnTo>
                    <a:pt x="274" y="87"/>
                  </a:lnTo>
                  <a:lnTo>
                    <a:pt x="367" y="79"/>
                  </a:lnTo>
                  <a:lnTo>
                    <a:pt x="404" y="37"/>
                  </a:lnTo>
                  <a:lnTo>
                    <a:pt x="402" y="36"/>
                  </a:lnTo>
                  <a:lnTo>
                    <a:pt x="396" y="35"/>
                  </a:lnTo>
                  <a:lnTo>
                    <a:pt x="389" y="32"/>
                  </a:lnTo>
                  <a:lnTo>
                    <a:pt x="380" y="29"/>
                  </a:lnTo>
                  <a:lnTo>
                    <a:pt x="371" y="27"/>
                  </a:lnTo>
                  <a:lnTo>
                    <a:pt x="364" y="26"/>
                  </a:lnTo>
                  <a:lnTo>
                    <a:pt x="358" y="24"/>
                  </a:lnTo>
                  <a:lnTo>
                    <a:pt x="356" y="26"/>
                  </a:lnTo>
                  <a:close/>
                </a:path>
              </a:pathLst>
            </a:custGeom>
            <a:solidFill>
              <a:srgbClr val="FF301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3783</Words>
  <Application>Microsoft Office PowerPoint</Application>
  <PresentationFormat>화면 슬라이드 쇼(4:3)</PresentationFormat>
  <Paragraphs>1637</Paragraphs>
  <Slides>84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1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리스트</vt:lpstr>
      <vt:lpstr>Outline</vt:lpstr>
      <vt:lpstr>추상자료형</vt:lpstr>
      <vt:lpstr>리스트 ADT</vt:lpstr>
      <vt:lpstr>리스트 ADT 메쏘드</vt:lpstr>
      <vt:lpstr>예외</vt:lpstr>
      <vt:lpstr>리스트 응용</vt:lpstr>
      <vt:lpstr>배열을 이용한 구현</vt:lpstr>
      <vt:lpstr>초기화(initialization)</vt:lpstr>
      <vt:lpstr>순회(traversal)</vt:lpstr>
      <vt:lpstr>삽입(insertion)</vt:lpstr>
      <vt:lpstr>삽입 (conti.)</vt:lpstr>
      <vt:lpstr>삭제(deletion)</vt:lpstr>
      <vt:lpstr>삭제 (conti.)</vt:lpstr>
      <vt:lpstr>성능(performance)</vt:lpstr>
      <vt:lpstr>연결리스트를 이용한 구현</vt:lpstr>
      <vt:lpstr>단일연결리스트</vt:lpstr>
      <vt:lpstr>이중연결리스트</vt:lpstr>
      <vt:lpstr>이중연결리스트를 이용한 구현</vt:lpstr>
      <vt:lpstr>초기화</vt:lpstr>
      <vt:lpstr>순회</vt:lpstr>
      <vt:lpstr>삽입</vt:lpstr>
      <vt:lpstr>삽입 (conti.)</vt:lpstr>
      <vt:lpstr>삭제</vt:lpstr>
      <vt:lpstr>삭제 (conti.)</vt:lpstr>
      <vt:lpstr>성능</vt:lpstr>
      <vt:lpstr>성능 요약</vt:lpstr>
      <vt:lpstr>리스트 확장: 그룹과 공유</vt:lpstr>
      <vt:lpstr>그룹</vt:lpstr>
      <vt:lpstr>설계 방안</vt:lpstr>
      <vt:lpstr>설계 방안 A: 레코드의 리스트 사용</vt:lpstr>
      <vt:lpstr>설계 방안 A의 구현 1: 배열 이용</vt:lpstr>
      <vt:lpstr>초기화</vt:lpstr>
      <vt:lpstr>순회</vt:lpstr>
      <vt:lpstr>삭제</vt:lpstr>
      <vt:lpstr>설계 방안 A의 구현 2: 연결리스트 이용</vt:lpstr>
      <vt:lpstr>초기화</vt:lpstr>
      <vt:lpstr>순회</vt:lpstr>
      <vt:lpstr>삭제</vt:lpstr>
      <vt:lpstr>설계 방안 B: 부리스트들의  리스트 사용</vt:lpstr>
      <vt:lpstr>설계 방안 B의 구현 1: 2D 배열 이용</vt:lpstr>
      <vt:lpstr>초기화</vt:lpstr>
      <vt:lpstr>순회</vt:lpstr>
      <vt:lpstr>삭제</vt:lpstr>
      <vt:lpstr>설계 방안 B의 구현 2: 연결리스트의 배열 이용</vt:lpstr>
      <vt:lpstr>초기화</vt:lpstr>
      <vt:lpstr>초기화 (conti.)</vt:lpstr>
      <vt:lpstr>순회</vt:lpstr>
      <vt:lpstr>삽입</vt:lpstr>
      <vt:lpstr>삭제</vt:lpstr>
      <vt:lpstr>리스트 확장: 공유</vt:lpstr>
      <vt:lpstr>설계 방안: 공유</vt:lpstr>
      <vt:lpstr>설계 방안 A: 레코드의 리스트 사용</vt:lpstr>
      <vt:lpstr>설계 방안 A의 구현 1: 배열 이용</vt:lpstr>
      <vt:lpstr>설계 방안 A의 구현 2: 연결리스트 이용</vt:lpstr>
      <vt:lpstr>설계 방안 B: 포인터의 리스트 사용</vt:lpstr>
      <vt:lpstr>설계 방안 B의 두 가지 구현</vt:lpstr>
      <vt:lpstr>설계 방안 C: 다중리스트 사용</vt:lpstr>
      <vt:lpstr>설계 방안 C의 구현 1: 2D 배열 이용</vt:lpstr>
      <vt:lpstr>설계 방안 C의 구현 2: 다중연결리스트 이용</vt:lpstr>
      <vt:lpstr>다중연결리스트 이용 (conti.)</vt:lpstr>
      <vt:lpstr>초기화</vt:lpstr>
      <vt:lpstr>초기화 (conti.)</vt:lpstr>
      <vt:lpstr>원소 순회</vt:lpstr>
      <vt:lpstr>그룹 순회</vt:lpstr>
      <vt:lpstr>삽입</vt:lpstr>
      <vt:lpstr>삭제</vt:lpstr>
      <vt:lpstr>응용문제: 원형배열</vt:lpstr>
      <vt:lpstr>답</vt:lpstr>
      <vt:lpstr>답 (conti.)</vt:lpstr>
      <vt:lpstr>답 (conti.)</vt:lpstr>
      <vt:lpstr>응용문제: 다항식</vt:lpstr>
      <vt:lpstr>응용문제: 다항식 (conti.)</vt:lpstr>
      <vt:lpstr>해결</vt:lpstr>
      <vt:lpstr>PowerPoint 프레젠테이션</vt:lpstr>
      <vt:lpstr>PowerPoint 프레젠테이션</vt:lpstr>
      <vt:lpstr>PowerPoint 프레젠테이션</vt:lpstr>
      <vt:lpstr>응용문제: 생일케이크</vt:lpstr>
      <vt:lpstr>응용문제: 생일 케이크 (conti.)</vt:lpstr>
      <vt:lpstr>해결: 배열</vt:lpstr>
      <vt:lpstr>해결: 배열</vt:lpstr>
      <vt:lpstr>해결: 배열 (conti.)</vt:lpstr>
      <vt:lpstr>해결: 원형연결리스트</vt:lpstr>
      <vt:lpstr>해결: 원형연결리스트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2009-02-28T19:14:54Z</dcterms:created>
  <dcterms:modified xsi:type="dcterms:W3CDTF">2019-01-24T03:52:33Z</dcterms:modified>
</cp:coreProperties>
</file>