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354" r:id="rId2"/>
    <p:sldId id="339" r:id="rId3"/>
    <p:sldId id="343" r:id="rId4"/>
    <p:sldId id="341" r:id="rId5"/>
    <p:sldId id="350" r:id="rId6"/>
    <p:sldId id="349" r:id="rId7"/>
    <p:sldId id="357" r:id="rId8"/>
    <p:sldId id="367" r:id="rId9"/>
    <p:sldId id="358" r:id="rId10"/>
    <p:sldId id="364" r:id="rId11"/>
    <p:sldId id="365" r:id="rId12"/>
    <p:sldId id="366" r:id="rId13"/>
    <p:sldId id="360" r:id="rId14"/>
    <p:sldId id="361" r:id="rId15"/>
    <p:sldId id="353" r:id="rId16"/>
    <p:sldId id="355" r:id="rId17"/>
    <p:sldId id="368" r:id="rId18"/>
    <p:sldId id="369" r:id="rId19"/>
    <p:sldId id="362" r:id="rId20"/>
    <p:sldId id="370" r:id="rId21"/>
    <p:sldId id="34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96"/>
    <a:srgbClr val="4FCDE1"/>
    <a:srgbClr val="B0D5E6"/>
    <a:srgbClr val="17F1B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6353" autoAdjust="0"/>
  </p:normalViewPr>
  <p:slideViewPr>
    <p:cSldViewPr snapToGrid="0">
      <p:cViewPr varScale="1">
        <p:scale>
          <a:sx n="58" d="100"/>
          <a:sy n="58" d="100"/>
        </p:scale>
        <p:origin x="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903D-F4DC-4438-B337-9005D1AEC02E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813D-20B2-4BD2-9415-F41565D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9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813D-20B2-4BD2-9415-F41565D71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9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68DE-78C6-4D81-A357-1C4C8EB3AA0F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76D11-93BC-4EAB-9458-8E984008F410}"/>
              </a:ext>
            </a:extLst>
          </p:cNvPr>
          <p:cNvSpPr txBox="1"/>
          <p:nvPr/>
        </p:nvSpPr>
        <p:spPr bwMode="auto">
          <a:xfrm>
            <a:off x="2533025" y="2368534"/>
            <a:ext cx="53917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중간발표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D253B-3A43-45E7-BBFD-43C792CC4FB6}"/>
              </a:ext>
            </a:extLst>
          </p:cNvPr>
          <p:cNvGrpSpPr/>
          <p:nvPr/>
        </p:nvGrpSpPr>
        <p:grpSpPr>
          <a:xfrm>
            <a:off x="3566563" y="3435384"/>
            <a:ext cx="6592693" cy="441809"/>
            <a:chOff x="4071539" y="3541485"/>
            <a:chExt cx="5754632" cy="4418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2EE489A-AA75-4B55-9EC0-DDF611AB02CC}"/>
                </a:ext>
              </a:extLst>
            </p:cNvPr>
            <p:cNvSpPr/>
            <p:nvPr/>
          </p:nvSpPr>
          <p:spPr>
            <a:xfrm>
              <a:off x="4093028" y="3541485"/>
              <a:ext cx="3668929" cy="441809"/>
            </a:xfrm>
            <a:prstGeom prst="rect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F6652D-DC0E-4CEF-B5FC-CDD5266D49B5}"/>
                </a:ext>
              </a:extLst>
            </p:cNvPr>
            <p:cNvSpPr txBox="1"/>
            <p:nvPr/>
          </p:nvSpPr>
          <p:spPr bwMode="auto">
            <a:xfrm>
              <a:off x="4071539" y="3569113"/>
              <a:ext cx="5754632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팀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강소영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백진우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우현수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정현우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정희영</a:t>
              </a:r>
              <a:endPara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6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B56A64-4DA9-4FF2-B23D-B4A269DCCBBA}"/>
              </a:ext>
            </a:extLst>
          </p:cNvPr>
          <p:cNvGrpSpPr/>
          <p:nvPr/>
        </p:nvGrpSpPr>
        <p:grpSpPr>
          <a:xfrm>
            <a:off x="440838" y="2261080"/>
            <a:ext cx="7032134" cy="3975389"/>
            <a:chOff x="440838" y="2261080"/>
            <a:chExt cx="7032134" cy="3975389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56EF3AF9-F943-4ADF-83E2-32DA1A358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18"/>
            <a:stretch/>
          </p:blipFill>
          <p:spPr>
            <a:xfrm>
              <a:off x="440838" y="2261590"/>
              <a:ext cx="7032134" cy="390083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084912-4A18-479C-BA36-AEFD21ACC43C}"/>
                </a:ext>
              </a:extLst>
            </p:cNvPr>
            <p:cNvSpPr/>
            <p:nvPr/>
          </p:nvSpPr>
          <p:spPr>
            <a:xfrm>
              <a:off x="440838" y="2261080"/>
              <a:ext cx="6353662" cy="397538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DF9C68-0C69-45DC-9AB0-B3E1BCEE7B15}"/>
              </a:ext>
            </a:extLst>
          </p:cNvPr>
          <p:cNvSpPr txBox="1"/>
          <p:nvPr/>
        </p:nvSpPr>
        <p:spPr>
          <a:xfrm>
            <a:off x="7529632" y="2891118"/>
            <a:ext cx="502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card, </a:t>
            </a:r>
            <a:r>
              <a:rPr lang="en-US" altLang="ko-KR" sz="2800" b="1" dirty="0" err="1">
                <a:solidFill>
                  <a:srgbClr val="1C6B96"/>
                </a:solidFill>
              </a:rPr>
              <a:t>addr</a:t>
            </a:r>
            <a:r>
              <a:rPr lang="en-US" altLang="ko-KR" sz="2800" b="1" dirty="0">
                <a:solidFill>
                  <a:srgbClr val="1C6B96"/>
                </a:solidFill>
              </a:rPr>
              <a:t>, </a:t>
            </a:r>
            <a:r>
              <a:rPr lang="en-US" altLang="ko-KR" sz="2800" b="1" dirty="0" err="1">
                <a:solidFill>
                  <a:srgbClr val="1C6B96"/>
                </a:solidFill>
              </a:rPr>
              <a:t>dist</a:t>
            </a:r>
            <a:r>
              <a:rPr lang="en-US" altLang="ko-KR" sz="2800" b="1" dirty="0">
                <a:solidFill>
                  <a:srgbClr val="1C6B96"/>
                </a:solidFill>
              </a:rPr>
              <a:t>, </a:t>
            </a:r>
            <a:r>
              <a:rPr lang="en-US" altLang="ko-KR" sz="2800" b="1" dirty="0" err="1">
                <a:solidFill>
                  <a:srgbClr val="1C6B96"/>
                </a:solidFill>
              </a:rPr>
              <a:t>emaildomain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5F01F-27CF-4667-8B1B-D1198E7903D3}"/>
              </a:ext>
            </a:extLst>
          </p:cNvPr>
          <p:cNvSpPr txBox="1"/>
          <p:nvPr/>
        </p:nvSpPr>
        <p:spPr>
          <a:xfrm>
            <a:off x="8032628" y="362524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유의미한 상관관계를 보인 칼럼만 사용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80C0317-CFE6-4B54-BEC4-50E907842AC4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42438-028B-412B-BE57-C06EDCC9C6D4}"/>
              </a:ext>
            </a:extLst>
          </p:cNvPr>
          <p:cNvSpPr txBox="1"/>
          <p:nvPr/>
        </p:nvSpPr>
        <p:spPr>
          <a:xfrm>
            <a:off x="7921518" y="4896953"/>
            <a:ext cx="47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C6B96"/>
                </a:solidFill>
              </a:rPr>
              <a:t>‘</a:t>
            </a:r>
            <a:r>
              <a:rPr lang="ko-KR" altLang="en-US" sz="2400" b="1" dirty="0">
                <a:solidFill>
                  <a:srgbClr val="1C6B96"/>
                </a:solidFill>
              </a:rPr>
              <a:t>국가</a:t>
            </a:r>
            <a:r>
              <a:rPr lang="en-US" altLang="ko-KR" sz="2400" b="1" dirty="0">
                <a:solidFill>
                  <a:srgbClr val="1C6B96"/>
                </a:solidFill>
              </a:rPr>
              <a:t>’</a:t>
            </a:r>
            <a:r>
              <a:rPr lang="ko-KR" altLang="en-US" sz="2400" b="1" dirty="0">
                <a:solidFill>
                  <a:srgbClr val="1C6B96"/>
                </a:solidFill>
              </a:rPr>
              <a:t>를</a:t>
            </a:r>
            <a:r>
              <a:rPr lang="en-US" altLang="ko-KR" sz="2400" b="1" dirty="0">
                <a:solidFill>
                  <a:srgbClr val="1C6B96"/>
                </a:solidFill>
              </a:rPr>
              <a:t> </a:t>
            </a:r>
            <a:r>
              <a:rPr lang="ko-KR" altLang="en-US" sz="2400" b="1" dirty="0">
                <a:solidFill>
                  <a:srgbClr val="1C6B96"/>
                </a:solidFill>
              </a:rPr>
              <a:t>의미하는 칼럼은</a:t>
            </a:r>
            <a:r>
              <a:rPr lang="en-US" altLang="ko-KR" sz="2400" b="1" dirty="0">
                <a:solidFill>
                  <a:srgbClr val="1C6B96"/>
                </a:solidFill>
              </a:rPr>
              <a:t>?</a:t>
            </a:r>
            <a:endParaRPr lang="ko-KR" altLang="en-US" sz="2400" b="1" dirty="0">
              <a:solidFill>
                <a:srgbClr val="1C6B96"/>
              </a:solidFill>
            </a:endParaRPr>
          </a:p>
        </p:txBody>
      </p:sp>
      <p:pic>
        <p:nvPicPr>
          <p:cNvPr id="20" name="Picture 2" descr="C:\Users\Administrator\Desktop\그림1.png">
            <a:extLst>
              <a:ext uri="{FF2B5EF4-FFF2-40B4-BE49-F238E27FC236}">
                <a16:creationId xmlns:a16="http://schemas.microsoft.com/office/drawing/2014/main" id="{F5015F24-388E-4E7E-B029-C8781B21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3C63A6-F468-4B19-A283-E374E97BFE24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9453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5844EA-3D79-4569-8931-B122B34D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" y="2451837"/>
            <a:ext cx="6841576" cy="3971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8635BC-FC20-4E83-95AE-B3A82F218614}"/>
              </a:ext>
            </a:extLst>
          </p:cNvPr>
          <p:cNvSpPr txBox="1"/>
          <p:nvPr/>
        </p:nvSpPr>
        <p:spPr>
          <a:xfrm>
            <a:off x="8446245" y="2374559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C6B96"/>
                </a:solidFill>
              </a:rPr>
              <a:t>사기거래</a:t>
            </a:r>
            <a:r>
              <a:rPr lang="ko-KR" altLang="en-US" sz="2800" b="1" dirty="0">
                <a:solidFill>
                  <a:srgbClr val="1C6B96"/>
                </a:solidFill>
              </a:rPr>
              <a:t> </a:t>
            </a:r>
            <a:r>
              <a:rPr lang="en-US" altLang="ko-KR" sz="2800" b="1" dirty="0">
                <a:solidFill>
                  <a:srgbClr val="1C6B96"/>
                </a:solidFill>
              </a:rPr>
              <a:t>Top 6 </a:t>
            </a:r>
            <a:r>
              <a:rPr lang="ko-KR" altLang="en-US" sz="2000" b="1" dirty="0">
                <a:solidFill>
                  <a:srgbClr val="1C6B96"/>
                </a:solidFill>
              </a:rPr>
              <a:t>국가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4B47B-2E4D-4D78-81FD-C52D3009FF1E}"/>
              </a:ext>
            </a:extLst>
          </p:cNvPr>
          <p:cNvSpPr txBox="1"/>
          <p:nvPr/>
        </p:nvSpPr>
        <p:spPr>
          <a:xfrm>
            <a:off x="8178799" y="3048304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우크라이나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인도네시아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터키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유고슬라비아   말레이시아     미국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0B94B06-42B9-4F75-8313-DB589ADFFC82}"/>
              </a:ext>
            </a:extLst>
          </p:cNvPr>
          <p:cNvSpPr/>
          <p:nvPr/>
        </p:nvSpPr>
        <p:spPr>
          <a:xfrm>
            <a:off x="9652000" y="3932669"/>
            <a:ext cx="508001" cy="793806"/>
          </a:xfrm>
          <a:prstGeom prst="down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54D49-30C4-4F4A-BF69-48355CE26831}"/>
              </a:ext>
            </a:extLst>
          </p:cNvPr>
          <p:cNvSpPr txBox="1"/>
          <p:nvPr/>
        </p:nvSpPr>
        <p:spPr>
          <a:xfrm>
            <a:off x="7696198" y="5086429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사기율이 높은 국가의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 추이 파악</a:t>
            </a:r>
          </a:p>
        </p:txBody>
      </p:sp>
      <p:pic>
        <p:nvPicPr>
          <p:cNvPr id="19" name="Picture 2" descr="C:\Users\Administrator\Desktop\그림1.png">
            <a:extLst>
              <a:ext uri="{FF2B5EF4-FFF2-40B4-BE49-F238E27FC236}">
                <a16:creationId xmlns:a16="http://schemas.microsoft.com/office/drawing/2014/main" id="{C8A09777-33D1-4904-82CC-1CE25F96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03252E-8F38-4F87-A6AC-3EF3ABF1B6D1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404464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DE16F-7C06-4B04-8024-297332A2EA60}"/>
              </a:ext>
            </a:extLst>
          </p:cNvPr>
          <p:cNvSpPr txBox="1"/>
          <p:nvPr/>
        </p:nvSpPr>
        <p:spPr>
          <a:xfrm>
            <a:off x="8090360" y="619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일반 카드거래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3ACF9-A06E-425F-89B0-86C6EC7FD40B}"/>
              </a:ext>
            </a:extLst>
          </p:cNvPr>
          <p:cNvSpPr txBox="1"/>
          <p:nvPr/>
        </p:nvSpPr>
        <p:spPr>
          <a:xfrm>
            <a:off x="2507283" y="619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 카드거래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FF15477-8BA1-47AB-9639-36A3D5375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17713" r="37173" b="51483"/>
          <a:stretch/>
        </p:blipFill>
        <p:spPr>
          <a:xfrm>
            <a:off x="6206761" y="2384896"/>
            <a:ext cx="5269533" cy="344627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36C5B5FC-D7E7-4625-BD45-6F1E882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t="63977" r="42737" b="5656"/>
          <a:stretch/>
        </p:blipFill>
        <p:spPr>
          <a:xfrm>
            <a:off x="745687" y="2439649"/>
            <a:ext cx="5025526" cy="3350352"/>
          </a:xfrm>
          <a:prstGeom prst="rect">
            <a:avLst/>
          </a:prstGeom>
        </p:spPr>
      </p:pic>
      <p:pic>
        <p:nvPicPr>
          <p:cNvPr id="14" name="Picture 2" descr="C:\Users\Administrator\Desktop\그림1.png">
            <a:extLst>
              <a:ext uri="{FF2B5EF4-FFF2-40B4-BE49-F238E27FC236}">
                <a16:creationId xmlns:a16="http://schemas.microsoft.com/office/drawing/2014/main" id="{F763E9E3-4CFB-487B-93A1-29284630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833D48-317B-4EA0-B21A-E949E28819AF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3482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31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 ~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8F73E0-859E-4EF3-9F1E-233877F29FE8}"/>
              </a:ext>
            </a:extLst>
          </p:cNvPr>
          <p:cNvGrpSpPr/>
          <p:nvPr/>
        </p:nvGrpSpPr>
        <p:grpSpPr>
          <a:xfrm>
            <a:off x="1607956" y="2204540"/>
            <a:ext cx="2599372" cy="4255967"/>
            <a:chOff x="1346699" y="2102940"/>
            <a:chExt cx="2599372" cy="42559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CD0C47-2812-4321-BE7B-DA3162F2BAE0}"/>
                </a:ext>
              </a:extLst>
            </p:cNvPr>
            <p:cNvGrpSpPr/>
            <p:nvPr/>
          </p:nvGrpSpPr>
          <p:grpSpPr>
            <a:xfrm>
              <a:off x="1346699" y="2102940"/>
              <a:ext cx="2599372" cy="4255967"/>
              <a:chOff x="1346699" y="2102940"/>
              <a:chExt cx="2599372" cy="425596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761FE39-0CDA-482A-967C-3A628F669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699" y="2102940"/>
                <a:ext cx="2599372" cy="4255967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56F5CAA-D179-4A0C-B6B2-56D4EA4EF991}"/>
                  </a:ext>
                </a:extLst>
              </p:cNvPr>
              <p:cNvSpPr/>
              <p:nvPr/>
            </p:nvSpPr>
            <p:spPr>
              <a:xfrm>
                <a:off x="2148114" y="3429000"/>
                <a:ext cx="957943" cy="2870200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0280C0-ACD9-4136-8B44-36B3E27E6627}"/>
                </a:ext>
              </a:extLst>
            </p:cNvPr>
            <p:cNvSpPr/>
            <p:nvPr/>
          </p:nvSpPr>
          <p:spPr>
            <a:xfrm>
              <a:off x="1510803" y="2554514"/>
              <a:ext cx="524073" cy="333830"/>
            </a:xfrm>
            <a:prstGeom prst="rect">
              <a:avLst/>
            </a:prstGeom>
            <a:gradFill flip="none" rotWithShape="1">
              <a:gsLst>
                <a:gs pos="0">
                  <a:srgbClr val="4FCDE1">
                    <a:tint val="66000"/>
                    <a:satMod val="160000"/>
                  </a:srgbClr>
                </a:gs>
                <a:gs pos="50000">
                  <a:srgbClr val="4FCDE1">
                    <a:tint val="44500"/>
                    <a:satMod val="160000"/>
                  </a:srgbClr>
                </a:gs>
                <a:gs pos="100000">
                  <a:srgbClr val="4FCD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D04E3C-ADA8-4CF8-8FB8-DA057A452F07}"/>
                </a:ext>
              </a:extLst>
            </p:cNvPr>
            <p:cNvSpPr/>
            <p:nvPr/>
          </p:nvSpPr>
          <p:spPr>
            <a:xfrm>
              <a:off x="1625600" y="3047477"/>
              <a:ext cx="409276" cy="3222694"/>
            </a:xfrm>
            <a:prstGeom prst="rect">
              <a:avLst/>
            </a:prstGeom>
            <a:gradFill flip="none" rotWithShape="1">
              <a:gsLst>
                <a:gs pos="0">
                  <a:srgbClr val="4FCDE1">
                    <a:tint val="66000"/>
                    <a:satMod val="160000"/>
                  </a:srgbClr>
                </a:gs>
                <a:gs pos="50000">
                  <a:srgbClr val="4FCDE1">
                    <a:tint val="44500"/>
                    <a:satMod val="160000"/>
                  </a:srgbClr>
                </a:gs>
                <a:gs pos="100000">
                  <a:srgbClr val="4FCDE1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D89B5A-67E8-4215-A92B-A9B2BB63ACDF}"/>
              </a:ext>
            </a:extLst>
          </p:cNvPr>
          <p:cNvSpPr txBox="1"/>
          <p:nvPr/>
        </p:nvSpPr>
        <p:spPr>
          <a:xfrm>
            <a:off x="4609700" y="2728334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dist1, dist2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B36DA-BEF7-4571-8B35-5ABC173AADAA}"/>
              </a:ext>
            </a:extLst>
          </p:cNvPr>
          <p:cNvSpPr txBox="1"/>
          <p:nvPr/>
        </p:nvSpPr>
        <p:spPr>
          <a:xfrm>
            <a:off x="5112696" y="3669764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Section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중에서 특정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section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에서만 사기거래가 발생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43227FD-849A-48EF-BF46-5A1E7F4071A1}"/>
              </a:ext>
            </a:extLst>
          </p:cNvPr>
          <p:cNvSpPr/>
          <p:nvPr/>
        </p:nvSpPr>
        <p:spPr>
          <a:xfrm>
            <a:off x="4730723" y="3755912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1D8FD-3496-4562-8338-A1F9BCC3DABF}"/>
              </a:ext>
            </a:extLst>
          </p:cNvPr>
          <p:cNvSpPr txBox="1"/>
          <p:nvPr/>
        </p:nvSpPr>
        <p:spPr>
          <a:xfrm>
            <a:off x="5112696" y="4457306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Binary column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추가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33835FF-C5B3-4D02-8432-C9D74A53A1D7}"/>
              </a:ext>
            </a:extLst>
          </p:cNvPr>
          <p:cNvSpPr/>
          <p:nvPr/>
        </p:nvSpPr>
        <p:spPr>
          <a:xfrm>
            <a:off x="4730723" y="4543454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Administrator\Desktop\그림1.png">
            <a:extLst>
              <a:ext uri="{FF2B5EF4-FFF2-40B4-BE49-F238E27FC236}">
                <a16:creationId xmlns:a16="http://schemas.microsoft.com/office/drawing/2014/main" id="{D242E42F-A662-4C5B-B87F-7C952AC7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5F25CD8-78D0-4BBF-BF78-5100CF01B0D8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6445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C, D, V-columns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 descr="벽, 바늘이(가) 표시된 사진&#10;&#10;자동 생성된 설명">
            <a:extLst>
              <a:ext uri="{FF2B5EF4-FFF2-40B4-BE49-F238E27FC236}">
                <a16:creationId xmlns:a16="http://schemas.microsoft.com/office/drawing/2014/main" id="{96D7BE90-70B6-417F-8840-30EB04636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243396"/>
            <a:ext cx="6630325" cy="42963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357B787-F3A6-41D1-9446-5B4F3E0E7289}"/>
              </a:ext>
            </a:extLst>
          </p:cNvPr>
          <p:cNvGrpSpPr/>
          <p:nvPr/>
        </p:nvGrpSpPr>
        <p:grpSpPr>
          <a:xfrm>
            <a:off x="7354224" y="2341735"/>
            <a:ext cx="3477336" cy="1064019"/>
            <a:chOff x="7354224" y="2341735"/>
            <a:chExt cx="3477336" cy="106401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E962F-C7C6-4718-B473-1D29816EA138}"/>
                </a:ext>
              </a:extLst>
            </p:cNvPr>
            <p:cNvGrpSpPr/>
            <p:nvPr/>
          </p:nvGrpSpPr>
          <p:grpSpPr>
            <a:xfrm>
              <a:off x="7354224" y="2341735"/>
              <a:ext cx="3477336" cy="1064019"/>
              <a:chOff x="7354224" y="2341735"/>
              <a:chExt cx="3477336" cy="106401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343DA3-3B59-4BD0-802B-BAB599C68012}"/>
                  </a:ext>
                </a:extLst>
              </p:cNvPr>
              <p:cNvSpPr txBox="1"/>
              <p:nvPr/>
            </p:nvSpPr>
            <p:spPr>
              <a:xfrm>
                <a:off x="7354224" y="2341735"/>
                <a:ext cx="2716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1C6B96"/>
                    </a:solidFill>
                  </a:rPr>
                  <a:t>C-columns</a:t>
                </a:r>
                <a:endParaRPr lang="ko-KR" altLang="en-US" sz="2800" b="1" dirty="0">
                  <a:solidFill>
                    <a:srgbClr val="1C6B96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12A-BCF3-49D5-BA8B-740A1BA5B8CF}"/>
                  </a:ext>
                </a:extLst>
              </p:cNvPr>
              <p:cNvSpPr txBox="1"/>
              <p:nvPr/>
            </p:nvSpPr>
            <p:spPr>
              <a:xfrm>
                <a:off x="7857220" y="3036422"/>
                <a:ext cx="2974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isFraud</a:t>
                </a:r>
                <a:r>
                  <a:rPr lang="ko-KR" altLang="en-US" dirty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와의 상관관계를 반영</a:t>
                </a:r>
              </a:p>
            </p:txBody>
          </p:sp>
        </p:grp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BBBA9E4-5A57-49AD-913D-A4BB1A51832C}"/>
                </a:ext>
              </a:extLst>
            </p:cNvPr>
            <p:cNvSpPr/>
            <p:nvPr/>
          </p:nvSpPr>
          <p:spPr>
            <a:xfrm>
              <a:off x="7475247" y="3122570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FAD130-5485-4B88-B703-C43D6B131399}"/>
              </a:ext>
            </a:extLst>
          </p:cNvPr>
          <p:cNvGrpSpPr/>
          <p:nvPr/>
        </p:nvGrpSpPr>
        <p:grpSpPr>
          <a:xfrm>
            <a:off x="7354224" y="3761732"/>
            <a:ext cx="3473681" cy="1064019"/>
            <a:chOff x="7354224" y="3838676"/>
            <a:chExt cx="3473681" cy="10640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9AF1FD-9FD6-4ABB-9D1B-CBF0AEE4F1DE}"/>
                </a:ext>
              </a:extLst>
            </p:cNvPr>
            <p:cNvSpPr txBox="1"/>
            <p:nvPr/>
          </p:nvSpPr>
          <p:spPr>
            <a:xfrm>
              <a:off x="7354224" y="3838676"/>
              <a:ext cx="2716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C6B96"/>
                  </a:solidFill>
                </a:rPr>
                <a:t>D-columns</a:t>
              </a:r>
              <a:endParaRPr lang="ko-KR" altLang="en-US" sz="2800" b="1" dirty="0">
                <a:solidFill>
                  <a:srgbClr val="1C6B96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EC8A4F-9727-4CDA-A0E5-864BBD218930}"/>
                </a:ext>
              </a:extLst>
            </p:cNvPr>
            <p:cNvSpPr txBox="1"/>
            <p:nvPr/>
          </p:nvSpPr>
          <p:spPr>
            <a:xfrm>
              <a:off x="7857220" y="4533363"/>
              <a:ext cx="2970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사용가능한 </a:t>
              </a:r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column</a:t>
              </a:r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들도 추림</a:t>
              </a: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82486EF-5B4E-41EB-B8E9-42C082BA5F7A}"/>
                </a:ext>
              </a:extLst>
            </p:cNvPr>
            <p:cNvSpPr/>
            <p:nvPr/>
          </p:nvSpPr>
          <p:spPr>
            <a:xfrm>
              <a:off x="7475247" y="4619511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5BA675-5557-4882-9F93-69CCB0E4599C}"/>
              </a:ext>
            </a:extLst>
          </p:cNvPr>
          <p:cNvGrpSpPr/>
          <p:nvPr/>
        </p:nvGrpSpPr>
        <p:grpSpPr>
          <a:xfrm>
            <a:off x="7354224" y="5181729"/>
            <a:ext cx="3483299" cy="1064019"/>
            <a:chOff x="7354224" y="5181729"/>
            <a:chExt cx="3483299" cy="10640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326C17-722E-42FB-9059-05422C5B388C}"/>
                </a:ext>
              </a:extLst>
            </p:cNvPr>
            <p:cNvSpPr txBox="1"/>
            <p:nvPr/>
          </p:nvSpPr>
          <p:spPr>
            <a:xfrm>
              <a:off x="7354224" y="5181729"/>
              <a:ext cx="2716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1C6B96"/>
                  </a:solidFill>
                </a:rPr>
                <a:t>V-columns</a:t>
              </a:r>
              <a:endParaRPr lang="ko-KR" altLang="en-US" sz="2800" b="1" dirty="0">
                <a:solidFill>
                  <a:srgbClr val="1C6B9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C1290-F220-42B1-82BA-AC92A18512CD}"/>
                </a:ext>
              </a:extLst>
            </p:cNvPr>
            <p:cNvSpPr txBox="1"/>
            <p:nvPr/>
          </p:nvSpPr>
          <p:spPr>
            <a:xfrm>
              <a:off x="7857220" y="5876416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Median imputation </a:t>
              </a:r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후 </a:t>
              </a:r>
              <a:r>
                <a:rPr lang="en-US" altLang="ko-KR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PCA</a:t>
              </a:r>
              <a:endPara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A82A6769-8237-4B67-B406-864BF19D7154}"/>
                </a:ext>
              </a:extLst>
            </p:cNvPr>
            <p:cNvSpPr/>
            <p:nvPr/>
          </p:nvSpPr>
          <p:spPr>
            <a:xfrm>
              <a:off x="7475247" y="5962564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Picture 2" descr="C:\Users\Administrator\Desktop\그림1.png">
            <a:extLst>
              <a:ext uri="{FF2B5EF4-FFF2-40B4-BE49-F238E27FC236}">
                <a16:creationId xmlns:a16="http://schemas.microsoft.com/office/drawing/2014/main" id="{02268E46-D7CA-4481-97C7-89AD75DC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315DE4-B05C-435C-9478-480B291945A1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200415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2792806" y="2006405"/>
            <a:ext cx="6042285" cy="2776932"/>
            <a:chOff x="2792801" y="2006405"/>
            <a:chExt cx="6042285" cy="27769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3153723" y="2782674"/>
              <a:ext cx="5681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및 성능평가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선정 및 성능</a:t>
              </a: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3078550" y="2022167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7818169" y="2659960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683323" y="4221926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10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A2547-7E03-486B-9137-A7EE53D379EF}"/>
              </a:ext>
            </a:extLst>
          </p:cNvPr>
          <p:cNvSpPr txBox="1"/>
          <p:nvPr/>
        </p:nvSpPr>
        <p:spPr>
          <a:xfrm>
            <a:off x="1824084" y="631983"/>
            <a:ext cx="235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적용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3C3D9-2652-4B5D-836C-3591D88A7FA4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6DC031-F8AA-46ED-ADBB-9423899E778A}"/>
              </a:ext>
            </a:extLst>
          </p:cNvPr>
          <p:cNvSpPr txBox="1"/>
          <p:nvPr/>
        </p:nvSpPr>
        <p:spPr>
          <a:xfrm>
            <a:off x="9020636" y="2807352"/>
            <a:ext cx="2273589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Scaling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StandardScaler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RobustScaler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E01FA-38DD-45C4-864B-F1EC6DC9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2346"/>
            <a:ext cx="4414327" cy="36287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F76107-7F81-48A9-9028-9B0AE6B66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27" y="2496068"/>
            <a:ext cx="3958492" cy="344905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0C5B43-7E5A-412D-A311-B98D1950F96A}"/>
              </a:ext>
            </a:extLst>
          </p:cNvPr>
          <p:cNvCxnSpPr/>
          <p:nvPr/>
        </p:nvCxnSpPr>
        <p:spPr>
          <a:xfrm>
            <a:off x="4414327" y="2102940"/>
            <a:ext cx="0" cy="411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173C3D9-2652-4B5D-836C-3591D88A7FA4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Test_size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0.25 ~ 0.3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6DC031-F8AA-46ED-ADBB-9423899E778A}"/>
              </a:ext>
            </a:extLst>
          </p:cNvPr>
          <p:cNvSpPr txBox="1"/>
          <p:nvPr/>
        </p:nvSpPr>
        <p:spPr>
          <a:xfrm>
            <a:off x="607677" y="2460128"/>
            <a:ext cx="7798193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GridSearchCV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-&gt;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LogisticRegression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-&gt;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best_estimator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Params =&gt; penalty : L1, L2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solver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lgfgs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liblinear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etc.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     C : 0.01, 0.1 10, 100 etc.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Logistic CV score: 97.44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 CV score: 97.22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40B85-6B54-453B-BC58-DAE698B6628E}"/>
              </a:ext>
            </a:extLst>
          </p:cNvPr>
          <p:cNvSpPr txBox="1"/>
          <p:nvPr/>
        </p:nvSpPr>
        <p:spPr>
          <a:xfrm>
            <a:off x="7975600" y="2779559"/>
            <a:ext cx="779819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-Logistic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-Tree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+a : SVM, Ensemble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420234-0CA0-4665-987B-ED19FE266A60}"/>
              </a:ext>
            </a:extLst>
          </p:cNvPr>
          <p:cNvCxnSpPr/>
          <p:nvPr/>
        </p:nvCxnSpPr>
        <p:spPr>
          <a:xfrm>
            <a:off x="7017745" y="2102940"/>
            <a:ext cx="0" cy="340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8AB9ED-C967-4B12-9AA2-1B420F50A4CE}"/>
              </a:ext>
            </a:extLst>
          </p:cNvPr>
          <p:cNvSpPr txBox="1"/>
          <p:nvPr/>
        </p:nvSpPr>
        <p:spPr>
          <a:xfrm>
            <a:off x="3370317" y="5687267"/>
            <a:ext cx="298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---&gt;  overfitting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Picture 2" descr="C:\Users\Administrator\Desktop\그림1.png">
            <a:extLst>
              <a:ext uri="{FF2B5EF4-FFF2-40B4-BE49-F238E27FC236}">
                <a16:creationId xmlns:a16="http://schemas.microsoft.com/office/drawing/2014/main" id="{B5C3349E-4CEE-490A-821B-3DEE183C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D84CA-EFC7-4C21-93B1-96D41CAC5E8A}"/>
              </a:ext>
            </a:extLst>
          </p:cNvPr>
          <p:cNvSpPr txBox="1"/>
          <p:nvPr/>
        </p:nvSpPr>
        <p:spPr>
          <a:xfrm>
            <a:off x="1824084" y="631983"/>
            <a:ext cx="235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적용 </a:t>
            </a:r>
          </a:p>
        </p:txBody>
      </p:sp>
    </p:spTree>
    <p:extLst>
      <p:ext uri="{BB962C8B-B14F-4D97-AF65-F5344CB8AC3E}">
        <p14:creationId xmlns:p14="http://schemas.microsoft.com/office/powerpoint/2010/main" val="304658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173C3D9-2652-4B5D-836C-3591D88A7FA4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Roc_auc_score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6DC031-F8AA-46ED-ADBB-9423899E778A}"/>
              </a:ext>
            </a:extLst>
          </p:cNvPr>
          <p:cNvSpPr txBox="1"/>
          <p:nvPr/>
        </p:nvSpPr>
        <p:spPr>
          <a:xfrm>
            <a:off x="607677" y="2460128"/>
            <a:ext cx="779819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Logistic Regression : 0.87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 : 0.67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420234-0CA0-4665-987B-ED19FE266A60}"/>
              </a:ext>
            </a:extLst>
          </p:cNvPr>
          <p:cNvCxnSpPr/>
          <p:nvPr/>
        </p:nvCxnSpPr>
        <p:spPr>
          <a:xfrm>
            <a:off x="3646583" y="2261081"/>
            <a:ext cx="0" cy="340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437F9E0-92ED-4C13-868B-519B3192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02" y="1866474"/>
            <a:ext cx="6072911" cy="4616067"/>
          </a:xfrm>
          <a:prstGeom prst="rect">
            <a:avLst/>
          </a:prstGeom>
        </p:spPr>
      </p:pic>
      <p:pic>
        <p:nvPicPr>
          <p:cNvPr id="13" name="Picture 2" descr="C:\Users\Administrator\Desktop\그림1.png">
            <a:extLst>
              <a:ext uri="{FF2B5EF4-FFF2-40B4-BE49-F238E27FC236}">
                <a16:creationId xmlns:a16="http://schemas.microsoft.com/office/drawing/2014/main" id="{E6A9B9A7-B1E0-4B09-B882-3996E43D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1CAD39-7930-4737-9066-71D3CBD870EA}"/>
              </a:ext>
            </a:extLst>
          </p:cNvPr>
          <p:cNvSpPr txBox="1"/>
          <p:nvPr/>
        </p:nvSpPr>
        <p:spPr>
          <a:xfrm>
            <a:off x="1824084" y="631983"/>
            <a:ext cx="235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적용 </a:t>
            </a:r>
          </a:p>
        </p:txBody>
      </p:sp>
    </p:spTree>
    <p:extLst>
      <p:ext uri="{BB962C8B-B14F-4D97-AF65-F5344CB8AC3E}">
        <p14:creationId xmlns:p14="http://schemas.microsoft.com/office/powerpoint/2010/main" val="1543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precision, recall, F1, accuracy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A5EA5-4B7C-4F04-AD8F-7387CE56E783}"/>
              </a:ext>
            </a:extLst>
          </p:cNvPr>
          <p:cNvSpPr txBox="1"/>
          <p:nvPr/>
        </p:nvSpPr>
        <p:spPr>
          <a:xfrm>
            <a:off x="231035" y="2425210"/>
            <a:ext cx="277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Logistic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Recall Score : 0.29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Precision Score : 0.83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F1 Score : 0.43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Accuracy Score : 0.97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33FB8-EE7D-4AFA-9E54-8E4B15DFE526}"/>
              </a:ext>
            </a:extLst>
          </p:cNvPr>
          <p:cNvSpPr txBox="1"/>
          <p:nvPr/>
        </p:nvSpPr>
        <p:spPr>
          <a:xfrm>
            <a:off x="2881577" y="2442855"/>
            <a:ext cx="277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Recall Score : 0.22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Precision Score : 0.83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F1 Score : 0.35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Accuracy Score : 0.97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20E22-B9FF-45B1-98D8-CD37723C08AA}"/>
              </a:ext>
            </a:extLst>
          </p:cNvPr>
          <p:cNvSpPr txBox="1"/>
          <p:nvPr/>
        </p:nvSpPr>
        <p:spPr>
          <a:xfrm>
            <a:off x="1859348" y="4392206"/>
            <a:ext cx="184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Over_sampling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69D0B-29EE-422A-8A69-566B1CCB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74" y="2102940"/>
            <a:ext cx="5619750" cy="3800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48D66-A257-4957-A813-ED6F3302702C}"/>
              </a:ext>
            </a:extLst>
          </p:cNvPr>
          <p:cNvSpPr txBox="1"/>
          <p:nvPr/>
        </p:nvSpPr>
        <p:spPr>
          <a:xfrm>
            <a:off x="1700378" y="4808598"/>
            <a:ext cx="277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S_DT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Recall Score : 0.54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Precision Score : 0.35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F1 Score : 0.43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Accuracy Score : 0.95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C44A57-0E6C-4E70-9752-64C505BDDCDE}"/>
              </a:ext>
            </a:extLst>
          </p:cNvPr>
          <p:cNvCxnSpPr>
            <a:cxnSpLocks/>
          </p:cNvCxnSpPr>
          <p:nvPr/>
        </p:nvCxnSpPr>
        <p:spPr>
          <a:xfrm>
            <a:off x="-51876" y="4714476"/>
            <a:ext cx="5704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 descr="C:\Users\Administrator\Desktop\그림1.png">
            <a:extLst>
              <a:ext uri="{FF2B5EF4-FFF2-40B4-BE49-F238E27FC236}">
                <a16:creationId xmlns:a16="http://schemas.microsoft.com/office/drawing/2014/main" id="{BA81482B-AEE3-4533-B40F-7CB473D9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3B911-64BB-4B05-B9EC-E840D8E8B224}"/>
              </a:ext>
            </a:extLst>
          </p:cNvPr>
          <p:cNvSpPr txBox="1"/>
          <p:nvPr/>
        </p:nvSpPr>
        <p:spPr>
          <a:xfrm>
            <a:off x="1824083" y="631983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평가 </a:t>
            </a:r>
          </a:p>
        </p:txBody>
      </p:sp>
    </p:spTree>
    <p:extLst>
      <p:ext uri="{BB962C8B-B14F-4D97-AF65-F5344CB8AC3E}">
        <p14:creationId xmlns:p14="http://schemas.microsoft.com/office/powerpoint/2010/main" val="270778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">
            <a:extLst>
              <a:ext uri="{FF2B5EF4-FFF2-40B4-BE49-F238E27FC236}">
                <a16:creationId xmlns:a16="http://schemas.microsoft.com/office/drawing/2014/main" id="{B2969B1A-6F22-4F49-AD03-7561DB81D44D}"/>
              </a:ext>
            </a:extLst>
          </p:cNvPr>
          <p:cNvGrpSpPr/>
          <p:nvPr/>
        </p:nvGrpSpPr>
        <p:grpSpPr>
          <a:xfrm>
            <a:off x="1984208" y="2919811"/>
            <a:ext cx="2380508" cy="2531976"/>
            <a:chOff x="1445866" y="1789174"/>
            <a:chExt cx="1680268" cy="16725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267CE9-C749-4691-AFA0-997AF64B13D6}"/>
                </a:ext>
              </a:extLst>
            </p:cNvPr>
            <p:cNvSpPr txBox="1"/>
            <p:nvPr/>
          </p:nvSpPr>
          <p:spPr>
            <a:xfrm>
              <a:off x="1785221" y="2861977"/>
              <a:ext cx="1001578" cy="2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특징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5A13B7-8D29-4A4D-B70D-0E084A2469B2}"/>
                </a:ext>
              </a:extLst>
            </p:cNvPr>
            <p:cNvSpPr txBox="1"/>
            <p:nvPr/>
          </p:nvSpPr>
          <p:spPr>
            <a:xfrm>
              <a:off x="1445866" y="3278783"/>
              <a:ext cx="1680268" cy="18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전반적인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column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특징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5" name="Group 1">
              <a:extLst>
                <a:ext uri="{FF2B5EF4-FFF2-40B4-BE49-F238E27FC236}">
                  <a16:creationId xmlns:a16="http://schemas.microsoft.com/office/drawing/2014/main" id="{51DF83E9-2D74-4F22-A8BA-9AF834CA5286}"/>
                </a:ext>
              </a:extLst>
            </p:cNvPr>
            <p:cNvGrpSpPr/>
            <p:nvPr/>
          </p:nvGrpSpPr>
          <p:grpSpPr>
            <a:xfrm>
              <a:off x="1639630" y="1789174"/>
              <a:ext cx="1292740" cy="969555"/>
              <a:chOff x="1193801" y="1047391"/>
              <a:chExt cx="1292740" cy="969555"/>
            </a:xfrm>
          </p:grpSpPr>
          <p:pic>
            <p:nvPicPr>
              <p:cNvPr id="56" name="Picture 3">
                <a:extLst>
                  <a:ext uri="{FF2B5EF4-FFF2-40B4-BE49-F238E27FC236}">
                    <a16:creationId xmlns:a16="http://schemas.microsoft.com/office/drawing/2014/main" id="{85D18B85-AAEA-4536-B394-52E8A2E1D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9421BD-603B-4758-ACA2-905DFED0DEF0}"/>
                  </a:ext>
                </a:extLst>
              </p:cNvPr>
              <p:cNvSpPr txBox="1"/>
              <p:nvPr/>
            </p:nvSpPr>
            <p:spPr>
              <a:xfrm>
                <a:off x="1733927" y="1428131"/>
                <a:ext cx="231047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D02E1E-E908-4F55-92B8-D8B2E2E10C5D}"/>
              </a:ext>
            </a:extLst>
          </p:cNvPr>
          <p:cNvGrpSpPr/>
          <p:nvPr/>
        </p:nvGrpSpPr>
        <p:grpSpPr>
          <a:xfrm>
            <a:off x="4770715" y="2919821"/>
            <a:ext cx="2380508" cy="2716643"/>
            <a:chOff x="5264567" y="2710266"/>
            <a:chExt cx="1680268" cy="17945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1DA25B-3A69-4441-881B-431FEB5066AE}"/>
                </a:ext>
              </a:extLst>
            </p:cNvPr>
            <p:cNvSpPr txBox="1"/>
            <p:nvPr/>
          </p:nvSpPr>
          <p:spPr>
            <a:xfrm>
              <a:off x="5440095" y="3783063"/>
              <a:ext cx="1329211" cy="26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과정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8701BC-FC7A-4DF3-B2AF-6E2D2D061B8B}"/>
                </a:ext>
              </a:extLst>
            </p:cNvPr>
            <p:cNvSpPr txBox="1"/>
            <p:nvPr/>
          </p:nvSpPr>
          <p:spPr>
            <a:xfrm>
              <a:off x="5264567" y="4199875"/>
              <a:ext cx="1680268" cy="30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PCA, Null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및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column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재구성</a:t>
              </a:r>
            </a:p>
          </p:txBody>
        </p:sp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2DC083CB-7395-456F-8BA9-A6008912A605}"/>
                </a:ext>
              </a:extLst>
            </p:cNvPr>
            <p:cNvGrpSpPr/>
            <p:nvPr/>
          </p:nvGrpSpPr>
          <p:grpSpPr>
            <a:xfrm>
              <a:off x="5458331" y="2710266"/>
              <a:ext cx="1292740" cy="969555"/>
              <a:chOff x="1193801" y="1047391"/>
              <a:chExt cx="1292740" cy="969555"/>
            </a:xfrm>
          </p:grpSpPr>
          <p:pic>
            <p:nvPicPr>
              <p:cNvPr id="62" name="Picture 11">
                <a:extLst>
                  <a:ext uri="{FF2B5EF4-FFF2-40B4-BE49-F238E27FC236}">
                    <a16:creationId xmlns:a16="http://schemas.microsoft.com/office/drawing/2014/main" id="{2EC99A9C-F138-4393-BCB9-0FDA4CC19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34DDA0-D034-4D8D-B9AE-F2B5149C64AF}"/>
                  </a:ext>
                </a:extLst>
              </p:cNvPr>
              <p:cNvSpPr txBox="1"/>
              <p:nvPr/>
            </p:nvSpPr>
            <p:spPr>
              <a:xfrm>
                <a:off x="1724647" y="1413013"/>
                <a:ext cx="231047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1E55E9-4F13-4955-8EB5-238A9739CF4F}"/>
              </a:ext>
            </a:extLst>
          </p:cNvPr>
          <p:cNvGrpSpPr/>
          <p:nvPr/>
        </p:nvGrpSpPr>
        <p:grpSpPr>
          <a:xfrm>
            <a:off x="7281305" y="2908008"/>
            <a:ext cx="3074505" cy="2556718"/>
            <a:chOff x="7571563" y="2698457"/>
            <a:chExt cx="2337990" cy="168893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6AD1E-FA67-4410-A03E-14E40EFB7ACA}"/>
                </a:ext>
              </a:extLst>
            </p:cNvPr>
            <p:cNvSpPr txBox="1"/>
            <p:nvPr/>
          </p:nvSpPr>
          <p:spPr>
            <a:xfrm>
              <a:off x="7571563" y="3787601"/>
              <a:ext cx="2337990" cy="26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 모델 및 성능평가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9A2126-B609-4E4B-9F7F-7379680C6491}"/>
                </a:ext>
              </a:extLst>
            </p:cNvPr>
            <p:cNvGrpSpPr/>
            <p:nvPr/>
          </p:nvGrpSpPr>
          <p:grpSpPr>
            <a:xfrm>
              <a:off x="7887724" y="2698457"/>
              <a:ext cx="1680268" cy="1688937"/>
              <a:chOff x="7887724" y="2698457"/>
              <a:chExt cx="1680268" cy="168893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141C8B-A34C-492B-9496-4FAFFD210BE1}"/>
                  </a:ext>
                </a:extLst>
              </p:cNvPr>
              <p:cNvSpPr txBox="1"/>
              <p:nvPr/>
            </p:nvSpPr>
            <p:spPr>
              <a:xfrm>
                <a:off x="7887724" y="4204412"/>
                <a:ext cx="1680268" cy="18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사용 모델 선정 및 성능</a:t>
                </a:r>
              </a:p>
            </p:txBody>
          </p:sp>
          <p:pic>
            <p:nvPicPr>
              <p:cNvPr id="67" name="Picture 16">
                <a:extLst>
                  <a:ext uri="{FF2B5EF4-FFF2-40B4-BE49-F238E27FC236}">
                    <a16:creationId xmlns:a16="http://schemas.microsoft.com/office/drawing/2014/main" id="{0B03218E-A5A4-4833-A4E6-D98A692EF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188" y="2698457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BA3071-7AE3-4BF9-AC4D-EF4AACF22C7E}"/>
                  </a:ext>
                </a:extLst>
              </p:cNvPr>
              <p:cNvSpPr txBox="1"/>
              <p:nvPr/>
            </p:nvSpPr>
            <p:spPr>
              <a:xfrm>
                <a:off x="8571405" y="3056856"/>
                <a:ext cx="312907" cy="2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7787E8-134A-4898-8318-61765D86DE63}"/>
              </a:ext>
            </a:extLst>
          </p:cNvPr>
          <p:cNvGrpSpPr/>
          <p:nvPr/>
        </p:nvGrpSpPr>
        <p:grpSpPr>
          <a:xfrm>
            <a:off x="1984208" y="543582"/>
            <a:ext cx="8185484" cy="2460346"/>
            <a:chOff x="3594498" y="793787"/>
            <a:chExt cx="5777676" cy="1625275"/>
          </a:xfrm>
        </p:grpSpPr>
        <p:pic>
          <p:nvPicPr>
            <p:cNvPr id="84" name="Picture 2" descr="C:\Users\Administrator\Desktop\그림1.png">
              <a:extLst>
                <a:ext uri="{FF2B5EF4-FFF2-40B4-BE49-F238E27FC236}">
                  <a16:creationId xmlns:a16="http://schemas.microsoft.com/office/drawing/2014/main" id="{ED30D223-F3B1-478F-8F63-903819959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498" y="793787"/>
              <a:ext cx="5777676" cy="162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21EF3-E033-4231-AB40-62D742A9422D}"/>
                </a:ext>
              </a:extLst>
            </p:cNvPr>
            <p:cNvSpPr txBox="1"/>
            <p:nvPr/>
          </p:nvSpPr>
          <p:spPr>
            <a:xfrm>
              <a:off x="5572220" y="1449506"/>
              <a:ext cx="1793156" cy="26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CONTENTS</a:t>
              </a:r>
              <a:endPara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79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3464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Resampling, 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A5EA5-4B7C-4F04-AD8F-7387CE56E783}"/>
              </a:ext>
            </a:extLst>
          </p:cNvPr>
          <p:cNvSpPr txBox="1"/>
          <p:nvPr/>
        </p:nvSpPr>
        <p:spPr>
          <a:xfrm>
            <a:off x="651960" y="2460128"/>
            <a:ext cx="352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Fraud ratio : 0.03 % =&gt; 20663</a:t>
            </a:r>
          </a:p>
          <a:p>
            <a:endParaRPr lang="en-US" altLang="ko-KR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Whole: over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500,000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600E2A-EC70-4B3B-AC42-7B660DD33D73}"/>
              </a:ext>
            </a:extLst>
          </p:cNvPr>
          <p:cNvCxnSpPr>
            <a:cxnSpLocks/>
          </p:cNvCxnSpPr>
          <p:nvPr/>
        </p:nvCxnSpPr>
        <p:spPr>
          <a:xfrm>
            <a:off x="7601639" y="2379643"/>
            <a:ext cx="0" cy="458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F20E22-B9FF-45B1-98D8-CD37723C08AA}"/>
              </a:ext>
            </a:extLst>
          </p:cNvPr>
          <p:cNvSpPr txBox="1"/>
          <p:nvPr/>
        </p:nvSpPr>
        <p:spPr>
          <a:xfrm>
            <a:off x="8291782" y="2460128"/>
            <a:ext cx="194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향후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-Resampling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-More Models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Picture 2" descr="C:\Users\Administrator\Desktop\그림1.png">
            <a:extLst>
              <a:ext uri="{FF2B5EF4-FFF2-40B4-BE49-F238E27FC236}">
                <a16:creationId xmlns:a16="http://schemas.microsoft.com/office/drawing/2014/main" id="{41D832A7-FADA-4B0D-BF24-398E5AED9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215415-295B-4331-ACEF-A611FF962D49}"/>
              </a:ext>
            </a:extLst>
          </p:cNvPr>
          <p:cNvSpPr txBox="1"/>
          <p:nvPr/>
        </p:nvSpPr>
        <p:spPr>
          <a:xfrm>
            <a:off x="1824083" y="631983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평가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592CEA-28E5-4D3E-86E3-603CE472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17" y="3083201"/>
            <a:ext cx="5068289" cy="36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A86F0C-9983-4DD5-B8AB-520DD318645E}"/>
              </a:ext>
            </a:extLst>
          </p:cNvPr>
          <p:cNvSpPr txBox="1"/>
          <p:nvPr/>
        </p:nvSpPr>
        <p:spPr bwMode="auto">
          <a:xfrm>
            <a:off x="2922770" y="2827745"/>
            <a:ext cx="539177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409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3845725" y="2263479"/>
            <a:ext cx="4163396" cy="2827144"/>
            <a:chOff x="3845720" y="2263479"/>
            <a:chExt cx="4163396" cy="282714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4426505" y="2782674"/>
              <a:ext cx="3135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 특징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전반적인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column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특징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4131469" y="1977730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7005546" y="2981944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962723" y="4529212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64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C290CA0-645A-492F-83BF-0EF16B272189}"/>
              </a:ext>
            </a:extLst>
          </p:cNvPr>
          <p:cNvGrpSpPr/>
          <p:nvPr/>
        </p:nvGrpSpPr>
        <p:grpSpPr>
          <a:xfrm>
            <a:off x="89382" y="300515"/>
            <a:ext cx="6172200" cy="1235079"/>
            <a:chOff x="4159541" y="173510"/>
            <a:chExt cx="6172200" cy="1235078"/>
          </a:xfrm>
        </p:grpSpPr>
        <p:pic>
          <p:nvPicPr>
            <p:cNvPr id="27" name="Picture 2" descr="C:\Users\Administrator\Desktop\그림1.png">
              <a:extLst>
                <a:ext uri="{FF2B5EF4-FFF2-40B4-BE49-F238E27FC236}">
                  <a16:creationId xmlns:a16="http://schemas.microsoft.com/office/drawing/2014/main" id="{FDAAA1C1-227F-4724-ADD5-1CCBD425E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41" y="173510"/>
              <a:ext cx="6172200" cy="123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252EF-4FE2-4352-ADC6-E14FBC7FF89C}"/>
                </a:ext>
              </a:extLst>
            </p:cNvPr>
            <p:cNvSpPr txBox="1"/>
            <p:nvPr/>
          </p:nvSpPr>
          <p:spPr>
            <a:xfrm>
              <a:off x="5712299" y="504978"/>
              <a:ext cx="2720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특징</a:t>
              </a: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AEC9312A-6CA0-4714-A5A6-6C1065C35B29}"/>
              </a:ext>
            </a:extLst>
          </p:cNvPr>
          <p:cNvGrpSpPr/>
          <p:nvPr/>
        </p:nvGrpSpPr>
        <p:grpSpPr>
          <a:xfrm rot="5400000">
            <a:off x="6449568" y="2380662"/>
            <a:ext cx="2410056" cy="2096676"/>
            <a:chOff x="1780390" y="2711289"/>
            <a:chExt cx="4443919" cy="3866076"/>
          </a:xfrm>
        </p:grpSpPr>
        <p:grpSp>
          <p:nvGrpSpPr>
            <p:cNvPr id="47" name="Group 66">
              <a:extLst>
                <a:ext uri="{FF2B5EF4-FFF2-40B4-BE49-F238E27FC236}">
                  <a16:creationId xmlns:a16="http://schemas.microsoft.com/office/drawing/2014/main" id="{FD323AE5-EA6B-4E6C-B890-A1F813034640}"/>
                </a:ext>
              </a:extLst>
            </p:cNvPr>
            <p:cNvGrpSpPr/>
            <p:nvPr/>
          </p:nvGrpSpPr>
          <p:grpSpPr>
            <a:xfrm rot="2700000">
              <a:off x="3936215" y="4289271"/>
              <a:ext cx="3866076" cy="710112"/>
              <a:chOff x="495300" y="2798771"/>
              <a:chExt cx="6152073" cy="2231575"/>
            </a:xfrm>
          </p:grpSpPr>
          <p:grpSp>
            <p:nvGrpSpPr>
              <p:cNvPr id="55" name="그룹 3">
                <a:extLst>
                  <a:ext uri="{FF2B5EF4-FFF2-40B4-BE49-F238E27FC236}">
                    <a16:creationId xmlns:a16="http://schemas.microsoft.com/office/drawing/2014/main" id="{1D80F8E5-9E48-49B6-92E9-E6CCB7523B54}"/>
                  </a:ext>
                </a:extLst>
              </p:cNvPr>
              <p:cNvGrpSpPr/>
              <p:nvPr/>
            </p:nvGrpSpPr>
            <p:grpSpPr>
              <a:xfrm>
                <a:off x="495300" y="3132165"/>
                <a:ext cx="2056021" cy="1474978"/>
                <a:chOff x="755576" y="2412206"/>
                <a:chExt cx="2834686" cy="2033587"/>
              </a:xfrm>
            </p:grpSpPr>
            <p:grpSp>
              <p:nvGrpSpPr>
                <p:cNvPr id="57" name="그룹 1">
                  <a:extLst>
                    <a:ext uri="{FF2B5EF4-FFF2-40B4-BE49-F238E27FC236}">
                      <a16:creationId xmlns:a16="http://schemas.microsoft.com/office/drawing/2014/main" id="{3CE25C15-537F-4B5D-AB05-DB58FF66CA2A}"/>
                    </a:ext>
                  </a:extLst>
                </p:cNvPr>
                <p:cNvGrpSpPr/>
                <p:nvPr/>
              </p:nvGrpSpPr>
              <p:grpSpPr>
                <a:xfrm>
                  <a:off x="755576" y="2412206"/>
                  <a:ext cx="2834686" cy="2033587"/>
                  <a:chOff x="1028699" y="2350294"/>
                  <a:chExt cx="2576778" cy="2033587"/>
                </a:xfrm>
              </p:grpSpPr>
              <p:pic>
                <p:nvPicPr>
                  <p:cNvPr id="59" name="Picture 2">
                    <a:extLst>
                      <a:ext uri="{FF2B5EF4-FFF2-40B4-BE49-F238E27FC236}">
                        <a16:creationId xmlns:a16="http://schemas.microsoft.com/office/drawing/2014/main" id="{497C3C69-C13B-4632-94FA-37C237CA3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699" y="2474119"/>
                    <a:ext cx="2546349" cy="1909762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2">
                    <a:extLst>
                      <a:ext uri="{FF2B5EF4-FFF2-40B4-BE49-F238E27FC236}">
                        <a16:creationId xmlns:a16="http://schemas.microsoft.com/office/drawing/2014/main" id="{A50AE032-0C37-429E-BF0F-C2D1A26C9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059128" y="2350294"/>
                    <a:ext cx="2546349" cy="19097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8" name="타원 2">
                  <a:extLst>
                    <a:ext uri="{FF2B5EF4-FFF2-40B4-BE49-F238E27FC236}">
                      <a16:creationId xmlns:a16="http://schemas.microsoft.com/office/drawing/2014/main" id="{A25F360F-EC8F-4998-8A32-2BB23D4C0D50}"/>
                    </a:ext>
                  </a:extLst>
                </p:cNvPr>
                <p:cNvSpPr/>
                <p:nvPr/>
              </p:nvSpPr>
              <p:spPr>
                <a:xfrm>
                  <a:off x="1616143" y="2855488"/>
                  <a:ext cx="1147024" cy="1147024"/>
                </a:xfrm>
                <a:prstGeom prst="ellipse">
                  <a:avLst/>
                </a:prstGeom>
                <a:solidFill>
                  <a:srgbClr val="4FCDE1"/>
                </a:solidFill>
                <a:ln>
                  <a:solidFill>
                    <a:srgbClr val="4FCD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pic>
            <p:nvPicPr>
              <p:cNvPr id="56" name="Picture 2" descr="C:\Users\Administrator\Desktop\그림1.png">
                <a:extLst>
                  <a:ext uri="{FF2B5EF4-FFF2-40B4-BE49-F238E27FC236}">
                    <a16:creationId xmlns:a16="http://schemas.microsoft.com/office/drawing/2014/main" id="{AD91EF8B-666A-4810-B59A-52A391838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84" y="2798771"/>
                <a:ext cx="5867889" cy="223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67">
              <a:extLst>
                <a:ext uri="{FF2B5EF4-FFF2-40B4-BE49-F238E27FC236}">
                  <a16:creationId xmlns:a16="http://schemas.microsoft.com/office/drawing/2014/main" id="{976DC43D-76F2-479F-A7CC-2E8E2C315A71}"/>
                </a:ext>
              </a:extLst>
            </p:cNvPr>
            <p:cNvGrpSpPr/>
            <p:nvPr/>
          </p:nvGrpSpPr>
          <p:grpSpPr>
            <a:xfrm rot="18900000" flipH="1">
              <a:off x="1780390" y="4243528"/>
              <a:ext cx="3866077" cy="710112"/>
              <a:chOff x="495300" y="2798770"/>
              <a:chExt cx="6152075" cy="2231575"/>
            </a:xfrm>
          </p:grpSpPr>
          <p:grpSp>
            <p:nvGrpSpPr>
              <p:cNvPr id="49" name="그룹 3">
                <a:extLst>
                  <a:ext uri="{FF2B5EF4-FFF2-40B4-BE49-F238E27FC236}">
                    <a16:creationId xmlns:a16="http://schemas.microsoft.com/office/drawing/2014/main" id="{34AEA515-EAE5-40BF-8786-42B42CB6104A}"/>
                  </a:ext>
                </a:extLst>
              </p:cNvPr>
              <p:cNvGrpSpPr/>
              <p:nvPr/>
            </p:nvGrpSpPr>
            <p:grpSpPr>
              <a:xfrm>
                <a:off x="495300" y="3132165"/>
                <a:ext cx="2056021" cy="1474978"/>
                <a:chOff x="755576" y="2412206"/>
                <a:chExt cx="2834686" cy="2033587"/>
              </a:xfrm>
            </p:grpSpPr>
            <p:grpSp>
              <p:nvGrpSpPr>
                <p:cNvPr id="51" name="그룹 1">
                  <a:extLst>
                    <a:ext uri="{FF2B5EF4-FFF2-40B4-BE49-F238E27FC236}">
                      <a16:creationId xmlns:a16="http://schemas.microsoft.com/office/drawing/2014/main" id="{BB5D2920-720C-4A01-A4DF-856E54E01F40}"/>
                    </a:ext>
                  </a:extLst>
                </p:cNvPr>
                <p:cNvGrpSpPr/>
                <p:nvPr/>
              </p:nvGrpSpPr>
              <p:grpSpPr>
                <a:xfrm>
                  <a:off x="755576" y="2412206"/>
                  <a:ext cx="2834686" cy="2033587"/>
                  <a:chOff x="1028699" y="2350294"/>
                  <a:chExt cx="2576778" cy="2033587"/>
                </a:xfrm>
              </p:grpSpPr>
              <p:pic>
                <p:nvPicPr>
                  <p:cNvPr id="53" name="Picture 2">
                    <a:extLst>
                      <a:ext uri="{FF2B5EF4-FFF2-40B4-BE49-F238E27FC236}">
                        <a16:creationId xmlns:a16="http://schemas.microsoft.com/office/drawing/2014/main" id="{074D4D97-AECA-487A-A922-6C59607B34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699" y="2474119"/>
                    <a:ext cx="2546349" cy="1909762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2">
                    <a:extLst>
                      <a:ext uri="{FF2B5EF4-FFF2-40B4-BE49-F238E27FC236}">
                        <a16:creationId xmlns:a16="http://schemas.microsoft.com/office/drawing/2014/main" id="{AD170C28-89A2-4A3B-8EA1-B85BA80AD8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059128" y="2350294"/>
                    <a:ext cx="2546349" cy="19097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타원 2">
                  <a:extLst>
                    <a:ext uri="{FF2B5EF4-FFF2-40B4-BE49-F238E27FC236}">
                      <a16:creationId xmlns:a16="http://schemas.microsoft.com/office/drawing/2014/main" id="{9683A5C0-F5BA-4C3B-BC3C-CC535A553E2A}"/>
                    </a:ext>
                  </a:extLst>
                </p:cNvPr>
                <p:cNvSpPr/>
                <p:nvPr/>
              </p:nvSpPr>
              <p:spPr>
                <a:xfrm>
                  <a:off x="1616143" y="2855488"/>
                  <a:ext cx="1147024" cy="1147024"/>
                </a:xfrm>
                <a:prstGeom prst="ellipse">
                  <a:avLst/>
                </a:prstGeom>
                <a:solidFill>
                  <a:srgbClr val="4FCDE1"/>
                </a:solidFill>
                <a:ln>
                  <a:solidFill>
                    <a:srgbClr val="4FCD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pic>
            <p:nvPicPr>
              <p:cNvPr id="50" name="Picture 2" descr="C:\Users\Administrator\Desktop\그림1.png">
                <a:extLst>
                  <a:ext uri="{FF2B5EF4-FFF2-40B4-BE49-F238E27FC236}">
                    <a16:creationId xmlns:a16="http://schemas.microsoft.com/office/drawing/2014/main" id="{D3D06A13-9AF9-4272-8FEB-7FE083C0F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84" y="2798770"/>
                <a:ext cx="5867891" cy="223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0E2B9-B72E-4E5C-BB04-D21D0D168CC4}"/>
              </a:ext>
            </a:extLst>
          </p:cNvPr>
          <p:cNvGrpSpPr/>
          <p:nvPr/>
        </p:nvGrpSpPr>
        <p:grpSpPr>
          <a:xfrm>
            <a:off x="8670091" y="2902169"/>
            <a:ext cx="1606210" cy="1797931"/>
            <a:chOff x="8117055" y="3280541"/>
            <a:chExt cx="1606210" cy="17979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EA4C54-5FEE-4047-B5AF-71E4DB27BDDB}"/>
                </a:ext>
              </a:extLst>
            </p:cNvPr>
            <p:cNvSpPr txBox="1"/>
            <p:nvPr/>
          </p:nvSpPr>
          <p:spPr>
            <a:xfrm>
              <a:off x="8117055" y="3782273"/>
              <a:ext cx="1590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사기거래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예측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74" name="Group 102">
              <a:extLst>
                <a:ext uri="{FF2B5EF4-FFF2-40B4-BE49-F238E27FC236}">
                  <a16:creationId xmlns:a16="http://schemas.microsoft.com/office/drawing/2014/main" id="{7B252E58-AB11-443D-9DF2-EE3FA2012CA1}"/>
                </a:ext>
              </a:extLst>
            </p:cNvPr>
            <p:cNvGrpSpPr/>
            <p:nvPr/>
          </p:nvGrpSpPr>
          <p:grpSpPr>
            <a:xfrm>
              <a:off x="8133057" y="3280541"/>
              <a:ext cx="1590208" cy="1797931"/>
              <a:chOff x="5111745" y="2220592"/>
              <a:chExt cx="2306130" cy="2607371"/>
            </a:xfrm>
          </p:grpSpPr>
          <p:pic>
            <p:nvPicPr>
              <p:cNvPr id="75" name="Picture 2">
                <a:extLst>
                  <a:ext uri="{FF2B5EF4-FFF2-40B4-BE49-F238E27FC236}">
                    <a16:creationId xmlns:a16="http://schemas.microsoft.com/office/drawing/2014/main" id="{672AA110-9E17-49BE-B195-C34E5C84EA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50" t="40904" r="79112" b="28099"/>
              <a:stretch/>
            </p:blipFill>
            <p:spPr>
              <a:xfrm rot="16200000">
                <a:off x="5397495" y="2271556"/>
                <a:ext cx="527050" cy="1098549"/>
              </a:xfrm>
              <a:prstGeom prst="rect">
                <a:avLst/>
              </a:prstGeom>
            </p:spPr>
          </p:pic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C9D6EE96-3735-434D-BDE5-7BC2BE0556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58" t="88521" r="44417" b="5740"/>
              <a:stretch/>
            </p:blipFill>
            <p:spPr>
              <a:xfrm rot="3538868">
                <a:off x="6414305" y="2874148"/>
                <a:ext cx="1657125" cy="350014"/>
              </a:xfrm>
              <a:prstGeom prst="rect">
                <a:avLst/>
              </a:prstGeom>
            </p:spPr>
          </p:pic>
          <p:pic>
            <p:nvPicPr>
              <p:cNvPr id="77" name="Picture 2">
                <a:extLst>
                  <a:ext uri="{FF2B5EF4-FFF2-40B4-BE49-F238E27FC236}">
                    <a16:creationId xmlns:a16="http://schemas.microsoft.com/office/drawing/2014/main" id="{C4756FE1-3A0A-496B-AA5E-A441BC089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17" t="59028" r="17389" b="26911"/>
              <a:stretch/>
            </p:blipFill>
            <p:spPr>
              <a:xfrm rot="12236644">
                <a:off x="6132750" y="4266553"/>
                <a:ext cx="468157" cy="561410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E97C4F-5240-4341-9BC0-5AFA69EE4318}"/>
              </a:ext>
            </a:extLst>
          </p:cNvPr>
          <p:cNvGrpSpPr/>
          <p:nvPr/>
        </p:nvGrpSpPr>
        <p:grpSpPr>
          <a:xfrm>
            <a:off x="4463004" y="2742404"/>
            <a:ext cx="2196433" cy="2565863"/>
            <a:chOff x="1243025" y="3262875"/>
            <a:chExt cx="2196433" cy="25658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5EF0D90-A88E-4276-B83C-5EF5302CF1B6}"/>
                </a:ext>
              </a:extLst>
            </p:cNvPr>
            <p:cNvGrpSpPr/>
            <p:nvPr/>
          </p:nvGrpSpPr>
          <p:grpSpPr>
            <a:xfrm>
              <a:off x="1243025" y="3262875"/>
              <a:ext cx="2196433" cy="1600451"/>
              <a:chOff x="1806768" y="3641247"/>
              <a:chExt cx="2196433" cy="160045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0B3DD6-11F3-4DBE-93BB-33BADEB2D5FD}"/>
                  </a:ext>
                </a:extLst>
              </p:cNvPr>
              <p:cNvSpPr txBox="1"/>
              <p:nvPr/>
            </p:nvSpPr>
            <p:spPr>
              <a:xfrm>
                <a:off x="1806768" y="3641247"/>
                <a:ext cx="219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Identity data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92EEE-CE38-4384-BE1D-86D845DEAAB2}"/>
                  </a:ext>
                </a:extLst>
              </p:cNvPr>
              <p:cNvSpPr txBox="1"/>
              <p:nvPr/>
            </p:nvSpPr>
            <p:spPr>
              <a:xfrm>
                <a:off x="2006853" y="4041369"/>
                <a:ext cx="1796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Id_01~39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DeviceInfo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DeviceType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79A277-6286-495F-A7E5-3F994BFF4A3E}"/>
                </a:ext>
              </a:extLst>
            </p:cNvPr>
            <p:cNvSpPr txBox="1"/>
            <p:nvPr/>
          </p:nvSpPr>
          <p:spPr>
            <a:xfrm>
              <a:off x="1654985" y="545940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(144233, 41)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75403B-9F25-4391-82C4-E3FEEF09D93B}"/>
              </a:ext>
            </a:extLst>
          </p:cNvPr>
          <p:cNvGrpSpPr/>
          <p:nvPr/>
        </p:nvGrpSpPr>
        <p:grpSpPr>
          <a:xfrm>
            <a:off x="1482349" y="2742404"/>
            <a:ext cx="2196433" cy="2542166"/>
            <a:chOff x="4749609" y="3286572"/>
            <a:chExt cx="2196433" cy="254216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A7A65-2251-4098-9A99-4E06E77579C1}"/>
                </a:ext>
              </a:extLst>
            </p:cNvPr>
            <p:cNvSpPr txBox="1"/>
            <p:nvPr/>
          </p:nvSpPr>
          <p:spPr>
            <a:xfrm>
              <a:off x="4749609" y="3286572"/>
              <a:ext cx="2196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Transaction data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6A4208-DD51-49CB-AE05-FF1F14D13A61}"/>
                </a:ext>
              </a:extLst>
            </p:cNvPr>
            <p:cNvSpPr txBox="1"/>
            <p:nvPr/>
          </p:nvSpPr>
          <p:spPr>
            <a:xfrm>
              <a:off x="5026092" y="3686694"/>
              <a:ext cx="17962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isFraud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TransactionDT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TransactionAmt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ProductCD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V_columns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4EA7E-A087-40BD-88FB-F624765BD905}"/>
                </a:ext>
              </a:extLst>
            </p:cNvPr>
            <p:cNvSpPr txBox="1"/>
            <p:nvPr/>
          </p:nvSpPr>
          <p:spPr>
            <a:xfrm>
              <a:off x="5237967" y="5459406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(590540, 394)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B9A5168-38D0-4BDD-B8F1-2F16355866E6}"/>
              </a:ext>
            </a:extLst>
          </p:cNvPr>
          <p:cNvSpPr txBox="1"/>
          <p:nvPr/>
        </p:nvSpPr>
        <p:spPr>
          <a:xfrm>
            <a:off x="3094646" y="3698005"/>
            <a:ext cx="219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8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35EC33-1399-47B8-9D06-439706273BFC}"/>
              </a:ext>
            </a:extLst>
          </p:cNvPr>
          <p:cNvGrpSpPr/>
          <p:nvPr/>
        </p:nvGrpSpPr>
        <p:grpSpPr>
          <a:xfrm>
            <a:off x="3845725" y="2235177"/>
            <a:ext cx="4139942" cy="2855446"/>
            <a:chOff x="3845720" y="2235177"/>
            <a:chExt cx="4139942" cy="2855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74EB14-C492-45D6-AD3D-C831AB30525E}"/>
                </a:ext>
              </a:extLst>
            </p:cNvPr>
            <p:cNvSpPr txBox="1"/>
            <p:nvPr/>
          </p:nvSpPr>
          <p:spPr>
            <a:xfrm>
              <a:off x="4426507" y="2782674"/>
              <a:ext cx="3135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전처리</a:t>
              </a:r>
              <a:r>
                <a: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과정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60D8AF-7CAE-45CF-9BA1-BB49F9F2AFE8}"/>
                </a:ext>
              </a:extLst>
            </p:cNvPr>
            <p:cNvSpPr txBox="1"/>
            <p:nvPr/>
          </p:nvSpPr>
          <p:spPr>
            <a:xfrm>
              <a:off x="4003147" y="3635230"/>
              <a:ext cx="3982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PCA, Null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처리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및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column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재구성</a:t>
              </a: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34B1B5CE-B7AE-4F6E-AD3A-FDC4FBE2C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0" t="40904" r="79112" b="28099"/>
            <a:stretch/>
          </p:blipFill>
          <p:spPr>
            <a:xfrm rot="16200000">
              <a:off x="4131469" y="1977730"/>
              <a:ext cx="527051" cy="1098549"/>
            </a:xfrm>
            <a:prstGeom prst="rect">
              <a:avLst/>
            </a:prstGeom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AFF8B5DC-E4E1-4CF6-9C5F-6E5EBF600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8" t="88521" r="44417" b="5740"/>
            <a:stretch/>
          </p:blipFill>
          <p:spPr>
            <a:xfrm rot="3538868">
              <a:off x="6737569" y="2888732"/>
              <a:ext cx="1657125" cy="350015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52A27DCD-9B9F-43FB-9CCE-B2AEE23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17" t="59028" r="17389" b="26911"/>
            <a:stretch/>
          </p:blipFill>
          <p:spPr>
            <a:xfrm rot="12236644">
              <a:off x="4962723" y="4529212"/>
              <a:ext cx="468157" cy="561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9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identity Data: id_01 ~ id_38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DeviceType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DeviceInfo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5" name="그림 1">
            <a:extLst>
              <a:ext uri="{FF2B5EF4-FFF2-40B4-BE49-F238E27FC236}">
                <a16:creationId xmlns:a16="http://schemas.microsoft.com/office/drawing/2014/main" id="{AE5D0C92-BB86-43D7-A785-47DF98F9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160179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5C1D11-D962-434A-862D-7CC82E141C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638300"/>
            <a:ext cx="92773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벽, 개체, 실내이(가) 표시된 사진&#10;&#10;자동 생성된 설명">
            <a:extLst>
              <a:ext uri="{FF2B5EF4-FFF2-40B4-BE49-F238E27FC236}">
                <a16:creationId xmlns:a16="http://schemas.microsoft.com/office/drawing/2014/main" id="{A6E70B28-6D57-43C3-BE07-B087998C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8" y="2460128"/>
            <a:ext cx="4115464" cy="39932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F432D2-4CE6-4B0A-82F2-E66FD2DE5373}"/>
              </a:ext>
            </a:extLst>
          </p:cNvPr>
          <p:cNvGrpSpPr/>
          <p:nvPr/>
        </p:nvGrpSpPr>
        <p:grpSpPr>
          <a:xfrm>
            <a:off x="89382" y="300515"/>
            <a:ext cx="6172200" cy="1235079"/>
            <a:chOff x="4159541" y="173510"/>
            <a:chExt cx="6172200" cy="1235078"/>
          </a:xfrm>
        </p:grpSpPr>
        <p:pic>
          <p:nvPicPr>
            <p:cNvPr id="16" name="Picture 2" descr="C:\Users\Administrator\Desktop\그림1.png">
              <a:extLst>
                <a:ext uri="{FF2B5EF4-FFF2-40B4-BE49-F238E27FC236}">
                  <a16:creationId xmlns:a16="http://schemas.microsoft.com/office/drawing/2014/main" id="{444EE66C-3C0A-4181-9B93-2BA8C7FAD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41" y="173510"/>
              <a:ext cx="6172200" cy="123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ABF866-07EE-49EA-AF6E-090F6A68B21A}"/>
                </a:ext>
              </a:extLst>
            </p:cNvPr>
            <p:cNvSpPr txBox="1"/>
            <p:nvPr/>
          </p:nvSpPr>
          <p:spPr>
            <a:xfrm>
              <a:off x="5712299" y="504978"/>
              <a:ext cx="2720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</a:t>
              </a:r>
              <a:r>
                <a:rPr lang="ko-KR" altLang="en-US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3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ko-KR" altLang="en-US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과정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9EB4BF0-15B2-4105-94BE-31A7579344C0}"/>
              </a:ext>
            </a:extLst>
          </p:cNvPr>
          <p:cNvSpPr txBox="1"/>
          <p:nvPr/>
        </p:nvSpPr>
        <p:spPr>
          <a:xfrm>
            <a:off x="5262926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C6B96"/>
                </a:solidFill>
              </a:rPr>
              <a:t>Identity</a:t>
            </a:r>
            <a:r>
              <a:rPr lang="ko-KR" altLang="en-US" sz="2800" b="1" dirty="0">
                <a:solidFill>
                  <a:srgbClr val="1C6B96"/>
                </a:solidFill>
              </a:rPr>
              <a:t> </a:t>
            </a:r>
            <a:r>
              <a:rPr lang="en-US" altLang="ko-KR" sz="2800" b="1" dirty="0">
                <a:solidFill>
                  <a:srgbClr val="1C6B96"/>
                </a:solidFill>
              </a:rPr>
              <a:t>data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46056-4BD3-4768-B402-F4CA50B2FF70}"/>
              </a:ext>
            </a:extLst>
          </p:cNvPr>
          <p:cNvSpPr txBox="1"/>
          <p:nvPr/>
        </p:nvSpPr>
        <p:spPr>
          <a:xfrm>
            <a:off x="5765922" y="362524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Binary encoding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186105-B9AB-4235-A0C9-553DC754F7E8}"/>
              </a:ext>
            </a:extLst>
          </p:cNvPr>
          <p:cNvSpPr/>
          <p:nvPr/>
        </p:nvSpPr>
        <p:spPr>
          <a:xfrm>
            <a:off x="5383949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596F2-B996-4231-9198-AC1A0881EF0C}"/>
              </a:ext>
            </a:extLst>
          </p:cNvPr>
          <p:cNvSpPr txBox="1"/>
          <p:nvPr/>
        </p:nvSpPr>
        <p:spPr>
          <a:xfrm>
            <a:off x="5262926" y="4345411"/>
            <a:ext cx="535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DeviceType</a:t>
            </a:r>
            <a:r>
              <a:rPr lang="en-US" altLang="ko-KR" sz="2800" b="1" dirty="0">
                <a:solidFill>
                  <a:srgbClr val="1C6B96"/>
                </a:solidFill>
              </a:rPr>
              <a:t>/</a:t>
            </a:r>
            <a:r>
              <a:rPr lang="en-US" altLang="ko-KR" sz="2800" b="1" dirty="0" err="1">
                <a:solidFill>
                  <a:srgbClr val="1C6B96"/>
                </a:solidFill>
              </a:rPr>
              <a:t>DeviceInfo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204E6-B9B2-48D0-A220-D6A5799111CA}"/>
              </a:ext>
            </a:extLst>
          </p:cNvPr>
          <p:cNvSpPr txBox="1"/>
          <p:nvPr/>
        </p:nvSpPr>
        <p:spPr>
          <a:xfrm>
            <a:off x="5765922" y="5079533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외부 데이터를 끌어와서 상관관계 도출 시도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339EC37-AD95-4EDE-B87A-84CEFC7E1A2F}"/>
              </a:ext>
            </a:extLst>
          </p:cNvPr>
          <p:cNvSpPr/>
          <p:nvPr/>
        </p:nvSpPr>
        <p:spPr>
          <a:xfrm>
            <a:off x="5383949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TransactionDT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&amp;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09443E48-7ADC-4FC6-89B7-9E684930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ADA65-EAEE-4F9B-A5A2-86D7BB2318CC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0B39D2-F87F-4135-8BE1-8CF2C07CCAD1}"/>
              </a:ext>
            </a:extLst>
          </p:cNvPr>
          <p:cNvGrpSpPr/>
          <p:nvPr/>
        </p:nvGrpSpPr>
        <p:grpSpPr>
          <a:xfrm>
            <a:off x="446742" y="2422445"/>
            <a:ext cx="6628901" cy="3975389"/>
            <a:chOff x="406401" y="2261080"/>
            <a:chExt cx="6628901" cy="39753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2B47D3-E878-4F9D-A3EB-45DD544A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1" y="2335120"/>
              <a:ext cx="6628901" cy="38273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72E21F-70D8-44E0-9AC4-D732BEEF8F4F}"/>
                </a:ext>
              </a:extLst>
            </p:cNvPr>
            <p:cNvSpPr/>
            <p:nvPr/>
          </p:nvSpPr>
          <p:spPr>
            <a:xfrm>
              <a:off x="2218544" y="2261080"/>
              <a:ext cx="1888761" cy="3975389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1BDBAE-2B61-4690-9BA4-CD5426F5725E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TransactionDT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7F00C-2D21-4BDA-8978-64978EB67CB4}"/>
              </a:ext>
            </a:extLst>
          </p:cNvPr>
          <p:cNvSpPr txBox="1"/>
          <p:nvPr/>
        </p:nvSpPr>
        <p:spPr>
          <a:xfrm>
            <a:off x="8032628" y="362524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거래 발생 시점 도출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0B2025-F161-4A08-A66C-85F166AAA552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3BB03-C5AB-442D-BF7C-2E34DFDE89A1}"/>
              </a:ext>
            </a:extLst>
          </p:cNvPr>
          <p:cNvSpPr txBox="1"/>
          <p:nvPr/>
        </p:nvSpPr>
        <p:spPr>
          <a:xfrm>
            <a:off x="7529632" y="4345411"/>
            <a:ext cx="271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TransactionAmt</a:t>
            </a:r>
            <a:r>
              <a:rPr lang="en-US" altLang="ko-KR" sz="2800" b="1" dirty="0">
                <a:solidFill>
                  <a:srgbClr val="1C6B96"/>
                </a:solidFill>
              </a:rPr>
              <a:t>	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9C843-2619-4804-8734-C5BBA7233728}"/>
              </a:ext>
            </a:extLst>
          </p:cNvPr>
          <p:cNvSpPr txBox="1"/>
          <p:nvPr/>
        </p:nvSpPr>
        <p:spPr>
          <a:xfrm>
            <a:off x="8032628" y="507953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사기거래의 특이점을 발견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BA5C31F-14B5-4D8D-B57F-6B4C551CAA7D}"/>
              </a:ext>
            </a:extLst>
          </p:cNvPr>
          <p:cNvSpPr/>
          <p:nvPr/>
        </p:nvSpPr>
        <p:spPr>
          <a:xfrm>
            <a:off x="7650655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TransactionDT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&amp; </a:t>
            </a:r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DBAE-2B61-4690-9BA4-CD5426F5725E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TransactionDT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7F00C-2D21-4BDA-8978-64978EB67CB4}"/>
              </a:ext>
            </a:extLst>
          </p:cNvPr>
          <p:cNvSpPr txBox="1"/>
          <p:nvPr/>
        </p:nvSpPr>
        <p:spPr>
          <a:xfrm>
            <a:off x="8032628" y="362524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거래 발생 시점 도출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0B2025-F161-4A08-A66C-85F166AAA552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3BB03-C5AB-442D-BF7C-2E34DFDE89A1}"/>
              </a:ext>
            </a:extLst>
          </p:cNvPr>
          <p:cNvSpPr txBox="1"/>
          <p:nvPr/>
        </p:nvSpPr>
        <p:spPr>
          <a:xfrm>
            <a:off x="7529632" y="4345411"/>
            <a:ext cx="271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TransactionAmt</a:t>
            </a:r>
            <a:r>
              <a:rPr lang="en-US" altLang="ko-KR" sz="2800" b="1" dirty="0">
                <a:solidFill>
                  <a:srgbClr val="1C6B96"/>
                </a:solidFill>
              </a:rPr>
              <a:t>	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9C843-2619-4804-8734-C5BBA7233728}"/>
              </a:ext>
            </a:extLst>
          </p:cNvPr>
          <p:cNvSpPr txBox="1"/>
          <p:nvPr/>
        </p:nvSpPr>
        <p:spPr>
          <a:xfrm>
            <a:off x="8032628" y="507953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사기거래의 특이점을 발견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BA5C31F-14B5-4D8D-B57F-6B4C551CAA7D}"/>
              </a:ext>
            </a:extLst>
          </p:cNvPr>
          <p:cNvSpPr/>
          <p:nvPr/>
        </p:nvSpPr>
        <p:spPr>
          <a:xfrm>
            <a:off x="7650655" y="516568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8AA916-1FBB-4A86-A1DF-0B72E200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" y="2407486"/>
            <a:ext cx="5670103" cy="40922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535E37-BA81-469D-9E70-7DF279770F45}"/>
              </a:ext>
            </a:extLst>
          </p:cNvPr>
          <p:cNvSpPr/>
          <p:nvPr/>
        </p:nvSpPr>
        <p:spPr>
          <a:xfrm>
            <a:off x="3897443" y="2891118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B73AD5-439F-48A9-90BC-BD40B18A20E2}"/>
              </a:ext>
            </a:extLst>
          </p:cNvPr>
          <p:cNvSpPr/>
          <p:nvPr/>
        </p:nvSpPr>
        <p:spPr>
          <a:xfrm>
            <a:off x="3897443" y="5167094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C:\Users\Administrator\Desktop\그림1.png">
            <a:extLst>
              <a:ext uri="{FF2B5EF4-FFF2-40B4-BE49-F238E27FC236}">
                <a16:creationId xmlns:a16="http://schemas.microsoft.com/office/drawing/2014/main" id="{DC1D6A52-3AC8-4E5D-B561-8E758189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FE16F39-8FF7-4A98-A8DC-6DDFF814A699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2691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ProductCD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4444AD-6412-409C-B923-D39CFEBC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2335120"/>
            <a:ext cx="6628901" cy="38273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A40400-BDF7-46D1-BC46-EBD75B862261}"/>
              </a:ext>
            </a:extLst>
          </p:cNvPr>
          <p:cNvSpPr/>
          <p:nvPr/>
        </p:nvSpPr>
        <p:spPr>
          <a:xfrm>
            <a:off x="4062334" y="2261080"/>
            <a:ext cx="719528" cy="39753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5C1EF-77DC-4EB1-98CF-9CA19C20A797}"/>
              </a:ext>
            </a:extLst>
          </p:cNvPr>
          <p:cNvSpPr txBox="1"/>
          <p:nvPr/>
        </p:nvSpPr>
        <p:spPr>
          <a:xfrm>
            <a:off x="7529632" y="2891118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ProductCD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05182-A843-4446-8721-1E0ADA885495}"/>
              </a:ext>
            </a:extLst>
          </p:cNvPr>
          <p:cNvSpPr txBox="1"/>
          <p:nvPr/>
        </p:nvSpPr>
        <p:spPr>
          <a:xfrm>
            <a:off x="8032628" y="362524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더미변수화 시켰습니다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D3DE0BF-7BAE-4D9E-BDBD-1C22E61ABEAF}"/>
              </a:ext>
            </a:extLst>
          </p:cNvPr>
          <p:cNvSpPr/>
          <p:nvPr/>
        </p:nvSpPr>
        <p:spPr>
          <a:xfrm>
            <a:off x="7650655" y="371138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Administrator\Desktop\그림1.png">
            <a:extLst>
              <a:ext uri="{FF2B5EF4-FFF2-40B4-BE49-F238E27FC236}">
                <a16:creationId xmlns:a16="http://schemas.microsoft.com/office/drawing/2014/main" id="{1D70F289-6EAF-45C8-9251-ADA3072C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0196D1-57EC-480E-8FBC-2DA26870ABE4}"/>
              </a:ext>
            </a:extLst>
          </p:cNvPr>
          <p:cNvSpPr txBox="1"/>
          <p:nvPr/>
        </p:nvSpPr>
        <p:spPr>
          <a:xfrm>
            <a:off x="1688628" y="631983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1186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11378</TotalTime>
  <Words>472</Words>
  <Application>Microsoft Office PowerPoint</Application>
  <PresentationFormat>와이드스크린</PresentationFormat>
  <Paragraphs>148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나눔스퀘어</vt:lpstr>
      <vt:lpstr>나눔스퀘어 Bold</vt:lpstr>
      <vt:lpstr>나눔스퀘어 ExtraBold</vt:lpstr>
      <vt:lpstr>나눔스퀘어 Light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W KT</cp:lastModifiedBy>
  <cp:revision>273</cp:revision>
  <dcterms:created xsi:type="dcterms:W3CDTF">2018-11-20T12:08:07Z</dcterms:created>
  <dcterms:modified xsi:type="dcterms:W3CDTF">2019-08-16T21:11:38Z</dcterms:modified>
</cp:coreProperties>
</file>