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354" r:id="rId2"/>
    <p:sldId id="339" r:id="rId3"/>
    <p:sldId id="343" r:id="rId4"/>
    <p:sldId id="341" r:id="rId5"/>
    <p:sldId id="350" r:id="rId6"/>
    <p:sldId id="349" r:id="rId7"/>
    <p:sldId id="357" r:id="rId8"/>
    <p:sldId id="367" r:id="rId9"/>
    <p:sldId id="358" r:id="rId10"/>
    <p:sldId id="364" r:id="rId11"/>
    <p:sldId id="365" r:id="rId12"/>
    <p:sldId id="366" r:id="rId13"/>
    <p:sldId id="360" r:id="rId14"/>
    <p:sldId id="361" r:id="rId15"/>
    <p:sldId id="353" r:id="rId16"/>
    <p:sldId id="355" r:id="rId17"/>
    <p:sldId id="362" r:id="rId18"/>
    <p:sldId id="340" r:id="rId19"/>
    <p:sldId id="34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6B96"/>
    <a:srgbClr val="4FCDE1"/>
    <a:srgbClr val="B0D5E6"/>
    <a:srgbClr val="17F1BD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119" autoAdjust="0"/>
    <p:restoredTop sz="96353" autoAdjust="0"/>
  </p:normalViewPr>
  <p:slideViewPr>
    <p:cSldViewPr snapToGrid="0">
      <p:cViewPr>
        <p:scale>
          <a:sx n="50" d="100"/>
          <a:sy n="50" d="100"/>
        </p:scale>
        <p:origin x="210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5781660104986871E-2"/>
          <c:y val="0.45772367125984259"/>
          <c:w val="0.75738254593175858"/>
          <c:h val="0.33129699803149604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187A8A">
                <a:alpha val="70000"/>
              </a:srgbClr>
            </a:solidFill>
          </c:spPr>
          <c:cat>
            <c:numRef>
              <c:f>Sheet1!$A$2:$A$5</c:f>
              <c:numCache>
                <c:formatCode>m/d/yyyy</c:formatCode>
                <c:ptCount val="4"/>
                <c:pt idx="0">
                  <c:v>42522</c:v>
                </c:pt>
                <c:pt idx="1">
                  <c:v>42523</c:v>
                </c:pt>
                <c:pt idx="2">
                  <c:v>42524</c:v>
                </c:pt>
                <c:pt idx="3">
                  <c:v>42525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0.4</c:v>
                </c:pt>
                <c:pt idx="2">
                  <c:v>0.2</c:v>
                </c:pt>
                <c:pt idx="3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52-4830-BDF1-4CAAC065F3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rgbClr val="53CDE1">
                <a:alpha val="70000"/>
              </a:srgbClr>
            </a:solidFill>
          </c:spPr>
          <c:cat>
            <c:numRef>
              <c:f>Sheet1!$A$2:$A$5</c:f>
              <c:numCache>
                <c:formatCode>m/d/yyyy</c:formatCode>
                <c:ptCount val="4"/>
                <c:pt idx="0">
                  <c:v>42522</c:v>
                </c:pt>
                <c:pt idx="1">
                  <c:v>42523</c:v>
                </c:pt>
                <c:pt idx="2">
                  <c:v>42524</c:v>
                </c:pt>
                <c:pt idx="3">
                  <c:v>42525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</c:v>
                </c:pt>
                <c:pt idx="1">
                  <c:v>0.5</c:v>
                </c:pt>
                <c:pt idx="2">
                  <c:v>0.1</c:v>
                </c:pt>
                <c:pt idx="3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52-4830-BDF1-4CAAC065F3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2774368"/>
        <c:axId val="695780992"/>
      </c:areaChart>
      <c:dateAx>
        <c:axId val="57277436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695780992"/>
        <c:crosses val="autoZero"/>
        <c:auto val="1"/>
        <c:lblOffset val="100"/>
        <c:baseTimeUnit val="days"/>
      </c:dateAx>
      <c:valAx>
        <c:axId val="695780992"/>
        <c:scaling>
          <c:orientation val="minMax"/>
          <c:max val="1"/>
          <c:min val="0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572774368"/>
        <c:crosses val="autoZero"/>
        <c:crossBetween val="between"/>
        <c:majorUnit val="0.2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88119087163530141"/>
          <c:y val="0.43945300196850395"/>
          <c:w val="7.5769454201013914E-2"/>
          <c:h val="0.10859399606299212"/>
        </c:manualLayout>
      </c:layout>
      <c:overlay val="0"/>
      <c:txPr>
        <a:bodyPr/>
        <a:lstStyle/>
        <a:p>
          <a:pPr>
            <a:defRPr sz="1000">
              <a:solidFill>
                <a:schemeClr val="tx1">
                  <a:lumMod val="75000"/>
                  <a:lumOff val="25000"/>
                </a:schemeClr>
              </a:solidFill>
            </a:defRPr>
          </a:pPr>
          <a:endParaRPr lang="ko-KR"/>
        </a:p>
      </c:txPr>
    </c:legend>
    <c:plotVisOnly val="1"/>
    <c:dispBlanksAs val="zero"/>
    <c:showDLblsOverMax val="0"/>
  </c:chart>
  <c:txPr>
    <a:bodyPr/>
    <a:lstStyle/>
    <a:p>
      <a:pPr>
        <a:defRPr sz="1200">
          <a:latin typeface="나눔바른고딕 UltraLight" panose="020B0603020101020101" pitchFamily="50" charset="-127"/>
          <a:ea typeface="나눔바른고딕 UltraLight" panose="020B0603020101020101" pitchFamily="50" charset="-127"/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5781660104986871E-2"/>
          <c:y val="0.45772367125984259"/>
          <c:w val="0.75738254593175858"/>
          <c:h val="0.33129699803149604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187A8A">
                <a:alpha val="70000"/>
              </a:srgbClr>
            </a:solidFill>
          </c:spPr>
          <c:cat>
            <c:numRef>
              <c:f>Sheet1!$A$2:$A$5</c:f>
              <c:numCache>
                <c:formatCode>m/d/yyyy</c:formatCode>
                <c:ptCount val="4"/>
                <c:pt idx="0">
                  <c:v>42522</c:v>
                </c:pt>
                <c:pt idx="1">
                  <c:v>42523</c:v>
                </c:pt>
                <c:pt idx="2">
                  <c:v>42524</c:v>
                </c:pt>
                <c:pt idx="3">
                  <c:v>42525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0.4</c:v>
                </c:pt>
                <c:pt idx="2">
                  <c:v>0.2</c:v>
                </c:pt>
                <c:pt idx="3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20-4069-8A32-ABBD5B57D7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rgbClr val="53CDE1">
                <a:alpha val="70000"/>
              </a:srgbClr>
            </a:solidFill>
          </c:spPr>
          <c:cat>
            <c:numRef>
              <c:f>Sheet1!$A$2:$A$5</c:f>
              <c:numCache>
                <c:formatCode>m/d/yyyy</c:formatCode>
                <c:ptCount val="4"/>
                <c:pt idx="0">
                  <c:v>42522</c:v>
                </c:pt>
                <c:pt idx="1">
                  <c:v>42523</c:v>
                </c:pt>
                <c:pt idx="2">
                  <c:v>42524</c:v>
                </c:pt>
                <c:pt idx="3">
                  <c:v>42525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</c:v>
                </c:pt>
                <c:pt idx="1">
                  <c:v>0.5</c:v>
                </c:pt>
                <c:pt idx="2">
                  <c:v>0.1</c:v>
                </c:pt>
                <c:pt idx="3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20-4069-8A32-ABBD5B57D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2774368"/>
        <c:axId val="695780992"/>
      </c:areaChart>
      <c:dateAx>
        <c:axId val="57277436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695780992"/>
        <c:crosses val="autoZero"/>
        <c:auto val="1"/>
        <c:lblOffset val="100"/>
        <c:baseTimeUnit val="days"/>
      </c:dateAx>
      <c:valAx>
        <c:axId val="695780992"/>
        <c:scaling>
          <c:orientation val="minMax"/>
          <c:max val="1"/>
          <c:min val="0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572774368"/>
        <c:crosses val="autoZero"/>
        <c:crossBetween val="between"/>
        <c:majorUnit val="0.2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88119087163530141"/>
          <c:y val="0.43945300196850395"/>
          <c:w val="7.5769454201013914E-2"/>
          <c:h val="0.10859399606299212"/>
        </c:manualLayout>
      </c:layout>
      <c:overlay val="0"/>
      <c:txPr>
        <a:bodyPr/>
        <a:lstStyle/>
        <a:p>
          <a:pPr>
            <a:defRPr sz="1000">
              <a:solidFill>
                <a:schemeClr val="tx1">
                  <a:lumMod val="75000"/>
                  <a:lumOff val="25000"/>
                </a:schemeClr>
              </a:solidFill>
            </a:defRPr>
          </a:pPr>
          <a:endParaRPr lang="ko-KR"/>
        </a:p>
      </c:txPr>
    </c:legend>
    <c:plotVisOnly val="1"/>
    <c:dispBlanksAs val="zero"/>
    <c:showDLblsOverMax val="0"/>
  </c:chart>
  <c:txPr>
    <a:bodyPr/>
    <a:lstStyle/>
    <a:p>
      <a:pPr>
        <a:defRPr sz="1200">
          <a:latin typeface="나눔바른고딕 UltraLight" panose="020B0603020101020101" pitchFamily="50" charset="-127"/>
          <a:ea typeface="나눔바른고딕 UltraLight" panose="020B0603020101020101" pitchFamily="50" charset="-127"/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8903D-F4DC-4438-B337-9005D1AEC02E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2813D-20B2-4BD2-9415-F41565D71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79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2813D-20B2-4BD2-9415-F41565D7187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75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8DE-78C6-4D81-A357-1C4C8EB3AA0F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AF2B-E6F8-4FDD-A440-35C2BD8F9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79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8DE-78C6-4D81-A357-1C4C8EB3AA0F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AF2B-E6F8-4FDD-A440-35C2BD8F9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4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8DE-78C6-4D81-A357-1C4C8EB3AA0F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AF2B-E6F8-4FDD-A440-35C2BD8F9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09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8DE-78C6-4D81-A357-1C4C8EB3AA0F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AF2B-E6F8-4FDD-A440-35C2BD8F9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7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8DE-78C6-4D81-A357-1C4C8EB3AA0F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AF2B-E6F8-4FDD-A440-35C2BD8F9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16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8DE-78C6-4D81-A357-1C4C8EB3AA0F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AF2B-E6F8-4FDD-A440-35C2BD8F9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59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8DE-78C6-4D81-A357-1C4C8EB3AA0F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AF2B-E6F8-4FDD-A440-35C2BD8F9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04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8DE-78C6-4D81-A357-1C4C8EB3AA0F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AF2B-E6F8-4FDD-A440-35C2BD8F9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84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8DE-78C6-4D81-A357-1C4C8EB3AA0F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AF2B-E6F8-4FDD-A440-35C2BD8F9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36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8DE-78C6-4D81-A357-1C4C8EB3AA0F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AF2B-E6F8-4FDD-A440-35C2BD8F9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6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8DE-78C6-4D81-A357-1C4C8EB3AA0F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AF2B-E6F8-4FDD-A440-35C2BD8F9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48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068DE-78C6-4D81-A357-1C4C8EB3AA0F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0AF2B-E6F8-4FDD-A440-35C2BD8F9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71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354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B607F4ED-6965-494C-85C5-2E4528806CD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368300"/>
            <a:chExt cx="6946900" cy="3860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5BE094D-1A29-437A-BBBF-EB7E43BB1D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972" t="16174" r="8056" b="8765"/>
            <a:stretch/>
          </p:blipFill>
          <p:spPr>
            <a:xfrm>
              <a:off x="0" y="368300"/>
              <a:ext cx="6946900" cy="3860800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837F526-345F-4B67-A2CE-3C01B607E62E}"/>
                </a:ext>
              </a:extLst>
            </p:cNvPr>
            <p:cNvSpPr/>
            <p:nvPr/>
          </p:nvSpPr>
          <p:spPr>
            <a:xfrm>
              <a:off x="1158240" y="1508760"/>
              <a:ext cx="2994660" cy="1363980"/>
            </a:xfrm>
            <a:prstGeom prst="rect">
              <a:avLst/>
            </a:prstGeom>
            <a:solidFill>
              <a:srgbClr val="B0D5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DD76D11-93BC-4EAB-9458-8E984008F410}"/>
              </a:ext>
            </a:extLst>
          </p:cNvPr>
          <p:cNvSpPr txBox="1"/>
          <p:nvPr/>
        </p:nvSpPr>
        <p:spPr bwMode="auto">
          <a:xfrm>
            <a:off x="2533025" y="2368534"/>
            <a:ext cx="5391775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1C6B96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중간발표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DD253B-3A43-45E7-BBFD-43C792CC4FB6}"/>
              </a:ext>
            </a:extLst>
          </p:cNvPr>
          <p:cNvGrpSpPr/>
          <p:nvPr/>
        </p:nvGrpSpPr>
        <p:grpSpPr>
          <a:xfrm>
            <a:off x="3566564" y="3435384"/>
            <a:ext cx="5754632" cy="441809"/>
            <a:chOff x="4071539" y="3541485"/>
            <a:chExt cx="5754632" cy="44180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2EE489A-AA75-4B55-9EC0-DDF611AB02CC}"/>
                </a:ext>
              </a:extLst>
            </p:cNvPr>
            <p:cNvSpPr/>
            <p:nvPr/>
          </p:nvSpPr>
          <p:spPr>
            <a:xfrm>
              <a:off x="4093028" y="3541485"/>
              <a:ext cx="3668929" cy="441809"/>
            </a:xfrm>
            <a:prstGeom prst="rect">
              <a:avLst/>
            </a:prstGeom>
            <a:solidFill>
              <a:srgbClr val="1C6B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F6652D-DC0E-4CEF-B5FC-CDD5266D49B5}"/>
                </a:ext>
              </a:extLst>
            </p:cNvPr>
            <p:cNvSpPr txBox="1"/>
            <p:nvPr/>
          </p:nvSpPr>
          <p:spPr bwMode="auto">
            <a:xfrm>
              <a:off x="4071539" y="3569113"/>
              <a:ext cx="5754632" cy="340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r>
                <a:rPr kumimoji="1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팀</a:t>
              </a:r>
              <a:r>
                <a:rPr kumimoji="1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</a:t>
              </a:r>
              <a:r>
                <a:rPr kumimoji="1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강소영</a:t>
              </a:r>
              <a:r>
                <a:rPr kumimoji="1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, </a:t>
              </a:r>
              <a:r>
                <a:rPr kumimoji="1" lang="ko-KR" altLang="en-US" sz="16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백진우</a:t>
              </a:r>
              <a:r>
                <a:rPr kumimoji="1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, </a:t>
              </a:r>
              <a:r>
                <a:rPr kumimoji="1" lang="ko-KR" altLang="en-US" sz="16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우현수</a:t>
              </a:r>
              <a:r>
                <a:rPr kumimoji="1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, </a:t>
              </a:r>
              <a:r>
                <a:rPr kumimoji="1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정현우</a:t>
              </a:r>
              <a:r>
                <a:rPr kumimoji="1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, </a:t>
              </a:r>
              <a:r>
                <a:rPr kumimoji="1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정희영</a:t>
              </a:r>
              <a:endParaRPr kumimoji="1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3863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3">
            <a:extLst>
              <a:ext uri="{FF2B5EF4-FFF2-40B4-BE49-F238E27FC236}">
                <a16:creationId xmlns:a16="http://schemas.microsoft.com/office/drawing/2014/main" id="{1504165B-670E-434F-ABD2-630F793CD828}"/>
              </a:ext>
            </a:extLst>
          </p:cNvPr>
          <p:cNvGrpSpPr/>
          <p:nvPr/>
        </p:nvGrpSpPr>
        <p:grpSpPr>
          <a:xfrm>
            <a:off x="406401" y="1535594"/>
            <a:ext cx="1117600" cy="725487"/>
            <a:chOff x="755576" y="2412206"/>
            <a:chExt cx="2834686" cy="2033587"/>
          </a:xfrm>
        </p:grpSpPr>
        <p:grpSp>
          <p:nvGrpSpPr>
            <p:cNvPr id="63" name="그룹 1">
              <a:extLst>
                <a:ext uri="{FF2B5EF4-FFF2-40B4-BE49-F238E27FC236}">
                  <a16:creationId xmlns:a16="http://schemas.microsoft.com/office/drawing/2014/main" id="{5CF997A7-EB94-400C-8C38-2E8BE523F7D2}"/>
                </a:ext>
              </a:extLst>
            </p:cNvPr>
            <p:cNvGrpSpPr/>
            <p:nvPr/>
          </p:nvGrpSpPr>
          <p:grpSpPr>
            <a:xfrm>
              <a:off x="755576" y="2412206"/>
              <a:ext cx="2834686" cy="2033587"/>
              <a:chOff x="1028699" y="2350294"/>
              <a:chExt cx="2576778" cy="2033587"/>
            </a:xfrm>
          </p:grpSpPr>
          <p:pic>
            <p:nvPicPr>
              <p:cNvPr id="65" name="Picture 2">
                <a:extLst>
                  <a:ext uri="{FF2B5EF4-FFF2-40B4-BE49-F238E27FC236}">
                    <a16:creationId xmlns:a16="http://schemas.microsoft.com/office/drawing/2014/main" id="{BCADB4A3-8B90-4B3C-B295-22D28054DC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699" y="2474119"/>
                <a:ext cx="2546349" cy="1909762"/>
              </a:xfrm>
              <a:prstGeom prst="rect">
                <a:avLst/>
              </a:prstGeom>
            </p:spPr>
          </p:pic>
          <p:pic>
            <p:nvPicPr>
              <p:cNvPr id="66" name="Picture 2">
                <a:extLst>
                  <a:ext uri="{FF2B5EF4-FFF2-40B4-BE49-F238E27FC236}">
                    <a16:creationId xmlns:a16="http://schemas.microsoft.com/office/drawing/2014/main" id="{D632885F-BCD3-4F1B-AAFB-EDE369531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059128" y="2350294"/>
                <a:ext cx="2546349" cy="1909762"/>
              </a:xfrm>
              <a:prstGeom prst="rect">
                <a:avLst/>
              </a:prstGeom>
            </p:spPr>
          </p:pic>
        </p:grpSp>
        <p:sp>
          <p:nvSpPr>
            <p:cNvPr id="64" name="타원 2">
              <a:extLst>
                <a:ext uri="{FF2B5EF4-FFF2-40B4-BE49-F238E27FC236}">
                  <a16:creationId xmlns:a16="http://schemas.microsoft.com/office/drawing/2014/main" id="{3DDB6A00-9864-470F-8C50-DCD463F6CF30}"/>
                </a:ext>
              </a:extLst>
            </p:cNvPr>
            <p:cNvSpPr/>
            <p:nvPr/>
          </p:nvSpPr>
          <p:spPr>
            <a:xfrm>
              <a:off x="1616143" y="2855488"/>
              <a:ext cx="1147024" cy="1147024"/>
            </a:xfrm>
            <a:prstGeom prst="ellipse">
              <a:avLst/>
            </a:prstGeom>
            <a:solidFill>
              <a:srgbClr val="4FCDE1"/>
            </a:solidFill>
            <a:ln>
              <a:solidFill>
                <a:srgbClr val="4FCD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591C071-A762-4746-924B-515A8B502349}"/>
              </a:ext>
            </a:extLst>
          </p:cNvPr>
          <p:cNvSpPr txBox="1"/>
          <p:nvPr/>
        </p:nvSpPr>
        <p:spPr>
          <a:xfrm>
            <a:off x="1346699" y="1734641"/>
            <a:ext cx="66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Card ~ </a:t>
            </a:r>
            <a:r>
              <a:rPr lang="en-US" altLang="ko-KR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emaildomain</a:t>
            </a:r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columns</a:t>
            </a:r>
            <a:endParaRPr lang="ko-KR" altLang="en-US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6" name="Picture 2" descr="C:\Users\Administrator\Desktop\그림1.png">
            <a:extLst>
              <a:ext uri="{FF2B5EF4-FFF2-40B4-BE49-F238E27FC236}">
                <a16:creationId xmlns:a16="http://schemas.microsoft.com/office/drawing/2014/main" id="{70F60F8E-08C4-435E-87D2-310A8A1D9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" y="300515"/>
            <a:ext cx="6172200" cy="123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41B7610-F39C-4C6B-B0E9-F7526A57FE01}"/>
              </a:ext>
            </a:extLst>
          </p:cNvPr>
          <p:cNvSpPr txBox="1"/>
          <p:nvPr/>
        </p:nvSpPr>
        <p:spPr>
          <a:xfrm>
            <a:off x="2034876" y="631983"/>
            <a:ext cx="1935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2.</a:t>
            </a:r>
            <a:r>
              <a:rPr lang="ko-KR" altLang="en-US" sz="32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전처리</a:t>
            </a:r>
            <a:r>
              <a:rPr lang="ko-KR" altLang="en-US" sz="32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과정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1B56A64-4DA9-4FF2-B23D-B4A269DCCBBA}"/>
              </a:ext>
            </a:extLst>
          </p:cNvPr>
          <p:cNvGrpSpPr/>
          <p:nvPr/>
        </p:nvGrpSpPr>
        <p:grpSpPr>
          <a:xfrm>
            <a:off x="440838" y="2261080"/>
            <a:ext cx="7032134" cy="3975389"/>
            <a:chOff x="440838" y="2261080"/>
            <a:chExt cx="7032134" cy="3975389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56EF3AF9-F943-4ADF-83E2-32DA1A358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18"/>
            <a:stretch/>
          </p:blipFill>
          <p:spPr>
            <a:xfrm>
              <a:off x="440838" y="2261590"/>
              <a:ext cx="7032134" cy="3900839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3084912-4A18-479C-BA36-AEFD21ACC43C}"/>
                </a:ext>
              </a:extLst>
            </p:cNvPr>
            <p:cNvSpPr/>
            <p:nvPr/>
          </p:nvSpPr>
          <p:spPr>
            <a:xfrm>
              <a:off x="440838" y="2261080"/>
              <a:ext cx="6353662" cy="3975389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3DF9C68-0C69-45DC-9AB0-B3E1BCEE7B15}"/>
              </a:ext>
            </a:extLst>
          </p:cNvPr>
          <p:cNvSpPr txBox="1"/>
          <p:nvPr/>
        </p:nvSpPr>
        <p:spPr>
          <a:xfrm>
            <a:off x="7529632" y="2891118"/>
            <a:ext cx="5025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1C6B96"/>
                </a:solidFill>
              </a:rPr>
              <a:t>card, </a:t>
            </a:r>
            <a:r>
              <a:rPr lang="en-US" altLang="ko-KR" sz="2800" b="1" dirty="0" err="1">
                <a:solidFill>
                  <a:srgbClr val="1C6B96"/>
                </a:solidFill>
              </a:rPr>
              <a:t>addr</a:t>
            </a:r>
            <a:r>
              <a:rPr lang="en-US" altLang="ko-KR" sz="2800" b="1" dirty="0">
                <a:solidFill>
                  <a:srgbClr val="1C6B96"/>
                </a:solidFill>
              </a:rPr>
              <a:t>, </a:t>
            </a:r>
            <a:r>
              <a:rPr lang="en-US" altLang="ko-KR" sz="2800" b="1" dirty="0" err="1">
                <a:solidFill>
                  <a:srgbClr val="1C6B96"/>
                </a:solidFill>
              </a:rPr>
              <a:t>dist</a:t>
            </a:r>
            <a:r>
              <a:rPr lang="en-US" altLang="ko-KR" sz="2800" b="1" dirty="0">
                <a:solidFill>
                  <a:srgbClr val="1C6B96"/>
                </a:solidFill>
              </a:rPr>
              <a:t>, </a:t>
            </a:r>
            <a:r>
              <a:rPr lang="en-US" altLang="ko-KR" sz="2800" b="1" dirty="0" err="1">
                <a:solidFill>
                  <a:srgbClr val="1C6B96"/>
                </a:solidFill>
              </a:rPr>
              <a:t>emaildomain</a:t>
            </a:r>
            <a:endParaRPr lang="ko-KR" altLang="en-US" sz="2800" b="1" dirty="0">
              <a:solidFill>
                <a:srgbClr val="1C6B9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25F01F-27CF-4667-8B1B-D1198E7903D3}"/>
              </a:ext>
            </a:extLst>
          </p:cNvPr>
          <p:cNvSpPr txBox="1"/>
          <p:nvPr/>
        </p:nvSpPr>
        <p:spPr>
          <a:xfrm>
            <a:off x="8032628" y="3625240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유의미한 상관관계를 보인 칼럼만 사용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D80C0317-CFE6-4B54-BEC4-50E907842AC4}"/>
              </a:ext>
            </a:extLst>
          </p:cNvPr>
          <p:cNvSpPr/>
          <p:nvPr/>
        </p:nvSpPr>
        <p:spPr>
          <a:xfrm>
            <a:off x="7650655" y="3711388"/>
            <a:ext cx="282389" cy="201706"/>
          </a:xfrm>
          <a:prstGeom prst="rightArrow">
            <a:avLst/>
          </a:prstGeom>
          <a:solidFill>
            <a:srgbClr val="1C6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742438-028B-412B-BE57-C06EDCC9C6D4}"/>
              </a:ext>
            </a:extLst>
          </p:cNvPr>
          <p:cNvSpPr txBox="1"/>
          <p:nvPr/>
        </p:nvSpPr>
        <p:spPr>
          <a:xfrm>
            <a:off x="7921518" y="4896953"/>
            <a:ext cx="477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C6B96"/>
                </a:solidFill>
              </a:rPr>
              <a:t>‘</a:t>
            </a:r>
            <a:r>
              <a:rPr lang="ko-KR" altLang="en-US" sz="2400" b="1" dirty="0">
                <a:solidFill>
                  <a:srgbClr val="1C6B96"/>
                </a:solidFill>
              </a:rPr>
              <a:t>국가</a:t>
            </a:r>
            <a:r>
              <a:rPr lang="en-US" altLang="ko-KR" sz="2400" b="1" dirty="0">
                <a:solidFill>
                  <a:srgbClr val="1C6B96"/>
                </a:solidFill>
              </a:rPr>
              <a:t>’</a:t>
            </a:r>
            <a:r>
              <a:rPr lang="ko-KR" altLang="en-US" sz="2400" b="1" dirty="0">
                <a:solidFill>
                  <a:srgbClr val="1C6B96"/>
                </a:solidFill>
              </a:rPr>
              <a:t>를</a:t>
            </a:r>
            <a:r>
              <a:rPr lang="en-US" altLang="ko-KR" sz="2400" b="1" dirty="0">
                <a:solidFill>
                  <a:srgbClr val="1C6B96"/>
                </a:solidFill>
              </a:rPr>
              <a:t> </a:t>
            </a:r>
            <a:r>
              <a:rPr lang="ko-KR" altLang="en-US" sz="2400" b="1" dirty="0">
                <a:solidFill>
                  <a:srgbClr val="1C6B96"/>
                </a:solidFill>
              </a:rPr>
              <a:t>의미하는 칼럼은</a:t>
            </a:r>
            <a:r>
              <a:rPr lang="en-US" altLang="ko-KR" sz="2400" b="1" dirty="0">
                <a:solidFill>
                  <a:srgbClr val="1C6B96"/>
                </a:solidFill>
              </a:rPr>
              <a:t>?</a:t>
            </a:r>
            <a:endParaRPr lang="ko-KR" altLang="en-US" sz="2400" b="1" dirty="0">
              <a:solidFill>
                <a:srgbClr val="1C6B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34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3">
            <a:extLst>
              <a:ext uri="{FF2B5EF4-FFF2-40B4-BE49-F238E27FC236}">
                <a16:creationId xmlns:a16="http://schemas.microsoft.com/office/drawing/2014/main" id="{1504165B-670E-434F-ABD2-630F793CD828}"/>
              </a:ext>
            </a:extLst>
          </p:cNvPr>
          <p:cNvGrpSpPr/>
          <p:nvPr/>
        </p:nvGrpSpPr>
        <p:grpSpPr>
          <a:xfrm>
            <a:off x="406401" y="1535594"/>
            <a:ext cx="1117600" cy="725487"/>
            <a:chOff x="755576" y="2412206"/>
            <a:chExt cx="2834686" cy="2033587"/>
          </a:xfrm>
        </p:grpSpPr>
        <p:grpSp>
          <p:nvGrpSpPr>
            <p:cNvPr id="63" name="그룹 1">
              <a:extLst>
                <a:ext uri="{FF2B5EF4-FFF2-40B4-BE49-F238E27FC236}">
                  <a16:creationId xmlns:a16="http://schemas.microsoft.com/office/drawing/2014/main" id="{5CF997A7-EB94-400C-8C38-2E8BE523F7D2}"/>
                </a:ext>
              </a:extLst>
            </p:cNvPr>
            <p:cNvGrpSpPr/>
            <p:nvPr/>
          </p:nvGrpSpPr>
          <p:grpSpPr>
            <a:xfrm>
              <a:off x="755576" y="2412206"/>
              <a:ext cx="2834686" cy="2033587"/>
              <a:chOff x="1028699" y="2350294"/>
              <a:chExt cx="2576778" cy="2033587"/>
            </a:xfrm>
          </p:grpSpPr>
          <p:pic>
            <p:nvPicPr>
              <p:cNvPr id="65" name="Picture 2">
                <a:extLst>
                  <a:ext uri="{FF2B5EF4-FFF2-40B4-BE49-F238E27FC236}">
                    <a16:creationId xmlns:a16="http://schemas.microsoft.com/office/drawing/2014/main" id="{BCADB4A3-8B90-4B3C-B295-22D28054DC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699" y="2474119"/>
                <a:ext cx="2546349" cy="1909762"/>
              </a:xfrm>
              <a:prstGeom prst="rect">
                <a:avLst/>
              </a:prstGeom>
            </p:spPr>
          </p:pic>
          <p:pic>
            <p:nvPicPr>
              <p:cNvPr id="66" name="Picture 2">
                <a:extLst>
                  <a:ext uri="{FF2B5EF4-FFF2-40B4-BE49-F238E27FC236}">
                    <a16:creationId xmlns:a16="http://schemas.microsoft.com/office/drawing/2014/main" id="{D632885F-BCD3-4F1B-AAFB-EDE369531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059128" y="2350294"/>
                <a:ext cx="2546349" cy="1909762"/>
              </a:xfrm>
              <a:prstGeom prst="rect">
                <a:avLst/>
              </a:prstGeom>
            </p:spPr>
          </p:pic>
        </p:grpSp>
        <p:sp>
          <p:nvSpPr>
            <p:cNvPr id="64" name="타원 2">
              <a:extLst>
                <a:ext uri="{FF2B5EF4-FFF2-40B4-BE49-F238E27FC236}">
                  <a16:creationId xmlns:a16="http://schemas.microsoft.com/office/drawing/2014/main" id="{3DDB6A00-9864-470F-8C50-DCD463F6CF30}"/>
                </a:ext>
              </a:extLst>
            </p:cNvPr>
            <p:cNvSpPr/>
            <p:nvPr/>
          </p:nvSpPr>
          <p:spPr>
            <a:xfrm>
              <a:off x="1616143" y="2855488"/>
              <a:ext cx="1147024" cy="1147024"/>
            </a:xfrm>
            <a:prstGeom prst="ellipse">
              <a:avLst/>
            </a:prstGeom>
            <a:solidFill>
              <a:srgbClr val="4FCDE1"/>
            </a:solidFill>
            <a:ln>
              <a:solidFill>
                <a:srgbClr val="4FCD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591C071-A762-4746-924B-515A8B502349}"/>
              </a:ext>
            </a:extLst>
          </p:cNvPr>
          <p:cNvSpPr txBox="1"/>
          <p:nvPr/>
        </p:nvSpPr>
        <p:spPr>
          <a:xfrm>
            <a:off x="1346699" y="1734641"/>
            <a:ext cx="66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Card ~ </a:t>
            </a:r>
            <a:r>
              <a:rPr lang="en-US" altLang="ko-KR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emaildomain</a:t>
            </a:r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columns</a:t>
            </a:r>
            <a:endParaRPr lang="ko-KR" altLang="en-US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6" name="Picture 2" descr="C:\Users\Administrator\Desktop\그림1.png">
            <a:extLst>
              <a:ext uri="{FF2B5EF4-FFF2-40B4-BE49-F238E27FC236}">
                <a16:creationId xmlns:a16="http://schemas.microsoft.com/office/drawing/2014/main" id="{70F60F8E-08C4-435E-87D2-310A8A1D9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" y="300515"/>
            <a:ext cx="6172200" cy="123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41B7610-F39C-4C6B-B0E9-F7526A57FE01}"/>
              </a:ext>
            </a:extLst>
          </p:cNvPr>
          <p:cNvSpPr txBox="1"/>
          <p:nvPr/>
        </p:nvSpPr>
        <p:spPr>
          <a:xfrm>
            <a:off x="2034876" y="631983"/>
            <a:ext cx="1935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2.</a:t>
            </a:r>
            <a:r>
              <a:rPr lang="ko-KR" altLang="en-US" sz="32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전처리</a:t>
            </a:r>
            <a:r>
              <a:rPr lang="ko-KR" altLang="en-US" sz="32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과정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95844EA-3D79-4569-8931-B122B34D2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87" y="2451837"/>
            <a:ext cx="6841576" cy="39718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8635BC-FC20-4E83-95AE-B3A82F218614}"/>
              </a:ext>
            </a:extLst>
          </p:cNvPr>
          <p:cNvSpPr txBox="1"/>
          <p:nvPr/>
        </p:nvSpPr>
        <p:spPr>
          <a:xfrm>
            <a:off x="8446245" y="2374559"/>
            <a:ext cx="2716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1C6B96"/>
                </a:solidFill>
              </a:rPr>
              <a:t>사기거래</a:t>
            </a:r>
            <a:r>
              <a:rPr lang="ko-KR" altLang="en-US" sz="2800" b="1" dirty="0">
                <a:solidFill>
                  <a:srgbClr val="1C6B96"/>
                </a:solidFill>
              </a:rPr>
              <a:t> </a:t>
            </a:r>
            <a:r>
              <a:rPr lang="en-US" altLang="ko-KR" sz="2800" b="1" dirty="0">
                <a:solidFill>
                  <a:srgbClr val="1C6B96"/>
                </a:solidFill>
              </a:rPr>
              <a:t>Top 6 </a:t>
            </a:r>
            <a:r>
              <a:rPr lang="ko-KR" altLang="en-US" sz="2000" b="1" dirty="0">
                <a:solidFill>
                  <a:srgbClr val="1C6B96"/>
                </a:solidFill>
              </a:rPr>
              <a:t>국가</a:t>
            </a:r>
            <a:endParaRPr lang="ko-KR" altLang="en-US" sz="2800" b="1" dirty="0">
              <a:solidFill>
                <a:srgbClr val="1C6B9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34B47B-2E4D-4D78-81FD-C52D3009FF1E}"/>
              </a:ext>
            </a:extLst>
          </p:cNvPr>
          <p:cNvSpPr txBox="1"/>
          <p:nvPr/>
        </p:nvSpPr>
        <p:spPr>
          <a:xfrm>
            <a:off x="8178799" y="3048304"/>
            <a:ext cx="421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우크라이나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	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인도네시아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	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터키</a:t>
            </a:r>
            <a:endParaRPr lang="en-US" altLang="ko-KR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유고슬라비아   말레이시아     미국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00B94B06-42B9-4F75-8313-DB589ADFFC82}"/>
              </a:ext>
            </a:extLst>
          </p:cNvPr>
          <p:cNvSpPr/>
          <p:nvPr/>
        </p:nvSpPr>
        <p:spPr>
          <a:xfrm>
            <a:off x="9652000" y="3932669"/>
            <a:ext cx="508001" cy="793806"/>
          </a:xfrm>
          <a:prstGeom prst="downArrow">
            <a:avLst/>
          </a:prstGeom>
          <a:solidFill>
            <a:srgbClr val="1C6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754D49-30C4-4F4A-BF69-48355CE26831}"/>
              </a:ext>
            </a:extLst>
          </p:cNvPr>
          <p:cNvSpPr txBox="1"/>
          <p:nvPr/>
        </p:nvSpPr>
        <p:spPr>
          <a:xfrm>
            <a:off x="7696198" y="5086429"/>
            <a:ext cx="421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사기율이 높은 국가의</a:t>
            </a:r>
            <a:endParaRPr lang="en-US" altLang="ko-KR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endParaRPr lang="en-US" altLang="ko-KR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사기거래 추이 파악</a:t>
            </a:r>
          </a:p>
        </p:txBody>
      </p:sp>
    </p:spTree>
    <p:extLst>
      <p:ext uri="{BB962C8B-B14F-4D97-AF65-F5344CB8AC3E}">
        <p14:creationId xmlns:p14="http://schemas.microsoft.com/office/powerpoint/2010/main" val="4044647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3">
            <a:extLst>
              <a:ext uri="{FF2B5EF4-FFF2-40B4-BE49-F238E27FC236}">
                <a16:creationId xmlns:a16="http://schemas.microsoft.com/office/drawing/2014/main" id="{1504165B-670E-434F-ABD2-630F793CD828}"/>
              </a:ext>
            </a:extLst>
          </p:cNvPr>
          <p:cNvGrpSpPr/>
          <p:nvPr/>
        </p:nvGrpSpPr>
        <p:grpSpPr>
          <a:xfrm>
            <a:off x="406401" y="1535594"/>
            <a:ext cx="1117600" cy="725487"/>
            <a:chOff x="755576" y="2412206"/>
            <a:chExt cx="2834686" cy="2033587"/>
          </a:xfrm>
        </p:grpSpPr>
        <p:grpSp>
          <p:nvGrpSpPr>
            <p:cNvPr id="63" name="그룹 1">
              <a:extLst>
                <a:ext uri="{FF2B5EF4-FFF2-40B4-BE49-F238E27FC236}">
                  <a16:creationId xmlns:a16="http://schemas.microsoft.com/office/drawing/2014/main" id="{5CF997A7-EB94-400C-8C38-2E8BE523F7D2}"/>
                </a:ext>
              </a:extLst>
            </p:cNvPr>
            <p:cNvGrpSpPr/>
            <p:nvPr/>
          </p:nvGrpSpPr>
          <p:grpSpPr>
            <a:xfrm>
              <a:off x="755576" y="2412206"/>
              <a:ext cx="2834686" cy="2033587"/>
              <a:chOff x="1028699" y="2350294"/>
              <a:chExt cx="2576778" cy="2033587"/>
            </a:xfrm>
          </p:grpSpPr>
          <p:pic>
            <p:nvPicPr>
              <p:cNvPr id="65" name="Picture 2">
                <a:extLst>
                  <a:ext uri="{FF2B5EF4-FFF2-40B4-BE49-F238E27FC236}">
                    <a16:creationId xmlns:a16="http://schemas.microsoft.com/office/drawing/2014/main" id="{BCADB4A3-8B90-4B3C-B295-22D28054DC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699" y="2474119"/>
                <a:ext cx="2546349" cy="1909762"/>
              </a:xfrm>
              <a:prstGeom prst="rect">
                <a:avLst/>
              </a:prstGeom>
            </p:spPr>
          </p:pic>
          <p:pic>
            <p:nvPicPr>
              <p:cNvPr id="66" name="Picture 2">
                <a:extLst>
                  <a:ext uri="{FF2B5EF4-FFF2-40B4-BE49-F238E27FC236}">
                    <a16:creationId xmlns:a16="http://schemas.microsoft.com/office/drawing/2014/main" id="{D632885F-BCD3-4F1B-AAFB-EDE369531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059128" y="2350294"/>
                <a:ext cx="2546349" cy="1909762"/>
              </a:xfrm>
              <a:prstGeom prst="rect">
                <a:avLst/>
              </a:prstGeom>
            </p:spPr>
          </p:pic>
        </p:grpSp>
        <p:sp>
          <p:nvSpPr>
            <p:cNvPr id="64" name="타원 2">
              <a:extLst>
                <a:ext uri="{FF2B5EF4-FFF2-40B4-BE49-F238E27FC236}">
                  <a16:creationId xmlns:a16="http://schemas.microsoft.com/office/drawing/2014/main" id="{3DDB6A00-9864-470F-8C50-DCD463F6CF30}"/>
                </a:ext>
              </a:extLst>
            </p:cNvPr>
            <p:cNvSpPr/>
            <p:nvPr/>
          </p:nvSpPr>
          <p:spPr>
            <a:xfrm>
              <a:off x="1616143" y="2855488"/>
              <a:ext cx="1147024" cy="1147024"/>
            </a:xfrm>
            <a:prstGeom prst="ellipse">
              <a:avLst/>
            </a:prstGeom>
            <a:solidFill>
              <a:srgbClr val="4FCDE1"/>
            </a:solidFill>
            <a:ln>
              <a:solidFill>
                <a:srgbClr val="4FCD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591C071-A762-4746-924B-515A8B502349}"/>
              </a:ext>
            </a:extLst>
          </p:cNvPr>
          <p:cNvSpPr txBox="1"/>
          <p:nvPr/>
        </p:nvSpPr>
        <p:spPr>
          <a:xfrm>
            <a:off x="1346699" y="1734641"/>
            <a:ext cx="66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Card ~ </a:t>
            </a:r>
            <a:r>
              <a:rPr lang="en-US" altLang="ko-KR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emaildomain</a:t>
            </a:r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columns</a:t>
            </a:r>
            <a:endParaRPr lang="ko-KR" altLang="en-US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6" name="Picture 2" descr="C:\Users\Administrator\Desktop\그림1.png">
            <a:extLst>
              <a:ext uri="{FF2B5EF4-FFF2-40B4-BE49-F238E27FC236}">
                <a16:creationId xmlns:a16="http://schemas.microsoft.com/office/drawing/2014/main" id="{70F60F8E-08C4-435E-87D2-310A8A1D9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" y="300515"/>
            <a:ext cx="6172200" cy="123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41B7610-F39C-4C6B-B0E9-F7526A57FE01}"/>
              </a:ext>
            </a:extLst>
          </p:cNvPr>
          <p:cNvSpPr txBox="1"/>
          <p:nvPr/>
        </p:nvSpPr>
        <p:spPr>
          <a:xfrm>
            <a:off x="2034876" y="631983"/>
            <a:ext cx="1935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2.</a:t>
            </a:r>
            <a:r>
              <a:rPr lang="ko-KR" altLang="en-US" sz="32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전처리</a:t>
            </a:r>
            <a:r>
              <a:rPr lang="ko-KR" altLang="en-US" sz="32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과정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ADE16F-7C06-4B04-8024-297332A2EA60}"/>
              </a:ext>
            </a:extLst>
          </p:cNvPr>
          <p:cNvSpPr txBox="1"/>
          <p:nvPr/>
        </p:nvSpPr>
        <p:spPr>
          <a:xfrm>
            <a:off x="8090360" y="619426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일반 카드거래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C3ACF9-A06E-425F-89B0-86C6EC7FD40B}"/>
              </a:ext>
            </a:extLst>
          </p:cNvPr>
          <p:cNvSpPr txBox="1"/>
          <p:nvPr/>
        </p:nvSpPr>
        <p:spPr>
          <a:xfrm>
            <a:off x="2507283" y="619426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사기 카드거래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FF15477-8BA1-47AB-9639-36A3D5375A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5" t="17713" r="37173" b="51483"/>
          <a:stretch/>
        </p:blipFill>
        <p:spPr>
          <a:xfrm>
            <a:off x="6206761" y="2384896"/>
            <a:ext cx="5269533" cy="3446278"/>
          </a:xfrm>
          <a:prstGeom prst="rect">
            <a:avLst/>
          </a:prstGeom>
        </p:spPr>
      </p:pic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36C5B5FC-D7E7-4625-BD45-6F1E882FA4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2" t="63977" r="42737" b="5656"/>
          <a:stretch/>
        </p:blipFill>
        <p:spPr>
          <a:xfrm>
            <a:off x="745687" y="2439649"/>
            <a:ext cx="5025526" cy="335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25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3">
            <a:extLst>
              <a:ext uri="{FF2B5EF4-FFF2-40B4-BE49-F238E27FC236}">
                <a16:creationId xmlns:a16="http://schemas.microsoft.com/office/drawing/2014/main" id="{1504165B-670E-434F-ABD2-630F793CD828}"/>
              </a:ext>
            </a:extLst>
          </p:cNvPr>
          <p:cNvGrpSpPr/>
          <p:nvPr/>
        </p:nvGrpSpPr>
        <p:grpSpPr>
          <a:xfrm>
            <a:off x="406401" y="1535594"/>
            <a:ext cx="1117600" cy="725487"/>
            <a:chOff x="755576" y="2412206"/>
            <a:chExt cx="2834686" cy="2033587"/>
          </a:xfrm>
        </p:grpSpPr>
        <p:grpSp>
          <p:nvGrpSpPr>
            <p:cNvPr id="63" name="그룹 1">
              <a:extLst>
                <a:ext uri="{FF2B5EF4-FFF2-40B4-BE49-F238E27FC236}">
                  <a16:creationId xmlns:a16="http://schemas.microsoft.com/office/drawing/2014/main" id="{5CF997A7-EB94-400C-8C38-2E8BE523F7D2}"/>
                </a:ext>
              </a:extLst>
            </p:cNvPr>
            <p:cNvGrpSpPr/>
            <p:nvPr/>
          </p:nvGrpSpPr>
          <p:grpSpPr>
            <a:xfrm>
              <a:off x="755576" y="2412206"/>
              <a:ext cx="2834686" cy="2033587"/>
              <a:chOff x="1028699" y="2350294"/>
              <a:chExt cx="2576778" cy="2033587"/>
            </a:xfrm>
          </p:grpSpPr>
          <p:pic>
            <p:nvPicPr>
              <p:cNvPr id="65" name="Picture 2">
                <a:extLst>
                  <a:ext uri="{FF2B5EF4-FFF2-40B4-BE49-F238E27FC236}">
                    <a16:creationId xmlns:a16="http://schemas.microsoft.com/office/drawing/2014/main" id="{BCADB4A3-8B90-4B3C-B295-22D28054DC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699" y="2474119"/>
                <a:ext cx="2546349" cy="1909762"/>
              </a:xfrm>
              <a:prstGeom prst="rect">
                <a:avLst/>
              </a:prstGeom>
            </p:spPr>
          </p:pic>
          <p:pic>
            <p:nvPicPr>
              <p:cNvPr id="66" name="Picture 2">
                <a:extLst>
                  <a:ext uri="{FF2B5EF4-FFF2-40B4-BE49-F238E27FC236}">
                    <a16:creationId xmlns:a16="http://schemas.microsoft.com/office/drawing/2014/main" id="{D632885F-BCD3-4F1B-AAFB-EDE369531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059128" y="2350294"/>
                <a:ext cx="2546349" cy="1909762"/>
              </a:xfrm>
              <a:prstGeom prst="rect">
                <a:avLst/>
              </a:prstGeom>
            </p:spPr>
          </p:pic>
        </p:grpSp>
        <p:sp>
          <p:nvSpPr>
            <p:cNvPr id="64" name="타원 2">
              <a:extLst>
                <a:ext uri="{FF2B5EF4-FFF2-40B4-BE49-F238E27FC236}">
                  <a16:creationId xmlns:a16="http://schemas.microsoft.com/office/drawing/2014/main" id="{3DDB6A00-9864-470F-8C50-DCD463F6CF30}"/>
                </a:ext>
              </a:extLst>
            </p:cNvPr>
            <p:cNvSpPr/>
            <p:nvPr/>
          </p:nvSpPr>
          <p:spPr>
            <a:xfrm>
              <a:off x="1616143" y="2855488"/>
              <a:ext cx="1147024" cy="1147024"/>
            </a:xfrm>
            <a:prstGeom prst="ellipse">
              <a:avLst/>
            </a:prstGeom>
            <a:solidFill>
              <a:srgbClr val="4FCDE1"/>
            </a:solidFill>
            <a:ln>
              <a:solidFill>
                <a:srgbClr val="4FCD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591C071-A762-4746-924B-515A8B502349}"/>
              </a:ext>
            </a:extLst>
          </p:cNvPr>
          <p:cNvSpPr txBox="1"/>
          <p:nvPr/>
        </p:nvSpPr>
        <p:spPr>
          <a:xfrm>
            <a:off x="1346699" y="1734641"/>
            <a:ext cx="31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Card ~ </a:t>
            </a:r>
            <a:r>
              <a:rPr lang="en-US" altLang="ko-KR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emaildomain</a:t>
            </a:r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columns</a:t>
            </a:r>
            <a:endParaRPr lang="ko-KR" altLang="en-US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3" name="Picture 2" descr="C:\Users\Administrator\Desktop\그림1.png">
            <a:extLst>
              <a:ext uri="{FF2B5EF4-FFF2-40B4-BE49-F238E27FC236}">
                <a16:creationId xmlns:a16="http://schemas.microsoft.com/office/drawing/2014/main" id="{E75BEBA0-8B00-453E-B85B-A11E981FB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" y="300515"/>
            <a:ext cx="6172200" cy="123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85BAA5-0743-4FD2-9AB5-C1ED89A650E6}"/>
              </a:ext>
            </a:extLst>
          </p:cNvPr>
          <p:cNvSpPr txBox="1"/>
          <p:nvPr/>
        </p:nvSpPr>
        <p:spPr>
          <a:xfrm>
            <a:off x="2034876" y="631983"/>
            <a:ext cx="1935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2.</a:t>
            </a:r>
            <a:r>
              <a:rPr lang="ko-KR" altLang="en-US" sz="32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전처리</a:t>
            </a:r>
            <a:r>
              <a:rPr lang="ko-KR" altLang="en-US" sz="32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과정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A8F73E0-859E-4EF3-9F1E-233877F29FE8}"/>
              </a:ext>
            </a:extLst>
          </p:cNvPr>
          <p:cNvGrpSpPr/>
          <p:nvPr/>
        </p:nvGrpSpPr>
        <p:grpSpPr>
          <a:xfrm>
            <a:off x="1607956" y="2204540"/>
            <a:ext cx="2599372" cy="4255967"/>
            <a:chOff x="1346699" y="2102940"/>
            <a:chExt cx="2599372" cy="425596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7CD0C47-2812-4321-BE7B-DA3162F2BAE0}"/>
                </a:ext>
              </a:extLst>
            </p:cNvPr>
            <p:cNvGrpSpPr/>
            <p:nvPr/>
          </p:nvGrpSpPr>
          <p:grpSpPr>
            <a:xfrm>
              <a:off x="1346699" y="2102940"/>
              <a:ext cx="2599372" cy="4255967"/>
              <a:chOff x="1346699" y="2102940"/>
              <a:chExt cx="2599372" cy="4255967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3761FE39-0CDA-482A-967C-3A628F6698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6699" y="2102940"/>
                <a:ext cx="2599372" cy="4255967"/>
              </a:xfrm>
              <a:prstGeom prst="rect">
                <a:avLst/>
              </a:prstGeom>
            </p:spPr>
          </p:pic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56F5CAA-D179-4A0C-B6B2-56D4EA4EF991}"/>
                  </a:ext>
                </a:extLst>
              </p:cNvPr>
              <p:cNvSpPr/>
              <p:nvPr/>
            </p:nvSpPr>
            <p:spPr>
              <a:xfrm>
                <a:off x="2148114" y="3429000"/>
                <a:ext cx="957943" cy="2870200"/>
              </a:xfrm>
              <a:prstGeom prst="rect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C0280C0-ACD9-4136-8B44-36B3E27E6627}"/>
                </a:ext>
              </a:extLst>
            </p:cNvPr>
            <p:cNvSpPr/>
            <p:nvPr/>
          </p:nvSpPr>
          <p:spPr>
            <a:xfrm>
              <a:off x="1510803" y="2554514"/>
              <a:ext cx="524073" cy="333830"/>
            </a:xfrm>
            <a:prstGeom prst="rect">
              <a:avLst/>
            </a:prstGeom>
            <a:gradFill flip="none" rotWithShape="1">
              <a:gsLst>
                <a:gs pos="0">
                  <a:srgbClr val="4FCDE1">
                    <a:tint val="66000"/>
                    <a:satMod val="160000"/>
                  </a:srgbClr>
                </a:gs>
                <a:gs pos="50000">
                  <a:srgbClr val="4FCDE1">
                    <a:tint val="44500"/>
                    <a:satMod val="160000"/>
                  </a:srgbClr>
                </a:gs>
                <a:gs pos="100000">
                  <a:srgbClr val="4FCDE1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9D04E3C-ADA8-4CF8-8FB8-DA057A452F07}"/>
                </a:ext>
              </a:extLst>
            </p:cNvPr>
            <p:cNvSpPr/>
            <p:nvPr/>
          </p:nvSpPr>
          <p:spPr>
            <a:xfrm>
              <a:off x="1625600" y="3047477"/>
              <a:ext cx="409276" cy="3222694"/>
            </a:xfrm>
            <a:prstGeom prst="rect">
              <a:avLst/>
            </a:prstGeom>
            <a:gradFill flip="none" rotWithShape="1">
              <a:gsLst>
                <a:gs pos="0">
                  <a:srgbClr val="4FCDE1">
                    <a:tint val="66000"/>
                    <a:satMod val="160000"/>
                  </a:srgbClr>
                </a:gs>
                <a:gs pos="50000">
                  <a:srgbClr val="4FCDE1">
                    <a:tint val="44500"/>
                    <a:satMod val="160000"/>
                  </a:srgbClr>
                </a:gs>
                <a:gs pos="100000">
                  <a:srgbClr val="4FCDE1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9D89B5A-67E8-4215-A92B-A9B2BB63ACDF}"/>
              </a:ext>
            </a:extLst>
          </p:cNvPr>
          <p:cNvSpPr txBox="1"/>
          <p:nvPr/>
        </p:nvSpPr>
        <p:spPr>
          <a:xfrm>
            <a:off x="4609700" y="2728334"/>
            <a:ext cx="2716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1C6B96"/>
                </a:solidFill>
              </a:rPr>
              <a:t>dist1, dist2</a:t>
            </a:r>
            <a:endParaRPr lang="ko-KR" altLang="en-US" sz="2800" b="1" dirty="0">
              <a:solidFill>
                <a:srgbClr val="1C6B9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3B36DA-BEF7-4571-8B35-5ABC173AADAA}"/>
              </a:ext>
            </a:extLst>
          </p:cNvPr>
          <p:cNvSpPr txBox="1"/>
          <p:nvPr/>
        </p:nvSpPr>
        <p:spPr>
          <a:xfrm>
            <a:off x="5112696" y="3669764"/>
            <a:ext cx="519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Section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중에서 특정 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section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에서만 사기거래가 발생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743227FD-849A-48EF-BF46-5A1E7F4071A1}"/>
              </a:ext>
            </a:extLst>
          </p:cNvPr>
          <p:cNvSpPr/>
          <p:nvPr/>
        </p:nvSpPr>
        <p:spPr>
          <a:xfrm>
            <a:off x="4730723" y="3755912"/>
            <a:ext cx="282389" cy="201706"/>
          </a:xfrm>
          <a:prstGeom prst="rightArrow">
            <a:avLst/>
          </a:prstGeom>
          <a:solidFill>
            <a:srgbClr val="1C6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1D8FD-3496-4562-8338-A1F9BCC3DABF}"/>
              </a:ext>
            </a:extLst>
          </p:cNvPr>
          <p:cNvSpPr txBox="1"/>
          <p:nvPr/>
        </p:nvSpPr>
        <p:spPr>
          <a:xfrm>
            <a:off x="5112696" y="4457306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column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추가하여 반영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33835FF-C5B3-4D02-8432-C9D74A53A1D7}"/>
              </a:ext>
            </a:extLst>
          </p:cNvPr>
          <p:cNvSpPr/>
          <p:nvPr/>
        </p:nvSpPr>
        <p:spPr>
          <a:xfrm>
            <a:off x="4730723" y="4543454"/>
            <a:ext cx="282389" cy="201706"/>
          </a:xfrm>
          <a:prstGeom prst="rightArrow">
            <a:avLst/>
          </a:prstGeom>
          <a:solidFill>
            <a:srgbClr val="1C6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564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3">
            <a:extLst>
              <a:ext uri="{FF2B5EF4-FFF2-40B4-BE49-F238E27FC236}">
                <a16:creationId xmlns:a16="http://schemas.microsoft.com/office/drawing/2014/main" id="{1504165B-670E-434F-ABD2-630F793CD828}"/>
              </a:ext>
            </a:extLst>
          </p:cNvPr>
          <p:cNvGrpSpPr/>
          <p:nvPr/>
        </p:nvGrpSpPr>
        <p:grpSpPr>
          <a:xfrm>
            <a:off x="406401" y="1535594"/>
            <a:ext cx="1117600" cy="725487"/>
            <a:chOff x="755576" y="2412206"/>
            <a:chExt cx="2834686" cy="2033587"/>
          </a:xfrm>
        </p:grpSpPr>
        <p:grpSp>
          <p:nvGrpSpPr>
            <p:cNvPr id="63" name="그룹 1">
              <a:extLst>
                <a:ext uri="{FF2B5EF4-FFF2-40B4-BE49-F238E27FC236}">
                  <a16:creationId xmlns:a16="http://schemas.microsoft.com/office/drawing/2014/main" id="{5CF997A7-EB94-400C-8C38-2E8BE523F7D2}"/>
                </a:ext>
              </a:extLst>
            </p:cNvPr>
            <p:cNvGrpSpPr/>
            <p:nvPr/>
          </p:nvGrpSpPr>
          <p:grpSpPr>
            <a:xfrm>
              <a:off x="755576" y="2412206"/>
              <a:ext cx="2834686" cy="2033587"/>
              <a:chOff x="1028699" y="2350294"/>
              <a:chExt cx="2576778" cy="2033587"/>
            </a:xfrm>
          </p:grpSpPr>
          <p:pic>
            <p:nvPicPr>
              <p:cNvPr id="65" name="Picture 2">
                <a:extLst>
                  <a:ext uri="{FF2B5EF4-FFF2-40B4-BE49-F238E27FC236}">
                    <a16:creationId xmlns:a16="http://schemas.microsoft.com/office/drawing/2014/main" id="{BCADB4A3-8B90-4B3C-B295-22D28054DC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699" y="2474119"/>
                <a:ext cx="2546349" cy="1909762"/>
              </a:xfrm>
              <a:prstGeom prst="rect">
                <a:avLst/>
              </a:prstGeom>
            </p:spPr>
          </p:pic>
          <p:pic>
            <p:nvPicPr>
              <p:cNvPr id="66" name="Picture 2">
                <a:extLst>
                  <a:ext uri="{FF2B5EF4-FFF2-40B4-BE49-F238E27FC236}">
                    <a16:creationId xmlns:a16="http://schemas.microsoft.com/office/drawing/2014/main" id="{D632885F-BCD3-4F1B-AAFB-EDE369531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059128" y="2350294"/>
                <a:ext cx="2546349" cy="1909762"/>
              </a:xfrm>
              <a:prstGeom prst="rect">
                <a:avLst/>
              </a:prstGeom>
            </p:spPr>
          </p:pic>
        </p:grpSp>
        <p:sp>
          <p:nvSpPr>
            <p:cNvPr id="64" name="타원 2">
              <a:extLst>
                <a:ext uri="{FF2B5EF4-FFF2-40B4-BE49-F238E27FC236}">
                  <a16:creationId xmlns:a16="http://schemas.microsoft.com/office/drawing/2014/main" id="{3DDB6A00-9864-470F-8C50-DCD463F6CF30}"/>
                </a:ext>
              </a:extLst>
            </p:cNvPr>
            <p:cNvSpPr/>
            <p:nvPr/>
          </p:nvSpPr>
          <p:spPr>
            <a:xfrm>
              <a:off x="1616143" y="2855488"/>
              <a:ext cx="1147024" cy="1147024"/>
            </a:xfrm>
            <a:prstGeom prst="ellipse">
              <a:avLst/>
            </a:prstGeom>
            <a:solidFill>
              <a:srgbClr val="4FCDE1"/>
            </a:solidFill>
            <a:ln>
              <a:solidFill>
                <a:srgbClr val="4FCD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591C071-A762-4746-924B-515A8B502349}"/>
              </a:ext>
            </a:extLst>
          </p:cNvPr>
          <p:cNvSpPr txBox="1"/>
          <p:nvPr/>
        </p:nvSpPr>
        <p:spPr>
          <a:xfrm>
            <a:off x="1346699" y="1734641"/>
            <a:ext cx="66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C, D, V-columns</a:t>
            </a:r>
            <a:endParaRPr lang="ko-KR" altLang="en-US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 descr="벽, 바늘이(가) 표시된 사진&#10;&#10;자동 생성된 설명">
            <a:extLst>
              <a:ext uri="{FF2B5EF4-FFF2-40B4-BE49-F238E27FC236}">
                <a16:creationId xmlns:a16="http://schemas.microsoft.com/office/drawing/2014/main" id="{96D7BE90-70B6-417F-8840-30EB04636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" y="2243396"/>
            <a:ext cx="6630325" cy="4296375"/>
          </a:xfrm>
          <a:prstGeom prst="rect">
            <a:avLst/>
          </a:prstGeom>
        </p:spPr>
      </p:pic>
      <p:pic>
        <p:nvPicPr>
          <p:cNvPr id="13" name="Picture 2" descr="C:\Users\Administrator\Desktop\그림1.png">
            <a:extLst>
              <a:ext uri="{FF2B5EF4-FFF2-40B4-BE49-F238E27FC236}">
                <a16:creationId xmlns:a16="http://schemas.microsoft.com/office/drawing/2014/main" id="{10EF6A21-860D-43D7-9CF3-72EB83603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" y="300515"/>
            <a:ext cx="6172200" cy="123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B2D6AC-40A4-480C-AB03-42F4F2906C14}"/>
              </a:ext>
            </a:extLst>
          </p:cNvPr>
          <p:cNvSpPr txBox="1"/>
          <p:nvPr/>
        </p:nvSpPr>
        <p:spPr>
          <a:xfrm>
            <a:off x="2034876" y="631983"/>
            <a:ext cx="1935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2.</a:t>
            </a:r>
            <a:r>
              <a:rPr lang="ko-KR" altLang="en-US" sz="32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전처리</a:t>
            </a:r>
            <a:r>
              <a:rPr lang="ko-KR" altLang="en-US" sz="32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과정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357B787-F3A6-41D1-9446-5B4F3E0E7289}"/>
              </a:ext>
            </a:extLst>
          </p:cNvPr>
          <p:cNvGrpSpPr/>
          <p:nvPr/>
        </p:nvGrpSpPr>
        <p:grpSpPr>
          <a:xfrm>
            <a:off x="7354224" y="2341735"/>
            <a:ext cx="3477336" cy="1064019"/>
            <a:chOff x="7354224" y="2341735"/>
            <a:chExt cx="3477336" cy="106401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D8E962F-C7C6-4718-B473-1D29816EA138}"/>
                </a:ext>
              </a:extLst>
            </p:cNvPr>
            <p:cNvGrpSpPr/>
            <p:nvPr/>
          </p:nvGrpSpPr>
          <p:grpSpPr>
            <a:xfrm>
              <a:off x="7354224" y="2341735"/>
              <a:ext cx="3477336" cy="1064019"/>
              <a:chOff x="7354224" y="2341735"/>
              <a:chExt cx="3477336" cy="106401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343DA3-3B59-4BD0-802B-BAB599C68012}"/>
                  </a:ext>
                </a:extLst>
              </p:cNvPr>
              <p:cNvSpPr txBox="1"/>
              <p:nvPr/>
            </p:nvSpPr>
            <p:spPr>
              <a:xfrm>
                <a:off x="7354224" y="2341735"/>
                <a:ext cx="27163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1C6B96"/>
                    </a:solidFill>
                  </a:rPr>
                  <a:t>C-columns</a:t>
                </a:r>
                <a:endParaRPr lang="ko-KR" altLang="en-US" sz="2800" b="1" dirty="0">
                  <a:solidFill>
                    <a:srgbClr val="1C6B96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5F912A-BCF3-49D5-BA8B-740A1BA5B8CF}"/>
                  </a:ext>
                </a:extLst>
              </p:cNvPr>
              <p:cNvSpPr txBox="1"/>
              <p:nvPr/>
            </p:nvSpPr>
            <p:spPr>
              <a:xfrm>
                <a:off x="7857220" y="3036422"/>
                <a:ext cx="29743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isFraud</a:t>
                </a:r>
                <a:r>
                  <a:rPr lang="ko-KR" altLang="en-US" dirty="0"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와의 상관관계를 반영</a:t>
                </a:r>
              </a:p>
            </p:txBody>
          </p:sp>
        </p:grp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8BBBA9E4-5A57-49AD-913D-A4BB1A51832C}"/>
                </a:ext>
              </a:extLst>
            </p:cNvPr>
            <p:cNvSpPr/>
            <p:nvPr/>
          </p:nvSpPr>
          <p:spPr>
            <a:xfrm>
              <a:off x="7475247" y="3122570"/>
              <a:ext cx="282389" cy="201706"/>
            </a:xfrm>
            <a:prstGeom prst="rightArrow">
              <a:avLst/>
            </a:prstGeom>
            <a:solidFill>
              <a:srgbClr val="1C6B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EFAD130-5485-4B88-B703-C43D6B131399}"/>
              </a:ext>
            </a:extLst>
          </p:cNvPr>
          <p:cNvGrpSpPr/>
          <p:nvPr/>
        </p:nvGrpSpPr>
        <p:grpSpPr>
          <a:xfrm>
            <a:off x="7354224" y="3761732"/>
            <a:ext cx="3473681" cy="1064019"/>
            <a:chOff x="7354224" y="3838676"/>
            <a:chExt cx="3473681" cy="106401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09AF1FD-9FD6-4ABB-9D1B-CBF0AEE4F1DE}"/>
                </a:ext>
              </a:extLst>
            </p:cNvPr>
            <p:cNvSpPr txBox="1"/>
            <p:nvPr/>
          </p:nvSpPr>
          <p:spPr>
            <a:xfrm>
              <a:off x="7354224" y="3838676"/>
              <a:ext cx="2716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1C6B96"/>
                  </a:solidFill>
                </a:rPr>
                <a:t>D-columns</a:t>
              </a:r>
              <a:endParaRPr lang="ko-KR" altLang="en-US" sz="2800" b="1" dirty="0">
                <a:solidFill>
                  <a:srgbClr val="1C6B96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7EC8A4F-9727-4CDA-A0E5-864BBD218930}"/>
                </a:ext>
              </a:extLst>
            </p:cNvPr>
            <p:cNvSpPr txBox="1"/>
            <p:nvPr/>
          </p:nvSpPr>
          <p:spPr>
            <a:xfrm>
              <a:off x="7857220" y="4533363"/>
              <a:ext cx="2970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사용가능한 </a:t>
              </a:r>
              <a:r>
                <a:rPr lang="en-US" altLang="ko-KR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column</a:t>
              </a:r>
              <a:r>
                <a:rPr lang="ko-KR" altLang="en-US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들도 추림</a:t>
              </a:r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682486EF-5B4E-41EB-B8E9-42C082BA5F7A}"/>
                </a:ext>
              </a:extLst>
            </p:cNvPr>
            <p:cNvSpPr/>
            <p:nvPr/>
          </p:nvSpPr>
          <p:spPr>
            <a:xfrm>
              <a:off x="7475247" y="4619511"/>
              <a:ext cx="282389" cy="201706"/>
            </a:xfrm>
            <a:prstGeom prst="rightArrow">
              <a:avLst/>
            </a:prstGeom>
            <a:solidFill>
              <a:srgbClr val="1C6B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95BA675-5557-4882-9F93-69CCB0E4599C}"/>
              </a:ext>
            </a:extLst>
          </p:cNvPr>
          <p:cNvGrpSpPr/>
          <p:nvPr/>
        </p:nvGrpSpPr>
        <p:grpSpPr>
          <a:xfrm>
            <a:off x="7354224" y="5181729"/>
            <a:ext cx="3483299" cy="1064019"/>
            <a:chOff x="7354224" y="5181729"/>
            <a:chExt cx="3483299" cy="106401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326C17-722E-42FB-9059-05422C5B388C}"/>
                </a:ext>
              </a:extLst>
            </p:cNvPr>
            <p:cNvSpPr txBox="1"/>
            <p:nvPr/>
          </p:nvSpPr>
          <p:spPr>
            <a:xfrm>
              <a:off x="7354224" y="5181729"/>
              <a:ext cx="2716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1C6B96"/>
                  </a:solidFill>
                </a:rPr>
                <a:t>V-columns</a:t>
              </a:r>
              <a:endParaRPr lang="ko-KR" altLang="en-US" sz="2800" b="1" dirty="0">
                <a:solidFill>
                  <a:srgbClr val="1C6B96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CC1290-F220-42B1-82BA-AC92A18512CD}"/>
                </a:ext>
              </a:extLst>
            </p:cNvPr>
            <p:cNvSpPr txBox="1"/>
            <p:nvPr/>
          </p:nvSpPr>
          <p:spPr>
            <a:xfrm>
              <a:off x="7857220" y="5876416"/>
              <a:ext cx="2980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Median imputation </a:t>
              </a:r>
              <a:r>
                <a:rPr lang="ko-KR" altLang="en-US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후 </a:t>
              </a:r>
              <a:r>
                <a:rPr lang="en-US" altLang="ko-KR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PCA</a:t>
              </a:r>
              <a:endPara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A82A6769-8237-4B67-B406-864BF19D7154}"/>
                </a:ext>
              </a:extLst>
            </p:cNvPr>
            <p:cNvSpPr/>
            <p:nvPr/>
          </p:nvSpPr>
          <p:spPr>
            <a:xfrm>
              <a:off x="7475247" y="5962564"/>
              <a:ext cx="282389" cy="201706"/>
            </a:xfrm>
            <a:prstGeom prst="rightArrow">
              <a:avLst/>
            </a:prstGeom>
            <a:solidFill>
              <a:srgbClr val="1C6B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4159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C35EC33-1399-47B8-9D06-439706273BFC}"/>
              </a:ext>
            </a:extLst>
          </p:cNvPr>
          <p:cNvGrpSpPr/>
          <p:nvPr/>
        </p:nvGrpSpPr>
        <p:grpSpPr>
          <a:xfrm>
            <a:off x="2792806" y="2006405"/>
            <a:ext cx="6042285" cy="2776932"/>
            <a:chOff x="2792801" y="2006405"/>
            <a:chExt cx="6042285" cy="277693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D74EB14-C492-45D6-AD3D-C831AB30525E}"/>
                </a:ext>
              </a:extLst>
            </p:cNvPr>
            <p:cNvSpPr txBox="1"/>
            <p:nvPr/>
          </p:nvSpPr>
          <p:spPr>
            <a:xfrm>
              <a:off x="3153723" y="2782674"/>
              <a:ext cx="56813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사용 모델 및 성능평가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360D8AF-7CAE-45CF-9BA1-BB49F9F2AFE8}"/>
                </a:ext>
              </a:extLst>
            </p:cNvPr>
            <p:cNvSpPr txBox="1"/>
            <p:nvPr/>
          </p:nvSpPr>
          <p:spPr>
            <a:xfrm>
              <a:off x="4003147" y="3635230"/>
              <a:ext cx="3982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사용 모델 선정 및 성능</a:t>
              </a:r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34B1B5CE-B7AE-4F6E-AD3A-FDC4FBE2CE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50" t="40904" r="79112" b="28099"/>
            <a:stretch/>
          </p:blipFill>
          <p:spPr>
            <a:xfrm rot="16200000">
              <a:off x="3078550" y="2022167"/>
              <a:ext cx="527051" cy="1098549"/>
            </a:xfrm>
            <a:prstGeom prst="rect">
              <a:avLst/>
            </a:prstGeom>
          </p:spPr>
        </p:pic>
        <p:pic>
          <p:nvPicPr>
            <p:cNvPr id="78" name="Picture 2">
              <a:extLst>
                <a:ext uri="{FF2B5EF4-FFF2-40B4-BE49-F238E27FC236}">
                  <a16:creationId xmlns:a16="http://schemas.microsoft.com/office/drawing/2014/main" id="{AFF8B5DC-E4E1-4CF6-9C5F-6E5EBF6000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58" t="88521" r="44417" b="5740"/>
            <a:stretch/>
          </p:blipFill>
          <p:spPr>
            <a:xfrm rot="3538868">
              <a:off x="7818169" y="2659960"/>
              <a:ext cx="1657125" cy="350015"/>
            </a:xfrm>
            <a:prstGeom prst="rect">
              <a:avLst/>
            </a:prstGeom>
          </p:spPr>
        </p:pic>
        <p:pic>
          <p:nvPicPr>
            <p:cNvPr id="79" name="Picture 2">
              <a:extLst>
                <a:ext uri="{FF2B5EF4-FFF2-40B4-BE49-F238E27FC236}">
                  <a16:creationId xmlns:a16="http://schemas.microsoft.com/office/drawing/2014/main" id="{52A27DCD-9B9F-43FB-9CCE-B2AEE23FD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617" t="59028" r="17389" b="26911"/>
            <a:stretch/>
          </p:blipFill>
          <p:spPr>
            <a:xfrm rot="12236644">
              <a:off x="4683323" y="4221926"/>
              <a:ext cx="468157" cy="5614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0106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3">
            <a:extLst>
              <a:ext uri="{FF2B5EF4-FFF2-40B4-BE49-F238E27FC236}">
                <a16:creationId xmlns:a16="http://schemas.microsoft.com/office/drawing/2014/main" id="{1504165B-670E-434F-ABD2-630F793CD828}"/>
              </a:ext>
            </a:extLst>
          </p:cNvPr>
          <p:cNvGrpSpPr/>
          <p:nvPr/>
        </p:nvGrpSpPr>
        <p:grpSpPr>
          <a:xfrm>
            <a:off x="406401" y="1535594"/>
            <a:ext cx="1117600" cy="725487"/>
            <a:chOff x="755576" y="2412206"/>
            <a:chExt cx="2834686" cy="2033587"/>
          </a:xfrm>
        </p:grpSpPr>
        <p:grpSp>
          <p:nvGrpSpPr>
            <p:cNvPr id="63" name="그룹 1">
              <a:extLst>
                <a:ext uri="{FF2B5EF4-FFF2-40B4-BE49-F238E27FC236}">
                  <a16:creationId xmlns:a16="http://schemas.microsoft.com/office/drawing/2014/main" id="{5CF997A7-EB94-400C-8C38-2E8BE523F7D2}"/>
                </a:ext>
              </a:extLst>
            </p:cNvPr>
            <p:cNvGrpSpPr/>
            <p:nvPr/>
          </p:nvGrpSpPr>
          <p:grpSpPr>
            <a:xfrm>
              <a:off x="755576" y="2412206"/>
              <a:ext cx="2834686" cy="2033587"/>
              <a:chOff x="1028699" y="2350294"/>
              <a:chExt cx="2576778" cy="2033587"/>
            </a:xfrm>
          </p:grpSpPr>
          <p:pic>
            <p:nvPicPr>
              <p:cNvPr id="65" name="Picture 2">
                <a:extLst>
                  <a:ext uri="{FF2B5EF4-FFF2-40B4-BE49-F238E27FC236}">
                    <a16:creationId xmlns:a16="http://schemas.microsoft.com/office/drawing/2014/main" id="{BCADB4A3-8B90-4B3C-B295-22D28054DC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699" y="2474119"/>
                <a:ext cx="2546349" cy="1909762"/>
              </a:xfrm>
              <a:prstGeom prst="rect">
                <a:avLst/>
              </a:prstGeom>
            </p:spPr>
          </p:pic>
          <p:pic>
            <p:nvPicPr>
              <p:cNvPr id="66" name="Picture 2">
                <a:extLst>
                  <a:ext uri="{FF2B5EF4-FFF2-40B4-BE49-F238E27FC236}">
                    <a16:creationId xmlns:a16="http://schemas.microsoft.com/office/drawing/2014/main" id="{D632885F-BCD3-4F1B-AAFB-EDE369531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059128" y="2350294"/>
                <a:ext cx="2546349" cy="1909762"/>
              </a:xfrm>
              <a:prstGeom prst="rect">
                <a:avLst/>
              </a:prstGeom>
            </p:spPr>
          </p:pic>
        </p:grpSp>
        <p:sp>
          <p:nvSpPr>
            <p:cNvPr id="64" name="타원 2">
              <a:extLst>
                <a:ext uri="{FF2B5EF4-FFF2-40B4-BE49-F238E27FC236}">
                  <a16:creationId xmlns:a16="http://schemas.microsoft.com/office/drawing/2014/main" id="{3DDB6A00-9864-470F-8C50-DCD463F6CF30}"/>
                </a:ext>
              </a:extLst>
            </p:cNvPr>
            <p:cNvSpPr/>
            <p:nvPr/>
          </p:nvSpPr>
          <p:spPr>
            <a:xfrm>
              <a:off x="1616143" y="2855488"/>
              <a:ext cx="1147024" cy="1147024"/>
            </a:xfrm>
            <a:prstGeom prst="ellipse">
              <a:avLst/>
            </a:prstGeom>
            <a:solidFill>
              <a:srgbClr val="4FCDE1"/>
            </a:solidFill>
            <a:ln>
              <a:solidFill>
                <a:srgbClr val="4FCD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4834BC1-64CD-4E2A-B8CD-8E478C5BF363}"/>
              </a:ext>
            </a:extLst>
          </p:cNvPr>
          <p:cNvGrpSpPr/>
          <p:nvPr/>
        </p:nvGrpSpPr>
        <p:grpSpPr>
          <a:xfrm>
            <a:off x="6727387" y="2722028"/>
            <a:ext cx="7081839" cy="4064000"/>
            <a:chOff x="2367686" y="2717800"/>
            <a:chExt cx="7081839" cy="4064000"/>
          </a:xfrm>
        </p:grpSpPr>
        <p:graphicFrame>
          <p:nvGraphicFramePr>
            <p:cNvPr id="11" name="차트 10">
              <a:extLst>
                <a:ext uri="{FF2B5EF4-FFF2-40B4-BE49-F238E27FC236}">
                  <a16:creationId xmlns:a16="http://schemas.microsoft.com/office/drawing/2014/main" id="{E5F3AACE-AF93-4756-86B8-98D3E51B76E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86546834"/>
                </p:ext>
              </p:extLst>
            </p:nvPr>
          </p:nvGraphicFramePr>
          <p:xfrm>
            <a:off x="2367686" y="2717800"/>
            <a:ext cx="7081839" cy="406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F3EC632-F9F2-4C77-97AD-DFCB625314B3}"/>
                </a:ext>
              </a:extLst>
            </p:cNvPr>
            <p:cNvSpPr/>
            <p:nvPr/>
          </p:nvSpPr>
          <p:spPr>
            <a:xfrm>
              <a:off x="4855683" y="4501103"/>
              <a:ext cx="357119" cy="3571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D1C50AB-9604-452B-B57A-0B69E6B77030}"/>
                </a:ext>
              </a:extLst>
            </p:cNvPr>
            <p:cNvSpPr/>
            <p:nvPr/>
          </p:nvSpPr>
          <p:spPr>
            <a:xfrm>
              <a:off x="6310283" y="5594048"/>
              <a:ext cx="178560" cy="1785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22D1CA4-3D52-4C44-AA73-4B7771EA5C1A}"/>
                </a:ext>
              </a:extLst>
            </p:cNvPr>
            <p:cNvGrpSpPr/>
            <p:nvPr/>
          </p:nvGrpSpPr>
          <p:grpSpPr>
            <a:xfrm flipV="1">
              <a:off x="4940281" y="2857062"/>
              <a:ext cx="187907" cy="1793836"/>
              <a:chOff x="2993378" y="3247967"/>
              <a:chExt cx="187906" cy="1793836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14D8521D-9563-40DA-9FC4-6065131512F7}"/>
                  </a:ext>
                </a:extLst>
              </p:cNvPr>
              <p:cNvSpPr/>
              <p:nvPr/>
            </p:nvSpPr>
            <p:spPr>
              <a:xfrm flipV="1">
                <a:off x="2993378" y="4853897"/>
                <a:ext cx="187906" cy="187906"/>
              </a:xfrm>
              <a:prstGeom prst="ellipse">
                <a:avLst/>
              </a:prstGeom>
              <a:grpFill/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55777DDA-BD93-40D9-9169-7883A6FF19E7}"/>
                  </a:ext>
                </a:extLst>
              </p:cNvPr>
              <p:cNvCxnSpPr>
                <a:stCxn id="19" idx="4"/>
              </p:cNvCxnSpPr>
              <p:nvPr/>
            </p:nvCxnSpPr>
            <p:spPr>
              <a:xfrm flipV="1">
                <a:off x="3087331" y="3247967"/>
                <a:ext cx="0" cy="1605930"/>
              </a:xfrm>
              <a:prstGeom prst="line">
                <a:avLst/>
              </a:prstGeom>
              <a:grpFill/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BD5CDB0-6344-45C9-AADC-C396B34F9292}"/>
                </a:ext>
              </a:extLst>
            </p:cNvPr>
            <p:cNvGrpSpPr/>
            <p:nvPr/>
          </p:nvGrpSpPr>
          <p:grpSpPr>
            <a:xfrm flipV="1">
              <a:off x="6299017" y="3753982"/>
              <a:ext cx="187907" cy="1793836"/>
              <a:chOff x="2993378" y="3247967"/>
              <a:chExt cx="187906" cy="1793836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E10ACB4-B4FA-4CFA-B535-0A12B44EDF00}"/>
                  </a:ext>
                </a:extLst>
              </p:cNvPr>
              <p:cNvSpPr/>
              <p:nvPr/>
            </p:nvSpPr>
            <p:spPr>
              <a:xfrm flipV="1">
                <a:off x="2993378" y="4853897"/>
                <a:ext cx="187906" cy="187906"/>
              </a:xfrm>
              <a:prstGeom prst="ellipse">
                <a:avLst/>
              </a:prstGeom>
              <a:grpFill/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132C8D2D-7604-48D0-8434-F9F4E6B1ED65}"/>
                  </a:ext>
                </a:extLst>
              </p:cNvPr>
              <p:cNvCxnSpPr>
                <a:stCxn id="22" idx="4"/>
              </p:cNvCxnSpPr>
              <p:nvPr/>
            </p:nvCxnSpPr>
            <p:spPr>
              <a:xfrm flipV="1">
                <a:off x="3087331" y="3247967"/>
                <a:ext cx="0" cy="1605930"/>
              </a:xfrm>
              <a:prstGeom prst="line">
                <a:avLst/>
              </a:prstGeom>
              <a:grpFill/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96288C0-A7C6-4EC7-83CA-1A352584A2DB}"/>
              </a:ext>
            </a:extLst>
          </p:cNvPr>
          <p:cNvGrpSpPr/>
          <p:nvPr/>
        </p:nvGrpSpPr>
        <p:grpSpPr>
          <a:xfrm>
            <a:off x="745687" y="2609095"/>
            <a:ext cx="7081839" cy="4064000"/>
            <a:chOff x="2367686" y="2717800"/>
            <a:chExt cx="7081839" cy="4064000"/>
          </a:xfrm>
        </p:grpSpPr>
        <p:graphicFrame>
          <p:nvGraphicFramePr>
            <p:cNvPr id="37" name="차트 36">
              <a:extLst>
                <a:ext uri="{FF2B5EF4-FFF2-40B4-BE49-F238E27FC236}">
                  <a16:creationId xmlns:a16="http://schemas.microsoft.com/office/drawing/2014/main" id="{DB974BD0-7E62-4E4C-8973-48AABFB1F89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92300036"/>
                </p:ext>
              </p:extLst>
            </p:nvPr>
          </p:nvGraphicFramePr>
          <p:xfrm>
            <a:off x="2367686" y="2717800"/>
            <a:ext cx="7081839" cy="406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8EF20D4-56AD-452A-AD9F-B7D9228AFAF7}"/>
                </a:ext>
              </a:extLst>
            </p:cNvPr>
            <p:cNvSpPr/>
            <p:nvPr/>
          </p:nvSpPr>
          <p:spPr>
            <a:xfrm>
              <a:off x="4855683" y="4501103"/>
              <a:ext cx="357119" cy="3571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0C6D036-5DEB-470C-ACBE-ED1C91B0ECC8}"/>
                </a:ext>
              </a:extLst>
            </p:cNvPr>
            <p:cNvSpPr/>
            <p:nvPr/>
          </p:nvSpPr>
          <p:spPr>
            <a:xfrm>
              <a:off x="6310283" y="5594048"/>
              <a:ext cx="178560" cy="1785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66671B27-2A94-4443-93E8-2D8CB9DA18AF}"/>
                </a:ext>
              </a:extLst>
            </p:cNvPr>
            <p:cNvGrpSpPr/>
            <p:nvPr/>
          </p:nvGrpSpPr>
          <p:grpSpPr>
            <a:xfrm flipV="1">
              <a:off x="4940281" y="2857062"/>
              <a:ext cx="187907" cy="1793836"/>
              <a:chOff x="2993378" y="3247967"/>
              <a:chExt cx="187906" cy="1793836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3A03DFAD-4D6C-4A83-9881-5DFF57DF339D}"/>
                  </a:ext>
                </a:extLst>
              </p:cNvPr>
              <p:cNvSpPr/>
              <p:nvPr/>
            </p:nvSpPr>
            <p:spPr>
              <a:xfrm flipV="1">
                <a:off x="2993378" y="4853897"/>
                <a:ext cx="187906" cy="187906"/>
              </a:xfrm>
              <a:prstGeom prst="ellipse">
                <a:avLst/>
              </a:prstGeom>
              <a:grpFill/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0355FFFF-BA7F-47A1-A895-8CD27CA5DB12}"/>
                  </a:ext>
                </a:extLst>
              </p:cNvPr>
              <p:cNvCxnSpPr>
                <a:stCxn id="44" idx="4"/>
              </p:cNvCxnSpPr>
              <p:nvPr/>
            </p:nvCxnSpPr>
            <p:spPr>
              <a:xfrm flipV="1">
                <a:off x="3087331" y="3247967"/>
                <a:ext cx="0" cy="1605930"/>
              </a:xfrm>
              <a:prstGeom prst="line">
                <a:avLst/>
              </a:prstGeom>
              <a:grpFill/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DEF93CE1-A6C4-4ABA-AAC7-3D250CCD24FA}"/>
                </a:ext>
              </a:extLst>
            </p:cNvPr>
            <p:cNvGrpSpPr/>
            <p:nvPr/>
          </p:nvGrpSpPr>
          <p:grpSpPr>
            <a:xfrm flipV="1">
              <a:off x="6299017" y="3753982"/>
              <a:ext cx="187907" cy="1793836"/>
              <a:chOff x="2993378" y="3247967"/>
              <a:chExt cx="187906" cy="1793836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5B6480DC-41CD-47CB-BE08-AF6EE8F09A15}"/>
                  </a:ext>
                </a:extLst>
              </p:cNvPr>
              <p:cNvSpPr/>
              <p:nvPr/>
            </p:nvSpPr>
            <p:spPr>
              <a:xfrm flipV="1">
                <a:off x="2993378" y="4853897"/>
                <a:ext cx="187906" cy="187906"/>
              </a:xfrm>
              <a:prstGeom prst="ellipse">
                <a:avLst/>
              </a:prstGeom>
              <a:grpFill/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4E5857C7-D95D-43AF-B5B5-79F119126DAA}"/>
                  </a:ext>
                </a:extLst>
              </p:cNvPr>
              <p:cNvCxnSpPr>
                <a:stCxn id="42" idx="4"/>
              </p:cNvCxnSpPr>
              <p:nvPr/>
            </p:nvCxnSpPr>
            <p:spPr>
              <a:xfrm flipV="1">
                <a:off x="3087331" y="3247967"/>
                <a:ext cx="0" cy="1605930"/>
              </a:xfrm>
              <a:prstGeom prst="line">
                <a:avLst/>
              </a:prstGeom>
              <a:grpFill/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1" name="Picture 2" descr="C:\Users\Administrator\Desktop\그림1.png">
            <a:extLst>
              <a:ext uri="{FF2B5EF4-FFF2-40B4-BE49-F238E27FC236}">
                <a16:creationId xmlns:a16="http://schemas.microsoft.com/office/drawing/2014/main" id="{81C2D326-7682-4C6C-9E92-77FAC8184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" y="300515"/>
            <a:ext cx="6172200" cy="123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39A2547-7E03-486B-9137-A7EE53D379EF}"/>
              </a:ext>
            </a:extLst>
          </p:cNvPr>
          <p:cNvSpPr txBox="1"/>
          <p:nvPr/>
        </p:nvSpPr>
        <p:spPr>
          <a:xfrm>
            <a:off x="2034876" y="631983"/>
            <a:ext cx="1935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2.</a:t>
            </a:r>
            <a:r>
              <a:rPr lang="ko-KR" altLang="en-US" sz="32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전처리</a:t>
            </a:r>
            <a:r>
              <a:rPr lang="ko-KR" altLang="en-US" sz="32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과정</a:t>
            </a:r>
          </a:p>
        </p:txBody>
      </p:sp>
    </p:spTree>
    <p:extLst>
      <p:ext uri="{BB962C8B-B14F-4D97-AF65-F5344CB8AC3E}">
        <p14:creationId xmlns:p14="http://schemas.microsoft.com/office/powerpoint/2010/main" val="191333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3">
            <a:extLst>
              <a:ext uri="{FF2B5EF4-FFF2-40B4-BE49-F238E27FC236}">
                <a16:creationId xmlns:a16="http://schemas.microsoft.com/office/drawing/2014/main" id="{1504165B-670E-434F-ABD2-630F793CD828}"/>
              </a:ext>
            </a:extLst>
          </p:cNvPr>
          <p:cNvGrpSpPr/>
          <p:nvPr/>
        </p:nvGrpSpPr>
        <p:grpSpPr>
          <a:xfrm>
            <a:off x="406401" y="1535594"/>
            <a:ext cx="1117600" cy="725487"/>
            <a:chOff x="755576" y="2412206"/>
            <a:chExt cx="2834686" cy="2033587"/>
          </a:xfrm>
        </p:grpSpPr>
        <p:grpSp>
          <p:nvGrpSpPr>
            <p:cNvPr id="63" name="그룹 1">
              <a:extLst>
                <a:ext uri="{FF2B5EF4-FFF2-40B4-BE49-F238E27FC236}">
                  <a16:creationId xmlns:a16="http://schemas.microsoft.com/office/drawing/2014/main" id="{5CF997A7-EB94-400C-8C38-2E8BE523F7D2}"/>
                </a:ext>
              </a:extLst>
            </p:cNvPr>
            <p:cNvGrpSpPr/>
            <p:nvPr/>
          </p:nvGrpSpPr>
          <p:grpSpPr>
            <a:xfrm>
              <a:off x="755576" y="2412206"/>
              <a:ext cx="2834686" cy="2033587"/>
              <a:chOff x="1028699" y="2350294"/>
              <a:chExt cx="2576778" cy="2033587"/>
            </a:xfrm>
          </p:grpSpPr>
          <p:pic>
            <p:nvPicPr>
              <p:cNvPr id="65" name="Picture 2">
                <a:extLst>
                  <a:ext uri="{FF2B5EF4-FFF2-40B4-BE49-F238E27FC236}">
                    <a16:creationId xmlns:a16="http://schemas.microsoft.com/office/drawing/2014/main" id="{BCADB4A3-8B90-4B3C-B295-22D28054DC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699" y="2474119"/>
                <a:ext cx="2546349" cy="1909762"/>
              </a:xfrm>
              <a:prstGeom prst="rect">
                <a:avLst/>
              </a:prstGeom>
            </p:spPr>
          </p:pic>
          <p:pic>
            <p:nvPicPr>
              <p:cNvPr id="66" name="Picture 2">
                <a:extLst>
                  <a:ext uri="{FF2B5EF4-FFF2-40B4-BE49-F238E27FC236}">
                    <a16:creationId xmlns:a16="http://schemas.microsoft.com/office/drawing/2014/main" id="{D632885F-BCD3-4F1B-AAFB-EDE369531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059128" y="2350294"/>
                <a:ext cx="2546349" cy="1909762"/>
              </a:xfrm>
              <a:prstGeom prst="rect">
                <a:avLst/>
              </a:prstGeom>
            </p:spPr>
          </p:pic>
        </p:grpSp>
        <p:sp>
          <p:nvSpPr>
            <p:cNvPr id="64" name="타원 2">
              <a:extLst>
                <a:ext uri="{FF2B5EF4-FFF2-40B4-BE49-F238E27FC236}">
                  <a16:creationId xmlns:a16="http://schemas.microsoft.com/office/drawing/2014/main" id="{3DDB6A00-9864-470F-8C50-DCD463F6CF30}"/>
                </a:ext>
              </a:extLst>
            </p:cNvPr>
            <p:cNvSpPr/>
            <p:nvPr/>
          </p:nvSpPr>
          <p:spPr>
            <a:xfrm>
              <a:off x="1616143" y="2855488"/>
              <a:ext cx="1147024" cy="1147024"/>
            </a:xfrm>
            <a:prstGeom prst="ellipse">
              <a:avLst/>
            </a:prstGeom>
            <a:solidFill>
              <a:srgbClr val="4FCDE1"/>
            </a:solidFill>
            <a:ln>
              <a:solidFill>
                <a:srgbClr val="4FCD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591C071-A762-4746-924B-515A8B502349}"/>
              </a:ext>
            </a:extLst>
          </p:cNvPr>
          <p:cNvSpPr txBox="1"/>
          <p:nvPr/>
        </p:nvSpPr>
        <p:spPr>
          <a:xfrm>
            <a:off x="1346699" y="1734641"/>
            <a:ext cx="66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V-columns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Picture 2" descr="C:\Users\Administrator\Desktop\그림1.png">
            <a:extLst>
              <a:ext uri="{FF2B5EF4-FFF2-40B4-BE49-F238E27FC236}">
                <a16:creationId xmlns:a16="http://schemas.microsoft.com/office/drawing/2014/main" id="{62FD502D-440F-4C75-A517-637E7EFEF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" y="300515"/>
            <a:ext cx="6172200" cy="123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C99679-524E-42C8-BD13-1624254EC78A}"/>
              </a:ext>
            </a:extLst>
          </p:cNvPr>
          <p:cNvSpPr txBox="1"/>
          <p:nvPr/>
        </p:nvSpPr>
        <p:spPr>
          <a:xfrm>
            <a:off x="2034876" y="631983"/>
            <a:ext cx="1935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2.</a:t>
            </a:r>
            <a:r>
              <a:rPr lang="ko-KR" altLang="en-US" sz="32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전처리</a:t>
            </a:r>
            <a:r>
              <a:rPr lang="ko-KR" altLang="en-US" sz="32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과정</a:t>
            </a:r>
          </a:p>
        </p:txBody>
      </p:sp>
    </p:spTree>
    <p:extLst>
      <p:ext uri="{BB962C8B-B14F-4D97-AF65-F5344CB8AC3E}">
        <p14:creationId xmlns:p14="http://schemas.microsoft.com/office/powerpoint/2010/main" val="2707786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2" descr="C:\Users\Administrator\Desktop\그림1.png">
            <a:extLst>
              <a:ext uri="{FF2B5EF4-FFF2-40B4-BE49-F238E27FC236}">
                <a16:creationId xmlns:a16="http://schemas.microsoft.com/office/drawing/2014/main" id="{0F1E3AEF-6725-4F00-A071-A19ECB61F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36" y="294575"/>
            <a:ext cx="6172200" cy="98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그룹 3">
            <a:extLst>
              <a:ext uri="{FF2B5EF4-FFF2-40B4-BE49-F238E27FC236}">
                <a16:creationId xmlns:a16="http://schemas.microsoft.com/office/drawing/2014/main" id="{3D24E682-37FA-4104-9A02-1EC01B079AEA}"/>
              </a:ext>
            </a:extLst>
          </p:cNvPr>
          <p:cNvGrpSpPr/>
          <p:nvPr/>
        </p:nvGrpSpPr>
        <p:grpSpPr>
          <a:xfrm>
            <a:off x="71886" y="2415389"/>
            <a:ext cx="2834687" cy="2033587"/>
            <a:chOff x="755576" y="2412206"/>
            <a:chExt cx="2834686" cy="2033587"/>
          </a:xfrm>
        </p:grpSpPr>
        <p:grpSp>
          <p:nvGrpSpPr>
            <p:cNvPr id="107" name="그룹 1">
              <a:extLst>
                <a:ext uri="{FF2B5EF4-FFF2-40B4-BE49-F238E27FC236}">
                  <a16:creationId xmlns:a16="http://schemas.microsoft.com/office/drawing/2014/main" id="{0E723F6D-0AAA-42D2-99D3-B556D552BCF6}"/>
                </a:ext>
              </a:extLst>
            </p:cNvPr>
            <p:cNvGrpSpPr/>
            <p:nvPr/>
          </p:nvGrpSpPr>
          <p:grpSpPr>
            <a:xfrm>
              <a:off x="755576" y="2412206"/>
              <a:ext cx="2834686" cy="2033587"/>
              <a:chOff x="1028699" y="2350294"/>
              <a:chExt cx="2576778" cy="2033587"/>
            </a:xfrm>
          </p:grpSpPr>
          <p:pic>
            <p:nvPicPr>
              <p:cNvPr id="109" name="Picture 2">
                <a:extLst>
                  <a:ext uri="{FF2B5EF4-FFF2-40B4-BE49-F238E27FC236}">
                    <a16:creationId xmlns:a16="http://schemas.microsoft.com/office/drawing/2014/main" id="{A044D117-F704-4779-8B4C-2F855E603D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699" y="2474119"/>
                <a:ext cx="2546349" cy="1909762"/>
              </a:xfrm>
              <a:prstGeom prst="rect">
                <a:avLst/>
              </a:prstGeom>
            </p:spPr>
          </p:pic>
          <p:pic>
            <p:nvPicPr>
              <p:cNvPr id="110" name="Picture 2">
                <a:extLst>
                  <a:ext uri="{FF2B5EF4-FFF2-40B4-BE49-F238E27FC236}">
                    <a16:creationId xmlns:a16="http://schemas.microsoft.com/office/drawing/2014/main" id="{6452C40E-66DB-4035-B373-C3D7D7983D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059128" y="2350294"/>
                <a:ext cx="2546349" cy="1909762"/>
              </a:xfrm>
              <a:prstGeom prst="rect">
                <a:avLst/>
              </a:prstGeom>
            </p:spPr>
          </p:pic>
        </p:grpSp>
        <p:sp>
          <p:nvSpPr>
            <p:cNvPr id="108" name="타원 2">
              <a:extLst>
                <a:ext uri="{FF2B5EF4-FFF2-40B4-BE49-F238E27FC236}">
                  <a16:creationId xmlns:a16="http://schemas.microsoft.com/office/drawing/2014/main" id="{4943ECD8-5B84-4894-9A03-12C4B22F3CF5}"/>
                </a:ext>
              </a:extLst>
            </p:cNvPr>
            <p:cNvSpPr/>
            <p:nvPr/>
          </p:nvSpPr>
          <p:spPr>
            <a:xfrm>
              <a:off x="1616143" y="2855488"/>
              <a:ext cx="1147024" cy="1147024"/>
            </a:xfrm>
            <a:prstGeom prst="ellipse">
              <a:avLst/>
            </a:prstGeom>
            <a:solidFill>
              <a:srgbClr val="4FCDE1"/>
            </a:solidFill>
            <a:ln>
              <a:solidFill>
                <a:srgbClr val="4FCD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32">
            <a:extLst>
              <a:ext uri="{FF2B5EF4-FFF2-40B4-BE49-F238E27FC236}">
                <a16:creationId xmlns:a16="http://schemas.microsoft.com/office/drawing/2014/main" id="{B5530934-6E94-4AEF-B2FB-BA4AA9A687A3}"/>
              </a:ext>
            </a:extLst>
          </p:cNvPr>
          <p:cNvGrpSpPr/>
          <p:nvPr/>
        </p:nvGrpSpPr>
        <p:grpSpPr>
          <a:xfrm>
            <a:off x="2466203" y="2415389"/>
            <a:ext cx="2834687" cy="2033587"/>
            <a:chOff x="755576" y="2412206"/>
            <a:chExt cx="2834686" cy="2033587"/>
          </a:xfrm>
        </p:grpSpPr>
        <p:grpSp>
          <p:nvGrpSpPr>
            <p:cNvPr id="113" name="그룹 33">
              <a:extLst>
                <a:ext uri="{FF2B5EF4-FFF2-40B4-BE49-F238E27FC236}">
                  <a16:creationId xmlns:a16="http://schemas.microsoft.com/office/drawing/2014/main" id="{3B272453-7B35-4C56-8056-70918966BE49}"/>
                </a:ext>
              </a:extLst>
            </p:cNvPr>
            <p:cNvGrpSpPr/>
            <p:nvPr/>
          </p:nvGrpSpPr>
          <p:grpSpPr>
            <a:xfrm>
              <a:off x="755576" y="2412206"/>
              <a:ext cx="2834686" cy="2033587"/>
              <a:chOff x="1028699" y="2350294"/>
              <a:chExt cx="2576778" cy="2033587"/>
            </a:xfrm>
          </p:grpSpPr>
          <p:pic>
            <p:nvPicPr>
              <p:cNvPr id="115" name="Picture 2">
                <a:extLst>
                  <a:ext uri="{FF2B5EF4-FFF2-40B4-BE49-F238E27FC236}">
                    <a16:creationId xmlns:a16="http://schemas.microsoft.com/office/drawing/2014/main" id="{3CAEBEE5-9FA9-4F37-A3F6-28DEE9DB6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699" y="2474119"/>
                <a:ext cx="2546349" cy="1909762"/>
              </a:xfrm>
              <a:prstGeom prst="rect">
                <a:avLst/>
              </a:prstGeom>
            </p:spPr>
          </p:pic>
          <p:pic>
            <p:nvPicPr>
              <p:cNvPr id="116" name="Picture 2">
                <a:extLst>
                  <a:ext uri="{FF2B5EF4-FFF2-40B4-BE49-F238E27FC236}">
                    <a16:creationId xmlns:a16="http://schemas.microsoft.com/office/drawing/2014/main" id="{B5851BB0-FBF8-48A1-90BF-5FA09455FF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059128" y="2350294"/>
                <a:ext cx="2546349" cy="1909762"/>
              </a:xfrm>
              <a:prstGeom prst="rect">
                <a:avLst/>
              </a:prstGeom>
            </p:spPr>
          </p:pic>
        </p:grpSp>
        <p:sp>
          <p:nvSpPr>
            <p:cNvPr id="114" name="타원 34">
              <a:extLst>
                <a:ext uri="{FF2B5EF4-FFF2-40B4-BE49-F238E27FC236}">
                  <a16:creationId xmlns:a16="http://schemas.microsoft.com/office/drawing/2014/main" id="{75F515C1-69E9-423A-9AA0-1D1996E825AC}"/>
                </a:ext>
              </a:extLst>
            </p:cNvPr>
            <p:cNvSpPr/>
            <p:nvPr/>
          </p:nvSpPr>
          <p:spPr>
            <a:xfrm>
              <a:off x="1616143" y="2855488"/>
              <a:ext cx="1147024" cy="1147024"/>
            </a:xfrm>
            <a:prstGeom prst="ellipse">
              <a:avLst/>
            </a:prstGeom>
            <a:solidFill>
              <a:srgbClr val="4FCDE1"/>
            </a:solidFill>
            <a:ln>
              <a:solidFill>
                <a:srgbClr val="4FCD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37">
            <a:extLst>
              <a:ext uri="{FF2B5EF4-FFF2-40B4-BE49-F238E27FC236}">
                <a16:creationId xmlns:a16="http://schemas.microsoft.com/office/drawing/2014/main" id="{EAE81649-58CE-4B8B-91FD-413ACE746AA7}"/>
              </a:ext>
            </a:extLst>
          </p:cNvPr>
          <p:cNvGrpSpPr/>
          <p:nvPr/>
        </p:nvGrpSpPr>
        <p:grpSpPr>
          <a:xfrm>
            <a:off x="4919156" y="2415389"/>
            <a:ext cx="2834687" cy="2033587"/>
            <a:chOff x="755576" y="2412206"/>
            <a:chExt cx="2834686" cy="2033587"/>
          </a:xfrm>
        </p:grpSpPr>
        <p:grpSp>
          <p:nvGrpSpPr>
            <p:cNvPr id="118" name="그룹 38">
              <a:extLst>
                <a:ext uri="{FF2B5EF4-FFF2-40B4-BE49-F238E27FC236}">
                  <a16:creationId xmlns:a16="http://schemas.microsoft.com/office/drawing/2014/main" id="{B6562BFD-8B14-42B9-80F2-ED8E907AD5BB}"/>
                </a:ext>
              </a:extLst>
            </p:cNvPr>
            <p:cNvGrpSpPr/>
            <p:nvPr/>
          </p:nvGrpSpPr>
          <p:grpSpPr>
            <a:xfrm>
              <a:off x="755576" y="2412206"/>
              <a:ext cx="2834686" cy="2033587"/>
              <a:chOff x="1028699" y="2350294"/>
              <a:chExt cx="2576778" cy="2033587"/>
            </a:xfrm>
          </p:grpSpPr>
          <p:pic>
            <p:nvPicPr>
              <p:cNvPr id="120" name="Picture 2">
                <a:extLst>
                  <a:ext uri="{FF2B5EF4-FFF2-40B4-BE49-F238E27FC236}">
                    <a16:creationId xmlns:a16="http://schemas.microsoft.com/office/drawing/2014/main" id="{A9B5289A-7F88-4277-BCF6-96E288020B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699" y="2474119"/>
                <a:ext cx="2546349" cy="1909762"/>
              </a:xfrm>
              <a:prstGeom prst="rect">
                <a:avLst/>
              </a:prstGeom>
            </p:spPr>
          </p:pic>
          <p:pic>
            <p:nvPicPr>
              <p:cNvPr id="121" name="Picture 2">
                <a:extLst>
                  <a:ext uri="{FF2B5EF4-FFF2-40B4-BE49-F238E27FC236}">
                    <a16:creationId xmlns:a16="http://schemas.microsoft.com/office/drawing/2014/main" id="{33BAF8F0-BA4C-47E7-BE9D-4FB4444CF8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059128" y="2350294"/>
                <a:ext cx="2546349" cy="1909762"/>
              </a:xfrm>
              <a:prstGeom prst="rect">
                <a:avLst/>
              </a:prstGeom>
            </p:spPr>
          </p:pic>
        </p:grpSp>
        <p:sp>
          <p:nvSpPr>
            <p:cNvPr id="119" name="타원 39">
              <a:extLst>
                <a:ext uri="{FF2B5EF4-FFF2-40B4-BE49-F238E27FC236}">
                  <a16:creationId xmlns:a16="http://schemas.microsoft.com/office/drawing/2014/main" id="{176009FA-2BE0-4D3E-B816-71591B8B6F4E}"/>
                </a:ext>
              </a:extLst>
            </p:cNvPr>
            <p:cNvSpPr/>
            <p:nvPr/>
          </p:nvSpPr>
          <p:spPr>
            <a:xfrm>
              <a:off x="1616143" y="2855488"/>
              <a:ext cx="1147024" cy="1147024"/>
            </a:xfrm>
            <a:prstGeom prst="ellipse">
              <a:avLst/>
            </a:prstGeom>
            <a:solidFill>
              <a:srgbClr val="4FCDE1"/>
            </a:solidFill>
            <a:ln>
              <a:solidFill>
                <a:srgbClr val="4FCD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4317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B607F4ED-6965-494C-85C5-2E4528806CD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368300"/>
            <a:chExt cx="6946900" cy="3860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5BE094D-1A29-437A-BBBF-EB7E43BB1D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972" t="16174" r="8056" b="8765"/>
            <a:stretch/>
          </p:blipFill>
          <p:spPr>
            <a:xfrm>
              <a:off x="0" y="368300"/>
              <a:ext cx="6946900" cy="3860800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837F526-345F-4B67-A2CE-3C01B607E62E}"/>
                </a:ext>
              </a:extLst>
            </p:cNvPr>
            <p:cNvSpPr/>
            <p:nvPr/>
          </p:nvSpPr>
          <p:spPr>
            <a:xfrm>
              <a:off x="1158240" y="1508760"/>
              <a:ext cx="2994660" cy="1363980"/>
            </a:xfrm>
            <a:prstGeom prst="rect">
              <a:avLst/>
            </a:prstGeom>
            <a:solidFill>
              <a:srgbClr val="B0D5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0A86F0C-9983-4DD5-B8AB-520DD318645E}"/>
              </a:ext>
            </a:extLst>
          </p:cNvPr>
          <p:cNvSpPr txBox="1"/>
          <p:nvPr/>
        </p:nvSpPr>
        <p:spPr bwMode="auto">
          <a:xfrm>
            <a:off x="2922770" y="2827745"/>
            <a:ext cx="5391775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200" b="1" i="0" u="none" strike="noStrike" kern="0" cap="none" spc="0" normalizeH="0" baseline="0" noProof="0" dirty="0">
                <a:ln>
                  <a:noFill/>
                </a:ln>
                <a:solidFill>
                  <a:srgbClr val="1C6B96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54095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4">
            <a:extLst>
              <a:ext uri="{FF2B5EF4-FFF2-40B4-BE49-F238E27FC236}">
                <a16:creationId xmlns:a16="http://schemas.microsoft.com/office/drawing/2014/main" id="{B2969B1A-6F22-4F49-AD03-7561DB81D44D}"/>
              </a:ext>
            </a:extLst>
          </p:cNvPr>
          <p:cNvGrpSpPr/>
          <p:nvPr/>
        </p:nvGrpSpPr>
        <p:grpSpPr>
          <a:xfrm>
            <a:off x="1984208" y="2919811"/>
            <a:ext cx="2380508" cy="2531976"/>
            <a:chOff x="1445866" y="1789174"/>
            <a:chExt cx="1680268" cy="167259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4267CE9-C749-4691-AFA0-997AF64B13D6}"/>
                </a:ext>
              </a:extLst>
            </p:cNvPr>
            <p:cNvSpPr txBox="1"/>
            <p:nvPr/>
          </p:nvSpPr>
          <p:spPr>
            <a:xfrm>
              <a:off x="1785221" y="2861977"/>
              <a:ext cx="1001578" cy="264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데이터 특징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65A13B7-8D29-4A4D-B70D-0E084A2469B2}"/>
                </a:ext>
              </a:extLst>
            </p:cNvPr>
            <p:cNvSpPr txBox="1"/>
            <p:nvPr/>
          </p:nvSpPr>
          <p:spPr>
            <a:xfrm>
              <a:off x="1445866" y="3278783"/>
              <a:ext cx="1680268" cy="18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전반적인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column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별 특징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grpSp>
          <p:nvGrpSpPr>
            <p:cNvPr id="55" name="Group 1">
              <a:extLst>
                <a:ext uri="{FF2B5EF4-FFF2-40B4-BE49-F238E27FC236}">
                  <a16:creationId xmlns:a16="http://schemas.microsoft.com/office/drawing/2014/main" id="{51DF83E9-2D74-4F22-A8BA-9AF834CA5286}"/>
                </a:ext>
              </a:extLst>
            </p:cNvPr>
            <p:cNvGrpSpPr/>
            <p:nvPr/>
          </p:nvGrpSpPr>
          <p:grpSpPr>
            <a:xfrm>
              <a:off x="1639630" y="1789174"/>
              <a:ext cx="1292740" cy="969555"/>
              <a:chOff x="1193801" y="1047391"/>
              <a:chExt cx="1292740" cy="969555"/>
            </a:xfrm>
          </p:grpSpPr>
          <p:pic>
            <p:nvPicPr>
              <p:cNvPr id="56" name="Picture 3">
                <a:extLst>
                  <a:ext uri="{FF2B5EF4-FFF2-40B4-BE49-F238E27FC236}">
                    <a16:creationId xmlns:a16="http://schemas.microsoft.com/office/drawing/2014/main" id="{85D18B85-AAEA-4536-B394-52E8A2E1DF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3801" y="1047391"/>
                <a:ext cx="1292740" cy="969555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69421BD-603B-4758-ACA2-905DFED0DEF0}"/>
                  </a:ext>
                </a:extLst>
              </p:cNvPr>
              <p:cNvSpPr txBox="1"/>
              <p:nvPr/>
            </p:nvSpPr>
            <p:spPr>
              <a:xfrm>
                <a:off x="1736190" y="1428131"/>
                <a:ext cx="226520" cy="243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1</a:t>
                </a:r>
                <a:endParaRPr lang="ko-KR" altLang="en-US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FD02E1E-E908-4F55-92B8-D8B2E2E10C5D}"/>
              </a:ext>
            </a:extLst>
          </p:cNvPr>
          <p:cNvGrpSpPr/>
          <p:nvPr/>
        </p:nvGrpSpPr>
        <p:grpSpPr>
          <a:xfrm>
            <a:off x="4770715" y="2919821"/>
            <a:ext cx="2380508" cy="2716643"/>
            <a:chOff x="5264567" y="2710266"/>
            <a:chExt cx="1680268" cy="179457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B1DA25B-3A69-4441-881B-431FEB5066AE}"/>
                </a:ext>
              </a:extLst>
            </p:cNvPr>
            <p:cNvSpPr txBox="1"/>
            <p:nvPr/>
          </p:nvSpPr>
          <p:spPr>
            <a:xfrm>
              <a:off x="5440095" y="3783063"/>
              <a:ext cx="1329211" cy="264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전처리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과정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08701BC-FC7A-4DF3-B2AF-6E2D2D061B8B}"/>
                </a:ext>
              </a:extLst>
            </p:cNvPr>
            <p:cNvSpPr txBox="1"/>
            <p:nvPr/>
          </p:nvSpPr>
          <p:spPr>
            <a:xfrm>
              <a:off x="5264567" y="4199875"/>
              <a:ext cx="1680268" cy="304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PCA, Null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값 처리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및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column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재구성</a:t>
              </a:r>
            </a:p>
          </p:txBody>
        </p:sp>
        <p:grpSp>
          <p:nvGrpSpPr>
            <p:cNvPr id="61" name="Group 10">
              <a:extLst>
                <a:ext uri="{FF2B5EF4-FFF2-40B4-BE49-F238E27FC236}">
                  <a16:creationId xmlns:a16="http://schemas.microsoft.com/office/drawing/2014/main" id="{2DC083CB-7395-456F-8BA9-A6008912A605}"/>
                </a:ext>
              </a:extLst>
            </p:cNvPr>
            <p:cNvGrpSpPr/>
            <p:nvPr/>
          </p:nvGrpSpPr>
          <p:grpSpPr>
            <a:xfrm>
              <a:off x="5458331" y="2710266"/>
              <a:ext cx="1292740" cy="969555"/>
              <a:chOff x="1193801" y="1047391"/>
              <a:chExt cx="1292740" cy="969555"/>
            </a:xfrm>
          </p:grpSpPr>
          <p:pic>
            <p:nvPicPr>
              <p:cNvPr id="62" name="Picture 11">
                <a:extLst>
                  <a:ext uri="{FF2B5EF4-FFF2-40B4-BE49-F238E27FC236}">
                    <a16:creationId xmlns:a16="http://schemas.microsoft.com/office/drawing/2014/main" id="{2EC99A9C-F138-4393-BCB9-0FDA4CC19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3801" y="1047391"/>
                <a:ext cx="1292740" cy="969555"/>
              </a:xfrm>
              <a:prstGeom prst="rect">
                <a:avLst/>
              </a:prstGeom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134DDA0-D034-4D8D-B9AE-F2B5149C64AF}"/>
                  </a:ext>
                </a:extLst>
              </p:cNvPr>
              <p:cNvSpPr txBox="1"/>
              <p:nvPr/>
            </p:nvSpPr>
            <p:spPr>
              <a:xfrm>
                <a:off x="1726910" y="1413013"/>
                <a:ext cx="226520" cy="243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2</a:t>
                </a:r>
                <a:endParaRPr lang="ko-KR" altLang="en-US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E1E55E9-4F13-4955-8EB5-238A9739CF4F}"/>
              </a:ext>
            </a:extLst>
          </p:cNvPr>
          <p:cNvGrpSpPr/>
          <p:nvPr/>
        </p:nvGrpSpPr>
        <p:grpSpPr>
          <a:xfrm>
            <a:off x="7281305" y="2908008"/>
            <a:ext cx="3074505" cy="2556718"/>
            <a:chOff x="7571563" y="2698457"/>
            <a:chExt cx="2337990" cy="1688937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696AD1E-FA67-4410-A03E-14E40EFB7ACA}"/>
                </a:ext>
              </a:extLst>
            </p:cNvPr>
            <p:cNvSpPr txBox="1"/>
            <p:nvPr/>
          </p:nvSpPr>
          <p:spPr>
            <a:xfrm>
              <a:off x="7571563" y="3787601"/>
              <a:ext cx="2337990" cy="264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사용 모델 및 성능평가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49A2126-B609-4E4B-9F7F-7379680C6491}"/>
                </a:ext>
              </a:extLst>
            </p:cNvPr>
            <p:cNvGrpSpPr/>
            <p:nvPr/>
          </p:nvGrpSpPr>
          <p:grpSpPr>
            <a:xfrm>
              <a:off x="7887724" y="2698457"/>
              <a:ext cx="1680268" cy="1688937"/>
              <a:chOff x="7887724" y="2698457"/>
              <a:chExt cx="1680268" cy="1688937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9141C8B-A34C-492B-9496-4FAFFD210BE1}"/>
                  </a:ext>
                </a:extLst>
              </p:cNvPr>
              <p:cNvSpPr txBox="1"/>
              <p:nvPr/>
            </p:nvSpPr>
            <p:spPr>
              <a:xfrm>
                <a:off x="7887724" y="4204412"/>
                <a:ext cx="1680268" cy="182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사용 모델 선정 및 성능</a:t>
                </a:r>
              </a:p>
            </p:txBody>
          </p:sp>
          <p:pic>
            <p:nvPicPr>
              <p:cNvPr id="67" name="Picture 16">
                <a:extLst>
                  <a:ext uri="{FF2B5EF4-FFF2-40B4-BE49-F238E27FC236}">
                    <a16:creationId xmlns:a16="http://schemas.microsoft.com/office/drawing/2014/main" id="{0B03218E-A5A4-4833-A4E6-D98A692EFF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4188" y="2698457"/>
                <a:ext cx="1292740" cy="969555"/>
              </a:xfrm>
              <a:prstGeom prst="rect">
                <a:avLst/>
              </a:prstGeom>
            </p:spPr>
          </p:pic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4BA3071-7AE3-4BF9-AC4D-EF4AACF22C7E}"/>
                  </a:ext>
                </a:extLst>
              </p:cNvPr>
              <p:cNvSpPr txBox="1"/>
              <p:nvPr/>
            </p:nvSpPr>
            <p:spPr>
              <a:xfrm>
                <a:off x="8571405" y="3056856"/>
                <a:ext cx="312907" cy="243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3</a:t>
                </a:r>
                <a:endParaRPr lang="ko-KR" altLang="en-US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7787E8-134A-4898-8318-61765D86DE63}"/>
              </a:ext>
            </a:extLst>
          </p:cNvPr>
          <p:cNvGrpSpPr/>
          <p:nvPr/>
        </p:nvGrpSpPr>
        <p:grpSpPr>
          <a:xfrm>
            <a:off x="1984208" y="543582"/>
            <a:ext cx="8185484" cy="2460346"/>
            <a:chOff x="3594498" y="793787"/>
            <a:chExt cx="5777676" cy="1625275"/>
          </a:xfrm>
        </p:grpSpPr>
        <p:pic>
          <p:nvPicPr>
            <p:cNvPr id="84" name="Picture 2" descr="C:\Users\Administrator\Desktop\그림1.png">
              <a:extLst>
                <a:ext uri="{FF2B5EF4-FFF2-40B4-BE49-F238E27FC236}">
                  <a16:creationId xmlns:a16="http://schemas.microsoft.com/office/drawing/2014/main" id="{ED30D223-F3B1-478F-8F63-903819959F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4498" y="793787"/>
              <a:ext cx="5777676" cy="162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5221EF3-E033-4231-AB40-62D742A9422D}"/>
                </a:ext>
              </a:extLst>
            </p:cNvPr>
            <p:cNvSpPr txBox="1"/>
            <p:nvPr/>
          </p:nvSpPr>
          <p:spPr>
            <a:xfrm>
              <a:off x="5572220" y="1449506"/>
              <a:ext cx="17931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CONTENTS</a:t>
              </a:r>
              <a:endParaRPr lang="ko-KR" altLang="en-US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79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C35EC33-1399-47B8-9D06-439706273BFC}"/>
              </a:ext>
            </a:extLst>
          </p:cNvPr>
          <p:cNvGrpSpPr/>
          <p:nvPr/>
        </p:nvGrpSpPr>
        <p:grpSpPr>
          <a:xfrm>
            <a:off x="3845725" y="2263479"/>
            <a:ext cx="4163396" cy="2827144"/>
            <a:chOff x="3845720" y="2263479"/>
            <a:chExt cx="4163396" cy="282714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D74EB14-C492-45D6-AD3D-C831AB30525E}"/>
                </a:ext>
              </a:extLst>
            </p:cNvPr>
            <p:cNvSpPr txBox="1"/>
            <p:nvPr/>
          </p:nvSpPr>
          <p:spPr>
            <a:xfrm>
              <a:off x="4426505" y="2782674"/>
              <a:ext cx="31357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데이터 특징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360D8AF-7CAE-45CF-9BA1-BB49F9F2AFE8}"/>
                </a:ext>
              </a:extLst>
            </p:cNvPr>
            <p:cNvSpPr txBox="1"/>
            <p:nvPr/>
          </p:nvSpPr>
          <p:spPr>
            <a:xfrm>
              <a:off x="4003147" y="3635230"/>
              <a:ext cx="3982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전반적인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column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별 특징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34B1B5CE-B7AE-4F6E-AD3A-FDC4FBE2CE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50" t="40904" r="79112" b="28099"/>
            <a:stretch/>
          </p:blipFill>
          <p:spPr>
            <a:xfrm rot="16200000">
              <a:off x="4131469" y="1977730"/>
              <a:ext cx="527051" cy="1098549"/>
            </a:xfrm>
            <a:prstGeom prst="rect">
              <a:avLst/>
            </a:prstGeom>
          </p:spPr>
        </p:pic>
        <p:pic>
          <p:nvPicPr>
            <p:cNvPr id="78" name="Picture 2">
              <a:extLst>
                <a:ext uri="{FF2B5EF4-FFF2-40B4-BE49-F238E27FC236}">
                  <a16:creationId xmlns:a16="http://schemas.microsoft.com/office/drawing/2014/main" id="{AFF8B5DC-E4E1-4CF6-9C5F-6E5EBF6000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58" t="88521" r="44417" b="5740"/>
            <a:stretch/>
          </p:blipFill>
          <p:spPr>
            <a:xfrm rot="3538868">
              <a:off x="7005546" y="2981944"/>
              <a:ext cx="1657125" cy="350015"/>
            </a:xfrm>
            <a:prstGeom prst="rect">
              <a:avLst/>
            </a:prstGeom>
          </p:spPr>
        </p:pic>
        <p:pic>
          <p:nvPicPr>
            <p:cNvPr id="79" name="Picture 2">
              <a:extLst>
                <a:ext uri="{FF2B5EF4-FFF2-40B4-BE49-F238E27FC236}">
                  <a16:creationId xmlns:a16="http://schemas.microsoft.com/office/drawing/2014/main" id="{52A27DCD-9B9F-43FB-9CCE-B2AEE23FD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617" t="59028" r="17389" b="26911"/>
            <a:stretch/>
          </p:blipFill>
          <p:spPr>
            <a:xfrm rot="12236644">
              <a:off x="4962723" y="4529212"/>
              <a:ext cx="468157" cy="5614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264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C290CA0-645A-492F-83BF-0EF16B272189}"/>
              </a:ext>
            </a:extLst>
          </p:cNvPr>
          <p:cNvGrpSpPr/>
          <p:nvPr/>
        </p:nvGrpSpPr>
        <p:grpSpPr>
          <a:xfrm>
            <a:off x="89382" y="300515"/>
            <a:ext cx="6172200" cy="1235079"/>
            <a:chOff x="4159541" y="173510"/>
            <a:chExt cx="6172200" cy="1235078"/>
          </a:xfrm>
        </p:grpSpPr>
        <p:pic>
          <p:nvPicPr>
            <p:cNvPr id="27" name="Picture 2" descr="C:\Users\Administrator\Desktop\그림1.png">
              <a:extLst>
                <a:ext uri="{FF2B5EF4-FFF2-40B4-BE49-F238E27FC236}">
                  <a16:creationId xmlns:a16="http://schemas.microsoft.com/office/drawing/2014/main" id="{FDAAA1C1-227F-4724-ADD5-1CCBD425E8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541" y="173510"/>
              <a:ext cx="6172200" cy="1235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4A252EF-4FE2-4352-ADC6-E14FBC7FF89C}"/>
                </a:ext>
              </a:extLst>
            </p:cNvPr>
            <p:cNvSpPr txBox="1"/>
            <p:nvPr/>
          </p:nvSpPr>
          <p:spPr>
            <a:xfrm>
              <a:off x="6183582" y="504978"/>
              <a:ext cx="17780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1. </a:t>
              </a:r>
              <a:r>
                <a:rPr lang="ko-KR" altLang="en-US" sz="3200" dirty="0">
                  <a:solidFill>
                    <a:schemeClr val="bg1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데이터 특징</a:t>
              </a:r>
            </a:p>
          </p:txBody>
        </p:sp>
      </p:grpSp>
      <p:grpSp>
        <p:nvGrpSpPr>
          <p:cNvPr id="46" name="Group 65">
            <a:extLst>
              <a:ext uri="{FF2B5EF4-FFF2-40B4-BE49-F238E27FC236}">
                <a16:creationId xmlns:a16="http://schemas.microsoft.com/office/drawing/2014/main" id="{AEC9312A-6CA0-4714-A5A6-6C1065C35B29}"/>
              </a:ext>
            </a:extLst>
          </p:cNvPr>
          <p:cNvGrpSpPr/>
          <p:nvPr/>
        </p:nvGrpSpPr>
        <p:grpSpPr>
          <a:xfrm rot="5400000">
            <a:off x="6449568" y="2380662"/>
            <a:ext cx="2410056" cy="2096676"/>
            <a:chOff x="1780390" y="2711289"/>
            <a:chExt cx="4443919" cy="3866076"/>
          </a:xfrm>
        </p:grpSpPr>
        <p:grpSp>
          <p:nvGrpSpPr>
            <p:cNvPr id="47" name="Group 66">
              <a:extLst>
                <a:ext uri="{FF2B5EF4-FFF2-40B4-BE49-F238E27FC236}">
                  <a16:creationId xmlns:a16="http://schemas.microsoft.com/office/drawing/2014/main" id="{FD323AE5-EA6B-4E6C-B890-A1F813034640}"/>
                </a:ext>
              </a:extLst>
            </p:cNvPr>
            <p:cNvGrpSpPr/>
            <p:nvPr/>
          </p:nvGrpSpPr>
          <p:grpSpPr>
            <a:xfrm rot="2700000">
              <a:off x="3936215" y="4289271"/>
              <a:ext cx="3866076" cy="710112"/>
              <a:chOff x="495300" y="2798771"/>
              <a:chExt cx="6152073" cy="2231575"/>
            </a:xfrm>
          </p:grpSpPr>
          <p:grpSp>
            <p:nvGrpSpPr>
              <p:cNvPr id="55" name="그룹 3">
                <a:extLst>
                  <a:ext uri="{FF2B5EF4-FFF2-40B4-BE49-F238E27FC236}">
                    <a16:creationId xmlns:a16="http://schemas.microsoft.com/office/drawing/2014/main" id="{1D80F8E5-9E48-49B6-92E9-E6CCB7523B54}"/>
                  </a:ext>
                </a:extLst>
              </p:cNvPr>
              <p:cNvGrpSpPr/>
              <p:nvPr/>
            </p:nvGrpSpPr>
            <p:grpSpPr>
              <a:xfrm>
                <a:off x="495300" y="3132165"/>
                <a:ext cx="2056021" cy="1474978"/>
                <a:chOff x="755576" y="2412206"/>
                <a:chExt cx="2834686" cy="2033587"/>
              </a:xfrm>
            </p:grpSpPr>
            <p:grpSp>
              <p:nvGrpSpPr>
                <p:cNvPr id="57" name="그룹 1">
                  <a:extLst>
                    <a:ext uri="{FF2B5EF4-FFF2-40B4-BE49-F238E27FC236}">
                      <a16:creationId xmlns:a16="http://schemas.microsoft.com/office/drawing/2014/main" id="{3CE25C15-537F-4B5D-AB05-DB58FF66CA2A}"/>
                    </a:ext>
                  </a:extLst>
                </p:cNvPr>
                <p:cNvGrpSpPr/>
                <p:nvPr/>
              </p:nvGrpSpPr>
              <p:grpSpPr>
                <a:xfrm>
                  <a:off x="755576" y="2412206"/>
                  <a:ext cx="2834686" cy="2033587"/>
                  <a:chOff x="1028699" y="2350294"/>
                  <a:chExt cx="2576778" cy="2033587"/>
                </a:xfrm>
              </p:grpSpPr>
              <p:pic>
                <p:nvPicPr>
                  <p:cNvPr id="59" name="Picture 2">
                    <a:extLst>
                      <a:ext uri="{FF2B5EF4-FFF2-40B4-BE49-F238E27FC236}">
                        <a16:creationId xmlns:a16="http://schemas.microsoft.com/office/drawing/2014/main" id="{497C3C69-C13B-4632-94FA-37C237CA3C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28699" y="2474119"/>
                    <a:ext cx="2546349" cy="1909762"/>
                  </a:xfrm>
                  <a:prstGeom prst="rect">
                    <a:avLst/>
                  </a:prstGeom>
                </p:spPr>
              </p:pic>
              <p:pic>
                <p:nvPicPr>
                  <p:cNvPr id="60" name="Picture 2">
                    <a:extLst>
                      <a:ext uri="{FF2B5EF4-FFF2-40B4-BE49-F238E27FC236}">
                        <a16:creationId xmlns:a16="http://schemas.microsoft.com/office/drawing/2014/main" id="{A50AE032-0C37-429E-BF0F-C2D1A26C92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0800000">
                    <a:off x="1059128" y="2350294"/>
                    <a:ext cx="2546349" cy="190976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8" name="타원 2">
                  <a:extLst>
                    <a:ext uri="{FF2B5EF4-FFF2-40B4-BE49-F238E27FC236}">
                      <a16:creationId xmlns:a16="http://schemas.microsoft.com/office/drawing/2014/main" id="{A25F360F-EC8F-4998-8A32-2BB23D4C0D50}"/>
                    </a:ext>
                  </a:extLst>
                </p:cNvPr>
                <p:cNvSpPr/>
                <p:nvPr/>
              </p:nvSpPr>
              <p:spPr>
                <a:xfrm>
                  <a:off x="1616143" y="2855488"/>
                  <a:ext cx="1147024" cy="1147024"/>
                </a:xfrm>
                <a:prstGeom prst="ellipse">
                  <a:avLst/>
                </a:prstGeom>
                <a:solidFill>
                  <a:srgbClr val="4FCDE1"/>
                </a:solidFill>
                <a:ln>
                  <a:solidFill>
                    <a:srgbClr val="4FCDE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스퀘어 Light" panose="020B0600000101010101" pitchFamily="50" charset="-127"/>
                    <a:ea typeface="나눔스퀘어 Light" panose="020B0600000101010101" pitchFamily="50" charset="-127"/>
                  </a:endParaRPr>
                </a:p>
              </p:txBody>
            </p:sp>
          </p:grpSp>
          <p:pic>
            <p:nvPicPr>
              <p:cNvPr id="56" name="Picture 2" descr="C:\Users\Administrator\Desktop\그림1.png">
                <a:extLst>
                  <a:ext uri="{FF2B5EF4-FFF2-40B4-BE49-F238E27FC236}">
                    <a16:creationId xmlns:a16="http://schemas.microsoft.com/office/drawing/2014/main" id="{AD91EF8B-666A-4810-B59A-52A3918382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484" y="2798771"/>
                <a:ext cx="5867889" cy="223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8" name="Group 67">
              <a:extLst>
                <a:ext uri="{FF2B5EF4-FFF2-40B4-BE49-F238E27FC236}">
                  <a16:creationId xmlns:a16="http://schemas.microsoft.com/office/drawing/2014/main" id="{976DC43D-76F2-479F-A7CC-2E8E2C315A71}"/>
                </a:ext>
              </a:extLst>
            </p:cNvPr>
            <p:cNvGrpSpPr/>
            <p:nvPr/>
          </p:nvGrpSpPr>
          <p:grpSpPr>
            <a:xfrm rot="18900000" flipH="1">
              <a:off x="1780390" y="4243528"/>
              <a:ext cx="3866077" cy="710112"/>
              <a:chOff x="495300" y="2798770"/>
              <a:chExt cx="6152075" cy="2231575"/>
            </a:xfrm>
          </p:grpSpPr>
          <p:grpSp>
            <p:nvGrpSpPr>
              <p:cNvPr id="49" name="그룹 3">
                <a:extLst>
                  <a:ext uri="{FF2B5EF4-FFF2-40B4-BE49-F238E27FC236}">
                    <a16:creationId xmlns:a16="http://schemas.microsoft.com/office/drawing/2014/main" id="{34AEA515-EAE5-40BF-8786-42B42CB6104A}"/>
                  </a:ext>
                </a:extLst>
              </p:cNvPr>
              <p:cNvGrpSpPr/>
              <p:nvPr/>
            </p:nvGrpSpPr>
            <p:grpSpPr>
              <a:xfrm>
                <a:off x="495300" y="3132165"/>
                <a:ext cx="2056021" cy="1474978"/>
                <a:chOff x="755576" y="2412206"/>
                <a:chExt cx="2834686" cy="2033587"/>
              </a:xfrm>
            </p:grpSpPr>
            <p:grpSp>
              <p:nvGrpSpPr>
                <p:cNvPr id="51" name="그룹 1">
                  <a:extLst>
                    <a:ext uri="{FF2B5EF4-FFF2-40B4-BE49-F238E27FC236}">
                      <a16:creationId xmlns:a16="http://schemas.microsoft.com/office/drawing/2014/main" id="{BB5D2920-720C-4A01-A4DF-856E54E01F40}"/>
                    </a:ext>
                  </a:extLst>
                </p:cNvPr>
                <p:cNvGrpSpPr/>
                <p:nvPr/>
              </p:nvGrpSpPr>
              <p:grpSpPr>
                <a:xfrm>
                  <a:off x="755576" y="2412206"/>
                  <a:ext cx="2834686" cy="2033587"/>
                  <a:chOff x="1028699" y="2350294"/>
                  <a:chExt cx="2576778" cy="2033587"/>
                </a:xfrm>
              </p:grpSpPr>
              <p:pic>
                <p:nvPicPr>
                  <p:cNvPr id="53" name="Picture 2">
                    <a:extLst>
                      <a:ext uri="{FF2B5EF4-FFF2-40B4-BE49-F238E27FC236}">
                        <a16:creationId xmlns:a16="http://schemas.microsoft.com/office/drawing/2014/main" id="{074D4D97-AECA-487A-A922-6C59607B34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28699" y="2474119"/>
                    <a:ext cx="2546349" cy="1909762"/>
                  </a:xfrm>
                  <a:prstGeom prst="rect">
                    <a:avLst/>
                  </a:prstGeom>
                </p:spPr>
              </p:pic>
              <p:pic>
                <p:nvPicPr>
                  <p:cNvPr id="54" name="Picture 2">
                    <a:extLst>
                      <a:ext uri="{FF2B5EF4-FFF2-40B4-BE49-F238E27FC236}">
                        <a16:creationId xmlns:a16="http://schemas.microsoft.com/office/drawing/2014/main" id="{AD170C28-89A2-4A3B-8EA1-B85BA80AD8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0800000">
                    <a:off x="1059128" y="2350294"/>
                    <a:ext cx="2546349" cy="190976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2" name="타원 2">
                  <a:extLst>
                    <a:ext uri="{FF2B5EF4-FFF2-40B4-BE49-F238E27FC236}">
                      <a16:creationId xmlns:a16="http://schemas.microsoft.com/office/drawing/2014/main" id="{9683A5C0-F5BA-4C3B-BC3C-CC535A553E2A}"/>
                    </a:ext>
                  </a:extLst>
                </p:cNvPr>
                <p:cNvSpPr/>
                <p:nvPr/>
              </p:nvSpPr>
              <p:spPr>
                <a:xfrm>
                  <a:off x="1616143" y="2855488"/>
                  <a:ext cx="1147024" cy="1147024"/>
                </a:xfrm>
                <a:prstGeom prst="ellipse">
                  <a:avLst/>
                </a:prstGeom>
                <a:solidFill>
                  <a:srgbClr val="4FCDE1"/>
                </a:solidFill>
                <a:ln>
                  <a:solidFill>
                    <a:srgbClr val="4FCDE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스퀘어 Light" panose="020B0600000101010101" pitchFamily="50" charset="-127"/>
                    <a:ea typeface="나눔스퀘어 Light" panose="020B0600000101010101" pitchFamily="50" charset="-127"/>
                  </a:endParaRPr>
                </a:p>
              </p:txBody>
            </p:sp>
          </p:grpSp>
          <p:pic>
            <p:nvPicPr>
              <p:cNvPr id="50" name="Picture 2" descr="C:\Users\Administrator\Desktop\그림1.png">
                <a:extLst>
                  <a:ext uri="{FF2B5EF4-FFF2-40B4-BE49-F238E27FC236}">
                    <a16:creationId xmlns:a16="http://schemas.microsoft.com/office/drawing/2014/main" id="{D3D06A13-9AF9-4272-8FEB-7FE083C0F1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484" y="2798770"/>
                <a:ext cx="5867891" cy="223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350E2B9-B72E-4E5C-BB04-D21D0D168CC4}"/>
              </a:ext>
            </a:extLst>
          </p:cNvPr>
          <p:cNvGrpSpPr/>
          <p:nvPr/>
        </p:nvGrpSpPr>
        <p:grpSpPr>
          <a:xfrm>
            <a:off x="8670091" y="2902169"/>
            <a:ext cx="1606210" cy="1797931"/>
            <a:chOff x="8117055" y="3280541"/>
            <a:chExt cx="1606210" cy="179793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9EA4C54-5FEE-4047-B5AF-71E4DB27BDDB}"/>
                </a:ext>
              </a:extLst>
            </p:cNvPr>
            <p:cNvSpPr txBox="1"/>
            <p:nvPr/>
          </p:nvSpPr>
          <p:spPr>
            <a:xfrm>
              <a:off x="8117055" y="3782273"/>
              <a:ext cx="15902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사기거래</a:t>
              </a:r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예측</a:t>
              </a:r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grpSp>
          <p:nvGrpSpPr>
            <p:cNvPr id="74" name="Group 102">
              <a:extLst>
                <a:ext uri="{FF2B5EF4-FFF2-40B4-BE49-F238E27FC236}">
                  <a16:creationId xmlns:a16="http://schemas.microsoft.com/office/drawing/2014/main" id="{7B252E58-AB11-443D-9DF2-EE3FA2012CA1}"/>
                </a:ext>
              </a:extLst>
            </p:cNvPr>
            <p:cNvGrpSpPr/>
            <p:nvPr/>
          </p:nvGrpSpPr>
          <p:grpSpPr>
            <a:xfrm>
              <a:off x="8133057" y="3280541"/>
              <a:ext cx="1590208" cy="1797931"/>
              <a:chOff x="5111745" y="2220592"/>
              <a:chExt cx="2306130" cy="2607371"/>
            </a:xfrm>
          </p:grpSpPr>
          <p:pic>
            <p:nvPicPr>
              <p:cNvPr id="75" name="Picture 2">
                <a:extLst>
                  <a:ext uri="{FF2B5EF4-FFF2-40B4-BE49-F238E27FC236}">
                    <a16:creationId xmlns:a16="http://schemas.microsoft.com/office/drawing/2014/main" id="{672AA110-9E17-49BE-B195-C34E5C84EA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50" t="40904" r="79112" b="28099"/>
              <a:stretch/>
            </p:blipFill>
            <p:spPr>
              <a:xfrm rot="16200000">
                <a:off x="5397495" y="2271556"/>
                <a:ext cx="527050" cy="1098549"/>
              </a:xfrm>
              <a:prstGeom prst="rect">
                <a:avLst/>
              </a:prstGeom>
            </p:spPr>
          </p:pic>
          <p:pic>
            <p:nvPicPr>
              <p:cNvPr id="76" name="Picture 2">
                <a:extLst>
                  <a:ext uri="{FF2B5EF4-FFF2-40B4-BE49-F238E27FC236}">
                    <a16:creationId xmlns:a16="http://schemas.microsoft.com/office/drawing/2014/main" id="{C9D6EE96-3735-434D-BDE5-7BC2BE0556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058" t="88521" r="44417" b="5740"/>
              <a:stretch/>
            </p:blipFill>
            <p:spPr>
              <a:xfrm rot="3538868">
                <a:off x="6414305" y="2874148"/>
                <a:ext cx="1657125" cy="350014"/>
              </a:xfrm>
              <a:prstGeom prst="rect">
                <a:avLst/>
              </a:prstGeom>
            </p:spPr>
          </p:pic>
          <p:pic>
            <p:nvPicPr>
              <p:cNvPr id="77" name="Picture 2">
                <a:extLst>
                  <a:ext uri="{FF2B5EF4-FFF2-40B4-BE49-F238E27FC236}">
                    <a16:creationId xmlns:a16="http://schemas.microsoft.com/office/drawing/2014/main" id="{C4756FE1-3A0A-496B-AA5E-A441BC0892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617" t="59028" r="17389" b="26911"/>
              <a:stretch/>
            </p:blipFill>
            <p:spPr>
              <a:xfrm rot="12236644">
                <a:off x="6132750" y="4266553"/>
                <a:ext cx="468157" cy="561410"/>
              </a:xfrm>
              <a:prstGeom prst="rect">
                <a:avLst/>
              </a:prstGeom>
            </p:spPr>
          </p:pic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FE97C4F-5240-4341-9BC0-5AFA69EE4318}"/>
              </a:ext>
            </a:extLst>
          </p:cNvPr>
          <p:cNvGrpSpPr/>
          <p:nvPr/>
        </p:nvGrpSpPr>
        <p:grpSpPr>
          <a:xfrm>
            <a:off x="4463004" y="2742404"/>
            <a:ext cx="2196433" cy="2565863"/>
            <a:chOff x="1243025" y="3262875"/>
            <a:chExt cx="2196433" cy="256586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5EF0D90-A88E-4276-B83C-5EF5302CF1B6}"/>
                </a:ext>
              </a:extLst>
            </p:cNvPr>
            <p:cNvGrpSpPr/>
            <p:nvPr/>
          </p:nvGrpSpPr>
          <p:grpSpPr>
            <a:xfrm>
              <a:off x="1243025" y="3262875"/>
              <a:ext cx="2196433" cy="1600451"/>
              <a:chOff x="1806768" y="3641247"/>
              <a:chExt cx="2196433" cy="1600451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20B3DD6-11F3-4DBE-93BB-33BADEB2D5FD}"/>
                  </a:ext>
                </a:extLst>
              </p:cNvPr>
              <p:cNvSpPr txBox="1"/>
              <p:nvPr/>
            </p:nvSpPr>
            <p:spPr>
              <a:xfrm>
                <a:off x="1806768" y="3641247"/>
                <a:ext cx="21964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Identity data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992EEE-CE38-4384-BE1D-86D845DEAAB2}"/>
                  </a:ext>
                </a:extLst>
              </p:cNvPr>
              <p:cNvSpPr txBox="1"/>
              <p:nvPr/>
            </p:nvSpPr>
            <p:spPr>
              <a:xfrm>
                <a:off x="2006853" y="4041369"/>
                <a:ext cx="17962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Id_01~39</a:t>
                </a:r>
              </a:p>
              <a:p>
                <a:pPr algn="ctr"/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DeviceInfo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  <a:p>
                <a:pPr algn="ctr"/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DeviceType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79A277-6286-495F-A7E5-3F994BFF4A3E}"/>
                </a:ext>
              </a:extLst>
            </p:cNvPr>
            <p:cNvSpPr txBox="1"/>
            <p:nvPr/>
          </p:nvSpPr>
          <p:spPr>
            <a:xfrm>
              <a:off x="1654985" y="5459406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(144233, 41)</a:t>
              </a:r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575403B-9F25-4391-82C4-E3FEEF09D93B}"/>
              </a:ext>
            </a:extLst>
          </p:cNvPr>
          <p:cNvGrpSpPr/>
          <p:nvPr/>
        </p:nvGrpSpPr>
        <p:grpSpPr>
          <a:xfrm>
            <a:off x="1482349" y="2742404"/>
            <a:ext cx="2196433" cy="2542166"/>
            <a:chOff x="4749609" y="3286572"/>
            <a:chExt cx="2196433" cy="2542166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51A7A65-2251-4098-9A99-4E06E77579C1}"/>
                </a:ext>
              </a:extLst>
            </p:cNvPr>
            <p:cNvSpPr txBox="1"/>
            <p:nvPr/>
          </p:nvSpPr>
          <p:spPr>
            <a:xfrm>
              <a:off x="4749609" y="3286572"/>
              <a:ext cx="2196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Transaction data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66A4208-DD51-49CB-AE05-FF1F14D13A61}"/>
                </a:ext>
              </a:extLst>
            </p:cNvPr>
            <p:cNvSpPr txBox="1"/>
            <p:nvPr/>
          </p:nvSpPr>
          <p:spPr>
            <a:xfrm>
              <a:off x="5026092" y="3686694"/>
              <a:ext cx="179624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isFraud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TransactionDT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TransactionAmt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ProductCD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C_columns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D_columns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V_columns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44EA7E-A087-40BD-88FB-F624765BD905}"/>
                </a:ext>
              </a:extLst>
            </p:cNvPr>
            <p:cNvSpPr txBox="1"/>
            <p:nvPr/>
          </p:nvSpPr>
          <p:spPr>
            <a:xfrm>
              <a:off x="5237967" y="5459406"/>
              <a:ext cx="1648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(590540, 394)</a:t>
              </a:r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B9A5168-38D0-4BDD-B8F1-2F16355866E6}"/>
              </a:ext>
            </a:extLst>
          </p:cNvPr>
          <p:cNvSpPr txBox="1"/>
          <p:nvPr/>
        </p:nvSpPr>
        <p:spPr>
          <a:xfrm>
            <a:off x="3094646" y="3698005"/>
            <a:ext cx="2196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&amp;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089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C35EC33-1399-47B8-9D06-439706273BFC}"/>
              </a:ext>
            </a:extLst>
          </p:cNvPr>
          <p:cNvGrpSpPr/>
          <p:nvPr/>
        </p:nvGrpSpPr>
        <p:grpSpPr>
          <a:xfrm>
            <a:off x="3845725" y="2235177"/>
            <a:ext cx="4139942" cy="2855446"/>
            <a:chOff x="3845720" y="2235177"/>
            <a:chExt cx="4139942" cy="285544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D74EB14-C492-45D6-AD3D-C831AB30525E}"/>
                </a:ext>
              </a:extLst>
            </p:cNvPr>
            <p:cNvSpPr txBox="1"/>
            <p:nvPr/>
          </p:nvSpPr>
          <p:spPr>
            <a:xfrm>
              <a:off x="4426507" y="2782674"/>
              <a:ext cx="31357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전처리</a:t>
              </a:r>
              <a:r>
                <a:rPr lang="ko-KR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과정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360D8AF-7CAE-45CF-9BA1-BB49F9F2AFE8}"/>
                </a:ext>
              </a:extLst>
            </p:cNvPr>
            <p:cNvSpPr txBox="1"/>
            <p:nvPr/>
          </p:nvSpPr>
          <p:spPr>
            <a:xfrm>
              <a:off x="4003147" y="3635230"/>
              <a:ext cx="3982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PCA, Null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값 처리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및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column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재구성</a:t>
              </a:r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34B1B5CE-B7AE-4F6E-AD3A-FDC4FBE2CE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50" t="40904" r="79112" b="28099"/>
            <a:stretch/>
          </p:blipFill>
          <p:spPr>
            <a:xfrm rot="16200000">
              <a:off x="4131469" y="1977730"/>
              <a:ext cx="527051" cy="1098549"/>
            </a:xfrm>
            <a:prstGeom prst="rect">
              <a:avLst/>
            </a:prstGeom>
          </p:spPr>
        </p:pic>
        <p:pic>
          <p:nvPicPr>
            <p:cNvPr id="78" name="Picture 2">
              <a:extLst>
                <a:ext uri="{FF2B5EF4-FFF2-40B4-BE49-F238E27FC236}">
                  <a16:creationId xmlns:a16="http://schemas.microsoft.com/office/drawing/2014/main" id="{AFF8B5DC-E4E1-4CF6-9C5F-6E5EBF6000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58" t="88521" r="44417" b="5740"/>
            <a:stretch/>
          </p:blipFill>
          <p:spPr>
            <a:xfrm rot="3538868">
              <a:off x="6737569" y="2888732"/>
              <a:ext cx="1657125" cy="350015"/>
            </a:xfrm>
            <a:prstGeom prst="rect">
              <a:avLst/>
            </a:prstGeom>
          </p:spPr>
        </p:pic>
        <p:pic>
          <p:nvPicPr>
            <p:cNvPr id="79" name="Picture 2">
              <a:extLst>
                <a:ext uri="{FF2B5EF4-FFF2-40B4-BE49-F238E27FC236}">
                  <a16:creationId xmlns:a16="http://schemas.microsoft.com/office/drawing/2014/main" id="{52A27DCD-9B9F-43FB-9CCE-B2AEE23FD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617" t="59028" r="17389" b="26911"/>
            <a:stretch/>
          </p:blipFill>
          <p:spPr>
            <a:xfrm rot="12236644">
              <a:off x="4962723" y="4529212"/>
              <a:ext cx="468157" cy="5614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0905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3">
            <a:extLst>
              <a:ext uri="{FF2B5EF4-FFF2-40B4-BE49-F238E27FC236}">
                <a16:creationId xmlns:a16="http://schemas.microsoft.com/office/drawing/2014/main" id="{1504165B-670E-434F-ABD2-630F793CD828}"/>
              </a:ext>
            </a:extLst>
          </p:cNvPr>
          <p:cNvGrpSpPr/>
          <p:nvPr/>
        </p:nvGrpSpPr>
        <p:grpSpPr>
          <a:xfrm>
            <a:off x="406401" y="1535594"/>
            <a:ext cx="1117600" cy="725487"/>
            <a:chOff x="755576" y="2412206"/>
            <a:chExt cx="2834686" cy="2033587"/>
          </a:xfrm>
        </p:grpSpPr>
        <p:grpSp>
          <p:nvGrpSpPr>
            <p:cNvPr id="63" name="그룹 1">
              <a:extLst>
                <a:ext uri="{FF2B5EF4-FFF2-40B4-BE49-F238E27FC236}">
                  <a16:creationId xmlns:a16="http://schemas.microsoft.com/office/drawing/2014/main" id="{5CF997A7-EB94-400C-8C38-2E8BE523F7D2}"/>
                </a:ext>
              </a:extLst>
            </p:cNvPr>
            <p:cNvGrpSpPr/>
            <p:nvPr/>
          </p:nvGrpSpPr>
          <p:grpSpPr>
            <a:xfrm>
              <a:off x="755576" y="2412206"/>
              <a:ext cx="2834686" cy="2033587"/>
              <a:chOff x="1028699" y="2350294"/>
              <a:chExt cx="2576778" cy="2033587"/>
            </a:xfrm>
          </p:grpSpPr>
          <p:pic>
            <p:nvPicPr>
              <p:cNvPr id="65" name="Picture 2">
                <a:extLst>
                  <a:ext uri="{FF2B5EF4-FFF2-40B4-BE49-F238E27FC236}">
                    <a16:creationId xmlns:a16="http://schemas.microsoft.com/office/drawing/2014/main" id="{BCADB4A3-8B90-4B3C-B295-22D28054DC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699" y="2474119"/>
                <a:ext cx="2546349" cy="1909762"/>
              </a:xfrm>
              <a:prstGeom prst="rect">
                <a:avLst/>
              </a:prstGeom>
            </p:spPr>
          </p:pic>
          <p:pic>
            <p:nvPicPr>
              <p:cNvPr id="66" name="Picture 2">
                <a:extLst>
                  <a:ext uri="{FF2B5EF4-FFF2-40B4-BE49-F238E27FC236}">
                    <a16:creationId xmlns:a16="http://schemas.microsoft.com/office/drawing/2014/main" id="{D632885F-BCD3-4F1B-AAFB-EDE369531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059128" y="2350294"/>
                <a:ext cx="2546349" cy="1909762"/>
              </a:xfrm>
              <a:prstGeom prst="rect">
                <a:avLst/>
              </a:prstGeom>
            </p:spPr>
          </p:pic>
        </p:grpSp>
        <p:sp>
          <p:nvSpPr>
            <p:cNvPr id="64" name="타원 2">
              <a:extLst>
                <a:ext uri="{FF2B5EF4-FFF2-40B4-BE49-F238E27FC236}">
                  <a16:creationId xmlns:a16="http://schemas.microsoft.com/office/drawing/2014/main" id="{3DDB6A00-9864-470F-8C50-DCD463F6CF30}"/>
                </a:ext>
              </a:extLst>
            </p:cNvPr>
            <p:cNvSpPr/>
            <p:nvPr/>
          </p:nvSpPr>
          <p:spPr>
            <a:xfrm>
              <a:off x="1616143" y="2855488"/>
              <a:ext cx="1147024" cy="1147024"/>
            </a:xfrm>
            <a:prstGeom prst="ellipse">
              <a:avLst/>
            </a:prstGeom>
            <a:solidFill>
              <a:srgbClr val="4FCDE1"/>
            </a:solidFill>
            <a:ln>
              <a:solidFill>
                <a:srgbClr val="4FCD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591C071-A762-4746-924B-515A8B502349}"/>
              </a:ext>
            </a:extLst>
          </p:cNvPr>
          <p:cNvSpPr txBox="1"/>
          <p:nvPr/>
        </p:nvSpPr>
        <p:spPr>
          <a:xfrm>
            <a:off x="1346699" y="1713671"/>
            <a:ext cx="66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identity Data: id_01 ~ id_38 / </a:t>
            </a:r>
            <a:r>
              <a:rPr lang="en-US" altLang="ko-KR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DeviceType</a:t>
            </a:r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/ </a:t>
            </a:r>
            <a:r>
              <a:rPr lang="en-US" altLang="ko-KR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DeviceInfo</a:t>
            </a:r>
            <a:endParaRPr lang="ko-KR" altLang="en-US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25" name="그림 1">
            <a:extLst>
              <a:ext uri="{FF2B5EF4-FFF2-40B4-BE49-F238E27FC236}">
                <a16:creationId xmlns:a16="http://schemas.microsoft.com/office/drawing/2014/main" id="{AE5D0C92-BB86-43D7-A785-47DF98F9D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57200"/>
            <a:ext cx="1601792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E5C1D11-D962-434A-862D-7CC82E141C0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-1638300"/>
            <a:ext cx="927735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 descr="벽, 개체, 실내이(가) 표시된 사진&#10;&#10;자동 생성된 설명">
            <a:extLst>
              <a:ext uri="{FF2B5EF4-FFF2-40B4-BE49-F238E27FC236}">
                <a16:creationId xmlns:a16="http://schemas.microsoft.com/office/drawing/2014/main" id="{A6E70B28-6D57-43C3-BE07-B087998CF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18" y="2460128"/>
            <a:ext cx="4115464" cy="399329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F5F432D2-4CE6-4B0A-82F2-E66FD2DE5373}"/>
              </a:ext>
            </a:extLst>
          </p:cNvPr>
          <p:cNvGrpSpPr/>
          <p:nvPr/>
        </p:nvGrpSpPr>
        <p:grpSpPr>
          <a:xfrm>
            <a:off x="89382" y="300515"/>
            <a:ext cx="6172200" cy="1235079"/>
            <a:chOff x="4159541" y="173510"/>
            <a:chExt cx="6172200" cy="1235078"/>
          </a:xfrm>
        </p:grpSpPr>
        <p:pic>
          <p:nvPicPr>
            <p:cNvPr id="16" name="Picture 2" descr="C:\Users\Administrator\Desktop\그림1.png">
              <a:extLst>
                <a:ext uri="{FF2B5EF4-FFF2-40B4-BE49-F238E27FC236}">
                  <a16:creationId xmlns:a16="http://schemas.microsoft.com/office/drawing/2014/main" id="{444EE66C-3C0A-4181-9B93-2BA8C7FAD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541" y="173510"/>
              <a:ext cx="6172200" cy="1235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ABF866-07EE-49EA-AF6E-090F6A68B21A}"/>
                </a:ext>
              </a:extLst>
            </p:cNvPr>
            <p:cNvSpPr txBox="1"/>
            <p:nvPr/>
          </p:nvSpPr>
          <p:spPr>
            <a:xfrm>
              <a:off x="6105035" y="504978"/>
              <a:ext cx="19351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2.</a:t>
              </a:r>
              <a:r>
                <a:rPr lang="ko-KR" altLang="en-US" sz="3200" dirty="0">
                  <a:solidFill>
                    <a:schemeClr val="bg1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</a:t>
              </a:r>
              <a:r>
                <a:rPr lang="ko-KR" altLang="en-US" sz="3200" dirty="0" err="1">
                  <a:solidFill>
                    <a:schemeClr val="bg1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전처리</a:t>
              </a:r>
              <a:r>
                <a:rPr lang="ko-KR" altLang="en-US" sz="3200" dirty="0">
                  <a:solidFill>
                    <a:schemeClr val="bg1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과정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9EB4BF0-15B2-4105-94BE-31A7579344C0}"/>
              </a:ext>
            </a:extLst>
          </p:cNvPr>
          <p:cNvSpPr txBox="1"/>
          <p:nvPr/>
        </p:nvSpPr>
        <p:spPr>
          <a:xfrm>
            <a:off x="5262926" y="2891118"/>
            <a:ext cx="2716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1C6B96"/>
                </a:solidFill>
              </a:rPr>
              <a:t>Identity</a:t>
            </a:r>
            <a:r>
              <a:rPr lang="ko-KR" altLang="en-US" sz="2800" b="1" dirty="0">
                <a:solidFill>
                  <a:srgbClr val="1C6B96"/>
                </a:solidFill>
              </a:rPr>
              <a:t> </a:t>
            </a:r>
            <a:r>
              <a:rPr lang="en-US" altLang="ko-KR" sz="2800" b="1" dirty="0">
                <a:solidFill>
                  <a:srgbClr val="1C6B96"/>
                </a:solidFill>
              </a:rPr>
              <a:t>data</a:t>
            </a:r>
            <a:endParaRPr lang="ko-KR" altLang="en-US" sz="2800" b="1" dirty="0">
              <a:solidFill>
                <a:srgbClr val="1C6B9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D46056-4BD3-4768-B402-F4CA50B2FF70}"/>
              </a:ext>
            </a:extLst>
          </p:cNvPr>
          <p:cNvSpPr txBox="1"/>
          <p:nvPr/>
        </p:nvSpPr>
        <p:spPr>
          <a:xfrm>
            <a:off x="5765922" y="3625240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Binary encoding</a:t>
            </a:r>
            <a:endParaRPr lang="ko-KR" altLang="en-US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6A186105-B9AB-4235-A0C9-553DC754F7E8}"/>
              </a:ext>
            </a:extLst>
          </p:cNvPr>
          <p:cNvSpPr/>
          <p:nvPr/>
        </p:nvSpPr>
        <p:spPr>
          <a:xfrm>
            <a:off x="5383949" y="3711388"/>
            <a:ext cx="282389" cy="201706"/>
          </a:xfrm>
          <a:prstGeom prst="rightArrow">
            <a:avLst/>
          </a:prstGeom>
          <a:solidFill>
            <a:srgbClr val="1C6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B596F2-B996-4231-9198-AC1A0881EF0C}"/>
              </a:ext>
            </a:extLst>
          </p:cNvPr>
          <p:cNvSpPr txBox="1"/>
          <p:nvPr/>
        </p:nvSpPr>
        <p:spPr>
          <a:xfrm>
            <a:off x="5262926" y="4345411"/>
            <a:ext cx="5351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1C6B96"/>
                </a:solidFill>
              </a:rPr>
              <a:t>DeviceType</a:t>
            </a:r>
            <a:r>
              <a:rPr lang="en-US" altLang="ko-KR" sz="2800" b="1" dirty="0">
                <a:solidFill>
                  <a:srgbClr val="1C6B96"/>
                </a:solidFill>
              </a:rPr>
              <a:t>/</a:t>
            </a:r>
            <a:r>
              <a:rPr lang="en-US" altLang="ko-KR" sz="2800" b="1" dirty="0" err="1">
                <a:solidFill>
                  <a:srgbClr val="1C6B96"/>
                </a:solidFill>
              </a:rPr>
              <a:t>DeviceInfo</a:t>
            </a:r>
            <a:endParaRPr lang="ko-KR" altLang="en-US" sz="2800" b="1" dirty="0">
              <a:solidFill>
                <a:srgbClr val="1C6B9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D204E6-B9B2-48D0-A220-D6A5799111CA}"/>
              </a:ext>
            </a:extLst>
          </p:cNvPr>
          <p:cNvSpPr txBox="1"/>
          <p:nvPr/>
        </p:nvSpPr>
        <p:spPr>
          <a:xfrm>
            <a:off x="5765922" y="5079533"/>
            <a:ext cx="431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외부 데이터를 끌어와서 상관관계 도출 시도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2339EC37-AD95-4EDE-B87A-84CEFC7E1A2F}"/>
              </a:ext>
            </a:extLst>
          </p:cNvPr>
          <p:cNvSpPr/>
          <p:nvPr/>
        </p:nvSpPr>
        <p:spPr>
          <a:xfrm>
            <a:off x="5383949" y="5165681"/>
            <a:ext cx="282389" cy="201706"/>
          </a:xfrm>
          <a:prstGeom prst="rightArrow">
            <a:avLst/>
          </a:prstGeom>
          <a:solidFill>
            <a:srgbClr val="1C6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78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3">
            <a:extLst>
              <a:ext uri="{FF2B5EF4-FFF2-40B4-BE49-F238E27FC236}">
                <a16:creationId xmlns:a16="http://schemas.microsoft.com/office/drawing/2014/main" id="{1504165B-670E-434F-ABD2-630F793CD828}"/>
              </a:ext>
            </a:extLst>
          </p:cNvPr>
          <p:cNvGrpSpPr/>
          <p:nvPr/>
        </p:nvGrpSpPr>
        <p:grpSpPr>
          <a:xfrm>
            <a:off x="406401" y="1535594"/>
            <a:ext cx="1117600" cy="725487"/>
            <a:chOff x="755576" y="2412206"/>
            <a:chExt cx="2834686" cy="2033587"/>
          </a:xfrm>
        </p:grpSpPr>
        <p:grpSp>
          <p:nvGrpSpPr>
            <p:cNvPr id="63" name="그룹 1">
              <a:extLst>
                <a:ext uri="{FF2B5EF4-FFF2-40B4-BE49-F238E27FC236}">
                  <a16:creationId xmlns:a16="http://schemas.microsoft.com/office/drawing/2014/main" id="{5CF997A7-EB94-400C-8C38-2E8BE523F7D2}"/>
                </a:ext>
              </a:extLst>
            </p:cNvPr>
            <p:cNvGrpSpPr/>
            <p:nvPr/>
          </p:nvGrpSpPr>
          <p:grpSpPr>
            <a:xfrm>
              <a:off x="755576" y="2412206"/>
              <a:ext cx="2834686" cy="2033587"/>
              <a:chOff x="1028699" y="2350294"/>
              <a:chExt cx="2576778" cy="2033587"/>
            </a:xfrm>
          </p:grpSpPr>
          <p:pic>
            <p:nvPicPr>
              <p:cNvPr id="65" name="Picture 2">
                <a:extLst>
                  <a:ext uri="{FF2B5EF4-FFF2-40B4-BE49-F238E27FC236}">
                    <a16:creationId xmlns:a16="http://schemas.microsoft.com/office/drawing/2014/main" id="{BCADB4A3-8B90-4B3C-B295-22D28054DC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699" y="2474119"/>
                <a:ext cx="2546349" cy="1909762"/>
              </a:xfrm>
              <a:prstGeom prst="rect">
                <a:avLst/>
              </a:prstGeom>
            </p:spPr>
          </p:pic>
          <p:pic>
            <p:nvPicPr>
              <p:cNvPr id="66" name="Picture 2">
                <a:extLst>
                  <a:ext uri="{FF2B5EF4-FFF2-40B4-BE49-F238E27FC236}">
                    <a16:creationId xmlns:a16="http://schemas.microsoft.com/office/drawing/2014/main" id="{D632885F-BCD3-4F1B-AAFB-EDE369531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059128" y="2350294"/>
                <a:ext cx="2546349" cy="1909762"/>
              </a:xfrm>
              <a:prstGeom prst="rect">
                <a:avLst/>
              </a:prstGeom>
            </p:spPr>
          </p:pic>
        </p:grpSp>
        <p:sp>
          <p:nvSpPr>
            <p:cNvPr id="64" name="타원 2">
              <a:extLst>
                <a:ext uri="{FF2B5EF4-FFF2-40B4-BE49-F238E27FC236}">
                  <a16:creationId xmlns:a16="http://schemas.microsoft.com/office/drawing/2014/main" id="{3DDB6A00-9864-470F-8C50-DCD463F6CF30}"/>
                </a:ext>
              </a:extLst>
            </p:cNvPr>
            <p:cNvSpPr/>
            <p:nvPr/>
          </p:nvSpPr>
          <p:spPr>
            <a:xfrm>
              <a:off x="1616143" y="2855488"/>
              <a:ext cx="1147024" cy="1147024"/>
            </a:xfrm>
            <a:prstGeom prst="ellipse">
              <a:avLst/>
            </a:prstGeom>
            <a:solidFill>
              <a:srgbClr val="4FCDE1"/>
            </a:solidFill>
            <a:ln>
              <a:solidFill>
                <a:srgbClr val="4FCD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591C071-A762-4746-924B-515A8B502349}"/>
              </a:ext>
            </a:extLst>
          </p:cNvPr>
          <p:cNvSpPr txBox="1"/>
          <p:nvPr/>
        </p:nvSpPr>
        <p:spPr>
          <a:xfrm>
            <a:off x="1346699" y="1713671"/>
            <a:ext cx="66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TransactionDT</a:t>
            </a:r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&amp; </a:t>
            </a:r>
            <a:r>
              <a:rPr lang="en-US" altLang="ko-KR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TransactionAmt</a:t>
            </a:r>
            <a:endParaRPr lang="ko-KR" altLang="en-US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6" name="Picture 2" descr="C:\Users\Administrator\Desktop\그림1.png">
            <a:extLst>
              <a:ext uri="{FF2B5EF4-FFF2-40B4-BE49-F238E27FC236}">
                <a16:creationId xmlns:a16="http://schemas.microsoft.com/office/drawing/2014/main" id="{09443E48-7ADC-4FC6-89B7-9E684930E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" y="300515"/>
            <a:ext cx="6172200" cy="123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5ADA65-EAEE-4F9B-A5A2-86D7BB2318CC}"/>
              </a:ext>
            </a:extLst>
          </p:cNvPr>
          <p:cNvSpPr txBox="1"/>
          <p:nvPr/>
        </p:nvSpPr>
        <p:spPr>
          <a:xfrm>
            <a:off x="2034876" y="631983"/>
            <a:ext cx="1935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2.</a:t>
            </a:r>
            <a:r>
              <a:rPr lang="ko-KR" altLang="en-US" sz="32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전처리</a:t>
            </a:r>
            <a:r>
              <a:rPr lang="ko-KR" altLang="en-US" sz="32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과정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40B39D2-F87F-4135-8BE1-8CF2C07CCAD1}"/>
              </a:ext>
            </a:extLst>
          </p:cNvPr>
          <p:cNvGrpSpPr/>
          <p:nvPr/>
        </p:nvGrpSpPr>
        <p:grpSpPr>
          <a:xfrm>
            <a:off x="446742" y="2422445"/>
            <a:ext cx="6628901" cy="3975389"/>
            <a:chOff x="406401" y="2261080"/>
            <a:chExt cx="6628901" cy="397538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F2B47D3-E878-4F9D-A3EB-45DD544A8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401" y="2335120"/>
              <a:ext cx="6628901" cy="382731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572E21F-70D8-44E0-9AC4-D732BEEF8F4F}"/>
                </a:ext>
              </a:extLst>
            </p:cNvPr>
            <p:cNvSpPr/>
            <p:nvPr/>
          </p:nvSpPr>
          <p:spPr>
            <a:xfrm>
              <a:off x="2218544" y="2261080"/>
              <a:ext cx="1888761" cy="3975389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61BDBAE-2B61-4690-9BA4-CD5426F5725E}"/>
              </a:ext>
            </a:extLst>
          </p:cNvPr>
          <p:cNvSpPr txBox="1"/>
          <p:nvPr/>
        </p:nvSpPr>
        <p:spPr>
          <a:xfrm>
            <a:off x="7529632" y="2891118"/>
            <a:ext cx="2716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1C6B96"/>
                </a:solidFill>
              </a:rPr>
              <a:t>TransactionDT</a:t>
            </a:r>
            <a:endParaRPr lang="ko-KR" altLang="en-US" sz="2800" b="1" dirty="0">
              <a:solidFill>
                <a:srgbClr val="1C6B9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F7F00C-2D21-4BDA-8978-64978EB67CB4}"/>
              </a:ext>
            </a:extLst>
          </p:cNvPr>
          <p:cNvSpPr txBox="1"/>
          <p:nvPr/>
        </p:nvSpPr>
        <p:spPr>
          <a:xfrm>
            <a:off x="8032628" y="3625240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거래 발생 시점 도출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70B2025-F161-4A08-A66C-85F166AAA552}"/>
              </a:ext>
            </a:extLst>
          </p:cNvPr>
          <p:cNvSpPr/>
          <p:nvPr/>
        </p:nvSpPr>
        <p:spPr>
          <a:xfrm>
            <a:off x="7650655" y="3711388"/>
            <a:ext cx="282389" cy="201706"/>
          </a:xfrm>
          <a:prstGeom prst="rightArrow">
            <a:avLst/>
          </a:prstGeom>
          <a:solidFill>
            <a:srgbClr val="1C6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E3BB03-C5AB-442D-BF7C-2E34DFDE89A1}"/>
              </a:ext>
            </a:extLst>
          </p:cNvPr>
          <p:cNvSpPr txBox="1"/>
          <p:nvPr/>
        </p:nvSpPr>
        <p:spPr>
          <a:xfrm>
            <a:off x="7529632" y="4345411"/>
            <a:ext cx="2716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1C6B96"/>
                </a:solidFill>
              </a:rPr>
              <a:t>TransactionAmt</a:t>
            </a:r>
            <a:r>
              <a:rPr lang="en-US" altLang="ko-KR" sz="2800" b="1" dirty="0">
                <a:solidFill>
                  <a:srgbClr val="1C6B96"/>
                </a:solidFill>
              </a:rPr>
              <a:t>	</a:t>
            </a:r>
            <a:endParaRPr lang="ko-KR" altLang="en-US" sz="2800" b="1" dirty="0">
              <a:solidFill>
                <a:srgbClr val="1C6B9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B9C843-2619-4804-8734-C5BBA7233728}"/>
              </a:ext>
            </a:extLst>
          </p:cNvPr>
          <p:cNvSpPr txBox="1"/>
          <p:nvPr/>
        </p:nvSpPr>
        <p:spPr>
          <a:xfrm>
            <a:off x="8032628" y="5079533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사기거래의 특이점을 발견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3BA5C31F-14B5-4D8D-B57F-6B4C551CAA7D}"/>
              </a:ext>
            </a:extLst>
          </p:cNvPr>
          <p:cNvSpPr/>
          <p:nvPr/>
        </p:nvSpPr>
        <p:spPr>
          <a:xfrm>
            <a:off x="7650655" y="5165681"/>
            <a:ext cx="282389" cy="201706"/>
          </a:xfrm>
          <a:prstGeom prst="rightArrow">
            <a:avLst/>
          </a:prstGeom>
          <a:solidFill>
            <a:srgbClr val="1C6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676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3">
            <a:extLst>
              <a:ext uri="{FF2B5EF4-FFF2-40B4-BE49-F238E27FC236}">
                <a16:creationId xmlns:a16="http://schemas.microsoft.com/office/drawing/2014/main" id="{1504165B-670E-434F-ABD2-630F793CD828}"/>
              </a:ext>
            </a:extLst>
          </p:cNvPr>
          <p:cNvGrpSpPr/>
          <p:nvPr/>
        </p:nvGrpSpPr>
        <p:grpSpPr>
          <a:xfrm>
            <a:off x="406401" y="1535594"/>
            <a:ext cx="1117600" cy="725487"/>
            <a:chOff x="755576" y="2412206"/>
            <a:chExt cx="2834686" cy="2033587"/>
          </a:xfrm>
        </p:grpSpPr>
        <p:grpSp>
          <p:nvGrpSpPr>
            <p:cNvPr id="63" name="그룹 1">
              <a:extLst>
                <a:ext uri="{FF2B5EF4-FFF2-40B4-BE49-F238E27FC236}">
                  <a16:creationId xmlns:a16="http://schemas.microsoft.com/office/drawing/2014/main" id="{5CF997A7-EB94-400C-8C38-2E8BE523F7D2}"/>
                </a:ext>
              </a:extLst>
            </p:cNvPr>
            <p:cNvGrpSpPr/>
            <p:nvPr/>
          </p:nvGrpSpPr>
          <p:grpSpPr>
            <a:xfrm>
              <a:off x="755576" y="2412206"/>
              <a:ext cx="2834686" cy="2033587"/>
              <a:chOff x="1028699" y="2350294"/>
              <a:chExt cx="2576778" cy="2033587"/>
            </a:xfrm>
          </p:grpSpPr>
          <p:pic>
            <p:nvPicPr>
              <p:cNvPr id="65" name="Picture 2">
                <a:extLst>
                  <a:ext uri="{FF2B5EF4-FFF2-40B4-BE49-F238E27FC236}">
                    <a16:creationId xmlns:a16="http://schemas.microsoft.com/office/drawing/2014/main" id="{BCADB4A3-8B90-4B3C-B295-22D28054DC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699" y="2474119"/>
                <a:ext cx="2546349" cy="1909762"/>
              </a:xfrm>
              <a:prstGeom prst="rect">
                <a:avLst/>
              </a:prstGeom>
            </p:spPr>
          </p:pic>
          <p:pic>
            <p:nvPicPr>
              <p:cNvPr id="66" name="Picture 2">
                <a:extLst>
                  <a:ext uri="{FF2B5EF4-FFF2-40B4-BE49-F238E27FC236}">
                    <a16:creationId xmlns:a16="http://schemas.microsoft.com/office/drawing/2014/main" id="{D632885F-BCD3-4F1B-AAFB-EDE369531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059128" y="2350294"/>
                <a:ext cx="2546349" cy="1909762"/>
              </a:xfrm>
              <a:prstGeom prst="rect">
                <a:avLst/>
              </a:prstGeom>
            </p:spPr>
          </p:pic>
        </p:grpSp>
        <p:sp>
          <p:nvSpPr>
            <p:cNvPr id="64" name="타원 2">
              <a:extLst>
                <a:ext uri="{FF2B5EF4-FFF2-40B4-BE49-F238E27FC236}">
                  <a16:creationId xmlns:a16="http://schemas.microsoft.com/office/drawing/2014/main" id="{3DDB6A00-9864-470F-8C50-DCD463F6CF30}"/>
                </a:ext>
              </a:extLst>
            </p:cNvPr>
            <p:cNvSpPr/>
            <p:nvPr/>
          </p:nvSpPr>
          <p:spPr>
            <a:xfrm>
              <a:off x="1616143" y="2855488"/>
              <a:ext cx="1147024" cy="1147024"/>
            </a:xfrm>
            <a:prstGeom prst="ellipse">
              <a:avLst/>
            </a:prstGeom>
            <a:solidFill>
              <a:srgbClr val="4FCDE1"/>
            </a:solidFill>
            <a:ln>
              <a:solidFill>
                <a:srgbClr val="4FCD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591C071-A762-4746-924B-515A8B502349}"/>
              </a:ext>
            </a:extLst>
          </p:cNvPr>
          <p:cNvSpPr txBox="1"/>
          <p:nvPr/>
        </p:nvSpPr>
        <p:spPr>
          <a:xfrm>
            <a:off x="1346699" y="1713671"/>
            <a:ext cx="66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TransactionDT</a:t>
            </a:r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&amp; </a:t>
            </a:r>
            <a:r>
              <a:rPr lang="en-US" altLang="ko-KR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TransactionAmt</a:t>
            </a:r>
            <a:endParaRPr lang="ko-KR" altLang="en-US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6" name="Picture 2" descr="C:\Users\Administrator\Desktop\그림1.png">
            <a:extLst>
              <a:ext uri="{FF2B5EF4-FFF2-40B4-BE49-F238E27FC236}">
                <a16:creationId xmlns:a16="http://schemas.microsoft.com/office/drawing/2014/main" id="{09443E48-7ADC-4FC6-89B7-9E684930E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" y="300515"/>
            <a:ext cx="6172200" cy="123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5ADA65-EAEE-4F9B-A5A2-86D7BB2318CC}"/>
              </a:ext>
            </a:extLst>
          </p:cNvPr>
          <p:cNvSpPr txBox="1"/>
          <p:nvPr/>
        </p:nvSpPr>
        <p:spPr>
          <a:xfrm>
            <a:off x="2034876" y="631983"/>
            <a:ext cx="1935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2.</a:t>
            </a:r>
            <a:r>
              <a:rPr lang="ko-KR" altLang="en-US" sz="32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전처리</a:t>
            </a:r>
            <a:r>
              <a:rPr lang="ko-KR" altLang="en-US" sz="32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과정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1BDBAE-2B61-4690-9BA4-CD5426F5725E}"/>
              </a:ext>
            </a:extLst>
          </p:cNvPr>
          <p:cNvSpPr txBox="1"/>
          <p:nvPr/>
        </p:nvSpPr>
        <p:spPr>
          <a:xfrm>
            <a:off x="7529632" y="2891118"/>
            <a:ext cx="2716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1C6B96"/>
                </a:solidFill>
              </a:rPr>
              <a:t>TransactionDT</a:t>
            </a:r>
            <a:endParaRPr lang="ko-KR" altLang="en-US" sz="2800" b="1" dirty="0">
              <a:solidFill>
                <a:srgbClr val="1C6B9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F7F00C-2D21-4BDA-8978-64978EB67CB4}"/>
              </a:ext>
            </a:extLst>
          </p:cNvPr>
          <p:cNvSpPr txBox="1"/>
          <p:nvPr/>
        </p:nvSpPr>
        <p:spPr>
          <a:xfrm>
            <a:off x="8032628" y="3625240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거래 발생 시점 도출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70B2025-F161-4A08-A66C-85F166AAA552}"/>
              </a:ext>
            </a:extLst>
          </p:cNvPr>
          <p:cNvSpPr/>
          <p:nvPr/>
        </p:nvSpPr>
        <p:spPr>
          <a:xfrm>
            <a:off x="7650655" y="3711388"/>
            <a:ext cx="282389" cy="201706"/>
          </a:xfrm>
          <a:prstGeom prst="rightArrow">
            <a:avLst/>
          </a:prstGeom>
          <a:solidFill>
            <a:srgbClr val="1C6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E3BB03-C5AB-442D-BF7C-2E34DFDE89A1}"/>
              </a:ext>
            </a:extLst>
          </p:cNvPr>
          <p:cNvSpPr txBox="1"/>
          <p:nvPr/>
        </p:nvSpPr>
        <p:spPr>
          <a:xfrm>
            <a:off x="7529632" y="4345411"/>
            <a:ext cx="2716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1C6B96"/>
                </a:solidFill>
              </a:rPr>
              <a:t>TransactionAmt</a:t>
            </a:r>
            <a:r>
              <a:rPr lang="en-US" altLang="ko-KR" sz="2800" b="1" dirty="0">
                <a:solidFill>
                  <a:srgbClr val="1C6B96"/>
                </a:solidFill>
              </a:rPr>
              <a:t>	</a:t>
            </a:r>
            <a:endParaRPr lang="ko-KR" altLang="en-US" sz="2800" b="1" dirty="0">
              <a:solidFill>
                <a:srgbClr val="1C6B9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B9C843-2619-4804-8734-C5BBA7233728}"/>
              </a:ext>
            </a:extLst>
          </p:cNvPr>
          <p:cNvSpPr txBox="1"/>
          <p:nvPr/>
        </p:nvSpPr>
        <p:spPr>
          <a:xfrm>
            <a:off x="8032628" y="5079533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사기거래의 특이점을 발견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3BA5C31F-14B5-4D8D-B57F-6B4C551CAA7D}"/>
              </a:ext>
            </a:extLst>
          </p:cNvPr>
          <p:cNvSpPr/>
          <p:nvPr/>
        </p:nvSpPr>
        <p:spPr>
          <a:xfrm>
            <a:off x="7650655" y="5165681"/>
            <a:ext cx="282389" cy="201706"/>
          </a:xfrm>
          <a:prstGeom prst="rightArrow">
            <a:avLst/>
          </a:prstGeom>
          <a:solidFill>
            <a:srgbClr val="1C6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68AA916-1FBB-4A86-A1DF-0B72E200F2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87" y="2407486"/>
            <a:ext cx="5670103" cy="409222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535E37-BA81-469D-9E70-7DF279770F45}"/>
              </a:ext>
            </a:extLst>
          </p:cNvPr>
          <p:cNvSpPr/>
          <p:nvPr/>
        </p:nvSpPr>
        <p:spPr>
          <a:xfrm>
            <a:off x="3897443" y="2891118"/>
            <a:ext cx="824459" cy="79646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B73AD5-439F-48A9-90BC-BD40B18A20E2}"/>
              </a:ext>
            </a:extLst>
          </p:cNvPr>
          <p:cNvSpPr/>
          <p:nvPr/>
        </p:nvSpPr>
        <p:spPr>
          <a:xfrm>
            <a:off x="3897443" y="5167094"/>
            <a:ext cx="824459" cy="79646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65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3">
            <a:extLst>
              <a:ext uri="{FF2B5EF4-FFF2-40B4-BE49-F238E27FC236}">
                <a16:creationId xmlns:a16="http://schemas.microsoft.com/office/drawing/2014/main" id="{1504165B-670E-434F-ABD2-630F793CD828}"/>
              </a:ext>
            </a:extLst>
          </p:cNvPr>
          <p:cNvGrpSpPr/>
          <p:nvPr/>
        </p:nvGrpSpPr>
        <p:grpSpPr>
          <a:xfrm>
            <a:off x="406401" y="1535594"/>
            <a:ext cx="1117600" cy="725487"/>
            <a:chOff x="755576" y="2412206"/>
            <a:chExt cx="2834686" cy="2033587"/>
          </a:xfrm>
        </p:grpSpPr>
        <p:grpSp>
          <p:nvGrpSpPr>
            <p:cNvPr id="63" name="그룹 1">
              <a:extLst>
                <a:ext uri="{FF2B5EF4-FFF2-40B4-BE49-F238E27FC236}">
                  <a16:creationId xmlns:a16="http://schemas.microsoft.com/office/drawing/2014/main" id="{5CF997A7-EB94-400C-8C38-2E8BE523F7D2}"/>
                </a:ext>
              </a:extLst>
            </p:cNvPr>
            <p:cNvGrpSpPr/>
            <p:nvPr/>
          </p:nvGrpSpPr>
          <p:grpSpPr>
            <a:xfrm>
              <a:off x="755576" y="2412206"/>
              <a:ext cx="2834686" cy="2033587"/>
              <a:chOff x="1028699" y="2350294"/>
              <a:chExt cx="2576778" cy="2033587"/>
            </a:xfrm>
          </p:grpSpPr>
          <p:pic>
            <p:nvPicPr>
              <p:cNvPr id="65" name="Picture 2">
                <a:extLst>
                  <a:ext uri="{FF2B5EF4-FFF2-40B4-BE49-F238E27FC236}">
                    <a16:creationId xmlns:a16="http://schemas.microsoft.com/office/drawing/2014/main" id="{BCADB4A3-8B90-4B3C-B295-22D28054DC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699" y="2474119"/>
                <a:ext cx="2546349" cy="1909762"/>
              </a:xfrm>
              <a:prstGeom prst="rect">
                <a:avLst/>
              </a:prstGeom>
            </p:spPr>
          </p:pic>
          <p:pic>
            <p:nvPicPr>
              <p:cNvPr id="66" name="Picture 2">
                <a:extLst>
                  <a:ext uri="{FF2B5EF4-FFF2-40B4-BE49-F238E27FC236}">
                    <a16:creationId xmlns:a16="http://schemas.microsoft.com/office/drawing/2014/main" id="{D632885F-BCD3-4F1B-AAFB-EDE369531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059128" y="2350294"/>
                <a:ext cx="2546349" cy="1909762"/>
              </a:xfrm>
              <a:prstGeom prst="rect">
                <a:avLst/>
              </a:prstGeom>
            </p:spPr>
          </p:pic>
        </p:grpSp>
        <p:sp>
          <p:nvSpPr>
            <p:cNvPr id="64" name="타원 2">
              <a:extLst>
                <a:ext uri="{FF2B5EF4-FFF2-40B4-BE49-F238E27FC236}">
                  <a16:creationId xmlns:a16="http://schemas.microsoft.com/office/drawing/2014/main" id="{3DDB6A00-9864-470F-8C50-DCD463F6CF30}"/>
                </a:ext>
              </a:extLst>
            </p:cNvPr>
            <p:cNvSpPr/>
            <p:nvPr/>
          </p:nvSpPr>
          <p:spPr>
            <a:xfrm>
              <a:off x="1616143" y="2855488"/>
              <a:ext cx="1147024" cy="1147024"/>
            </a:xfrm>
            <a:prstGeom prst="ellipse">
              <a:avLst/>
            </a:prstGeom>
            <a:solidFill>
              <a:srgbClr val="4FCDE1"/>
            </a:solidFill>
            <a:ln>
              <a:solidFill>
                <a:srgbClr val="4FCD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591C071-A762-4746-924B-515A8B502349}"/>
              </a:ext>
            </a:extLst>
          </p:cNvPr>
          <p:cNvSpPr txBox="1"/>
          <p:nvPr/>
        </p:nvSpPr>
        <p:spPr>
          <a:xfrm>
            <a:off x="1346699" y="1713671"/>
            <a:ext cx="66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ProductCD</a:t>
            </a:r>
            <a:endParaRPr lang="ko-KR" altLang="en-US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Picture 2" descr="C:\Users\Administrator\Desktop\그림1.png">
            <a:extLst>
              <a:ext uri="{FF2B5EF4-FFF2-40B4-BE49-F238E27FC236}">
                <a16:creationId xmlns:a16="http://schemas.microsoft.com/office/drawing/2014/main" id="{82D6A6F4-4E7B-4B74-A055-CA04729D2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" y="300515"/>
            <a:ext cx="6172200" cy="123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95809B-59A8-4DE1-B359-B9A9E6AE5115}"/>
              </a:ext>
            </a:extLst>
          </p:cNvPr>
          <p:cNvSpPr txBox="1"/>
          <p:nvPr/>
        </p:nvSpPr>
        <p:spPr>
          <a:xfrm>
            <a:off x="2034876" y="631983"/>
            <a:ext cx="1935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2.</a:t>
            </a:r>
            <a:r>
              <a:rPr lang="ko-KR" altLang="en-US" sz="32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전처리</a:t>
            </a:r>
            <a:r>
              <a:rPr lang="ko-KR" altLang="en-US" sz="32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과정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4444AD-6412-409C-B923-D39CFEBC8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2335120"/>
            <a:ext cx="6628901" cy="382731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A40400-BDF7-46D1-BC46-EBD75B862261}"/>
              </a:ext>
            </a:extLst>
          </p:cNvPr>
          <p:cNvSpPr/>
          <p:nvPr/>
        </p:nvSpPr>
        <p:spPr>
          <a:xfrm>
            <a:off x="4062334" y="2261080"/>
            <a:ext cx="719528" cy="397538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85C1EF-77DC-4EB1-98CF-9CA19C20A797}"/>
              </a:ext>
            </a:extLst>
          </p:cNvPr>
          <p:cNvSpPr txBox="1"/>
          <p:nvPr/>
        </p:nvSpPr>
        <p:spPr>
          <a:xfrm>
            <a:off x="7529632" y="2891118"/>
            <a:ext cx="2716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1C6B96"/>
                </a:solidFill>
              </a:rPr>
              <a:t>ProductCD</a:t>
            </a:r>
            <a:endParaRPr lang="ko-KR" altLang="en-US" sz="2800" b="1" dirty="0">
              <a:solidFill>
                <a:srgbClr val="1C6B9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805182-A843-4446-8721-1E0ADA885495}"/>
              </a:ext>
            </a:extLst>
          </p:cNvPr>
          <p:cNvSpPr txBox="1"/>
          <p:nvPr/>
        </p:nvSpPr>
        <p:spPr>
          <a:xfrm>
            <a:off x="8032628" y="3625240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더미변수화 시켰습니다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endParaRPr lang="ko-KR" altLang="en-US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5D3DE0BF-7BAE-4D9E-BDBD-1C22E61ABEAF}"/>
              </a:ext>
            </a:extLst>
          </p:cNvPr>
          <p:cNvSpPr/>
          <p:nvPr/>
        </p:nvSpPr>
        <p:spPr>
          <a:xfrm>
            <a:off x="7650655" y="3711388"/>
            <a:ext cx="282389" cy="201706"/>
          </a:xfrm>
          <a:prstGeom prst="rightArrow">
            <a:avLst/>
          </a:prstGeom>
          <a:solidFill>
            <a:srgbClr val="1C6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642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11391</TotalTime>
  <Words>296</Words>
  <Application>Microsoft Office PowerPoint</Application>
  <PresentationFormat>와이드스크린</PresentationFormat>
  <Paragraphs>98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나눔명조</vt:lpstr>
      <vt:lpstr>나눔손글씨 펜</vt:lpstr>
      <vt:lpstr>나눔스퀘어 ExtraBold</vt:lpstr>
      <vt:lpstr>나눔스퀘어 Light</vt:lpstr>
      <vt:lpstr>나눔스퀘어라운드 Light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정현우</dc:creator>
  <cp:lastModifiedBy>정현우</cp:lastModifiedBy>
  <cp:revision>263</cp:revision>
  <dcterms:created xsi:type="dcterms:W3CDTF">2018-11-20T12:08:07Z</dcterms:created>
  <dcterms:modified xsi:type="dcterms:W3CDTF">2019-08-16T14:20:58Z</dcterms:modified>
</cp:coreProperties>
</file>