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354" r:id="rId2"/>
    <p:sldId id="339" r:id="rId3"/>
    <p:sldId id="382" r:id="rId4"/>
    <p:sldId id="384" r:id="rId5"/>
    <p:sldId id="385" r:id="rId6"/>
    <p:sldId id="400" r:id="rId7"/>
    <p:sldId id="402" r:id="rId8"/>
    <p:sldId id="438" r:id="rId9"/>
    <p:sldId id="440" r:id="rId10"/>
    <p:sldId id="398" r:id="rId11"/>
    <p:sldId id="397" r:id="rId12"/>
    <p:sldId id="399" r:id="rId13"/>
    <p:sldId id="372" r:id="rId14"/>
    <p:sldId id="404" r:id="rId15"/>
    <p:sldId id="446" r:id="rId16"/>
    <p:sldId id="439" r:id="rId17"/>
    <p:sldId id="441" r:id="rId18"/>
    <p:sldId id="442" r:id="rId19"/>
    <p:sldId id="447" r:id="rId20"/>
    <p:sldId id="448" r:id="rId21"/>
    <p:sldId id="443" r:id="rId22"/>
    <p:sldId id="34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B96"/>
    <a:srgbClr val="B0D5E6"/>
    <a:srgbClr val="4FCDE1"/>
    <a:srgbClr val="17F1BD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21" autoAdjust="0"/>
    <p:restoredTop sz="96353" autoAdjust="0"/>
  </p:normalViewPr>
  <p:slideViewPr>
    <p:cSldViewPr snapToGrid="0">
      <p:cViewPr>
        <p:scale>
          <a:sx n="75" d="100"/>
          <a:sy n="75" d="100"/>
        </p:scale>
        <p:origin x="190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국가별 사기 비율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c:rich>
      </c:tx>
      <c:layout>
        <c:manualLayout>
          <c:xMode val="edge"/>
          <c:yMode val="edge"/>
          <c:x val="0.34954155730533681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Sheet1!$B$2:$B$38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2.3972E-2</c:v>
                </c:pt>
                <c:pt idx="21">
                  <c:v>6.5934000000000006E-2</c:v>
                </c:pt>
                <c:pt idx="22">
                  <c:v>9.0467000000000006E-2</c:v>
                </c:pt>
                <c:pt idx="23">
                  <c:v>9.0909000000000004E-2</c:v>
                </c:pt>
                <c:pt idx="24">
                  <c:v>0.1</c:v>
                </c:pt>
                <c:pt idx="25">
                  <c:v>0.13949800000000001</c:v>
                </c:pt>
                <c:pt idx="26">
                  <c:v>0.2</c:v>
                </c:pt>
                <c:pt idx="27">
                  <c:v>0.33300000000000002</c:v>
                </c:pt>
                <c:pt idx="28">
                  <c:v>0.5</c:v>
                </c:pt>
                <c:pt idx="29">
                  <c:v>0.53649999999999998</c:v>
                </c:pt>
                <c:pt idx="30">
                  <c:v>0.66666999999999998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D-4677-9A56-F9786EC39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6542368"/>
        <c:axId val="1262187024"/>
      </c:barChart>
      <c:catAx>
        <c:axId val="129654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2187024"/>
        <c:crosses val="autoZero"/>
        <c:auto val="1"/>
        <c:lblAlgn val="ctr"/>
        <c:lblOffset val="100"/>
        <c:noMultiLvlLbl val="0"/>
      </c:catAx>
      <c:valAx>
        <c:axId val="126218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654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8903D-F4DC-4438-B337-9005D1AEC02E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2813D-20B2-4BD2-9415-F41565D71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9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2813D-20B2-4BD2-9415-F41565D718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5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2813D-20B2-4BD2-9415-F41565D71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6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2813D-20B2-4BD2-9415-F41565D718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84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9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4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9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7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6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59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4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4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6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8DE-78C6-4D81-A357-1C4C8EB3AA0F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8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68DE-78C6-4D81-A357-1C4C8EB3AA0F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0AF2B-E6F8-4FDD-A440-35C2BD8F9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71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07F4ED-6965-494C-85C5-2E4528806CD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368300"/>
            <a:chExt cx="6946900" cy="3860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5BE094D-1A29-437A-BBBF-EB7E43BB1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972" t="16174" r="8056" b="8765"/>
            <a:stretch/>
          </p:blipFill>
          <p:spPr>
            <a:xfrm>
              <a:off x="0" y="368300"/>
              <a:ext cx="6946900" cy="386080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837F526-345F-4B67-A2CE-3C01B607E62E}"/>
                </a:ext>
              </a:extLst>
            </p:cNvPr>
            <p:cNvSpPr/>
            <p:nvPr/>
          </p:nvSpPr>
          <p:spPr>
            <a:xfrm>
              <a:off x="1158240" y="1508760"/>
              <a:ext cx="2994660" cy="1363980"/>
            </a:xfrm>
            <a:prstGeom prst="rect">
              <a:avLst/>
            </a:prstGeom>
            <a:solidFill>
              <a:srgbClr val="B0D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76D11-93BC-4EAB-9458-8E984008F410}"/>
              </a:ext>
            </a:extLst>
          </p:cNvPr>
          <p:cNvSpPr txBox="1"/>
          <p:nvPr/>
        </p:nvSpPr>
        <p:spPr bwMode="auto">
          <a:xfrm>
            <a:off x="2533025" y="2368534"/>
            <a:ext cx="539177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1C6B9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kumimoji="1" lang="ko-KR" altLang="en-US" sz="4800" b="1" kern="0" dirty="0">
                <a:solidFill>
                  <a:srgbClr val="1C6B9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기말</a:t>
            </a:r>
            <a:r>
              <a:rPr kumimoji="1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1C6B9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DD253B-3A43-45E7-BBFD-43C792CC4FB6}"/>
              </a:ext>
            </a:extLst>
          </p:cNvPr>
          <p:cNvGrpSpPr/>
          <p:nvPr/>
        </p:nvGrpSpPr>
        <p:grpSpPr>
          <a:xfrm>
            <a:off x="3588392" y="3435384"/>
            <a:ext cx="5919305" cy="441809"/>
            <a:chOff x="4093028" y="3541485"/>
            <a:chExt cx="5826907" cy="44180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2EE489A-AA75-4B55-9EC0-DDF611AB02CC}"/>
                </a:ext>
              </a:extLst>
            </p:cNvPr>
            <p:cNvSpPr/>
            <p:nvPr/>
          </p:nvSpPr>
          <p:spPr>
            <a:xfrm>
              <a:off x="4093028" y="3541485"/>
              <a:ext cx="3668929" cy="441809"/>
            </a:xfrm>
            <a:prstGeom prst="rect">
              <a:avLst/>
            </a:prstGeom>
            <a:solidFill>
              <a:srgbClr val="1C6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F6652D-DC0E-4CEF-B5FC-CDD5266D49B5}"/>
                </a:ext>
              </a:extLst>
            </p:cNvPr>
            <p:cNvSpPr txBox="1"/>
            <p:nvPr/>
          </p:nvSpPr>
          <p:spPr bwMode="auto">
            <a:xfrm>
              <a:off x="4165303" y="3569113"/>
              <a:ext cx="5754632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r>
                <a:rPr kumimoji="1" lang="ko-KR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팀</a:t>
              </a:r>
              <a:r>
                <a:rPr kumimoji="1" lang="en-US" altLang="ko-KR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kumimoji="1" lang="ko-KR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강소영</a:t>
              </a:r>
              <a:r>
                <a:rPr kumimoji="1" lang="en-US" altLang="ko-KR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kumimoji="1" lang="ko-KR" altLang="en-US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백진우</a:t>
              </a:r>
              <a:r>
                <a:rPr kumimoji="1" lang="en-US" altLang="ko-KR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kumimoji="1" lang="ko-KR" altLang="en-US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우현수</a:t>
              </a:r>
              <a:r>
                <a:rPr kumimoji="1" lang="en-US" altLang="ko-KR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kumimoji="1" lang="ko-KR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정현우</a:t>
              </a:r>
              <a:r>
                <a:rPr kumimoji="1" lang="en-US" altLang="ko-KR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kumimoji="1" lang="ko-KR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정희영</a:t>
              </a:r>
              <a:endPara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86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47E7F5-18D9-4BAC-849B-F813954D3E08}"/>
              </a:ext>
            </a:extLst>
          </p:cNvPr>
          <p:cNvGrpSpPr/>
          <p:nvPr/>
        </p:nvGrpSpPr>
        <p:grpSpPr>
          <a:xfrm>
            <a:off x="0" y="6158006"/>
            <a:ext cx="12192000" cy="712693"/>
            <a:chOff x="727558" y="7681439"/>
            <a:chExt cx="9179092" cy="62980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DED4D79-29D7-4ABF-B800-3BB552121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817" t="61165" r="8564" b="33696"/>
            <a:stretch/>
          </p:blipFill>
          <p:spPr>
            <a:xfrm>
              <a:off x="7877659" y="7681439"/>
              <a:ext cx="2028991" cy="35280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19C5799-CB0E-4DB4-B0B3-BB24484329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253" t="66286" r="8563" b="29681"/>
            <a:stretch/>
          </p:blipFill>
          <p:spPr>
            <a:xfrm>
              <a:off x="727558" y="8034242"/>
              <a:ext cx="9179092" cy="276999"/>
            </a:xfrm>
            <a:prstGeom prst="rect">
              <a:avLst/>
            </a:prstGeom>
          </p:spPr>
        </p:pic>
      </p:grpSp>
      <p:pic>
        <p:nvPicPr>
          <p:cNvPr id="22" name="Picture 2" descr="C:\Users\Administrator\Desktop\그림1.png">
            <a:extLst>
              <a:ext uri="{FF2B5EF4-FFF2-40B4-BE49-F238E27FC236}">
                <a16:creationId xmlns:a16="http://schemas.microsoft.com/office/drawing/2014/main" id="{A4350D6E-8F4A-4B78-A946-D73B1173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C25B19-1A46-479F-A831-00F0DFA933B3}"/>
              </a:ext>
            </a:extLst>
          </p:cNvPr>
          <p:cNvSpPr txBox="1"/>
          <p:nvPr/>
        </p:nvSpPr>
        <p:spPr>
          <a:xfrm>
            <a:off x="1688628" y="631983"/>
            <a:ext cx="2627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EDDF08-C161-4A6A-AB04-567BDAD5B609}"/>
              </a:ext>
            </a:extLst>
          </p:cNvPr>
          <p:cNvSpPr txBox="1"/>
          <p:nvPr/>
        </p:nvSpPr>
        <p:spPr>
          <a:xfrm>
            <a:off x="1346699" y="171367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hour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9846436-8FAF-4D36-BB0B-93D08BF3C0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42" y="2253087"/>
            <a:ext cx="5251875" cy="351367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8A0CA5-5407-406B-B05D-AC6CF2D9B8D2}"/>
              </a:ext>
            </a:extLst>
          </p:cNvPr>
          <p:cNvSpPr/>
          <p:nvPr/>
        </p:nvSpPr>
        <p:spPr>
          <a:xfrm>
            <a:off x="540396" y="3714750"/>
            <a:ext cx="5460354" cy="666750"/>
          </a:xfrm>
          <a:prstGeom prst="rect">
            <a:avLst/>
          </a:prstGeom>
          <a:noFill/>
          <a:ln w="57150">
            <a:solidFill>
              <a:srgbClr val="1C6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2CF9381-09D6-48ED-B3E0-E594E649D9F1}"/>
              </a:ext>
            </a:extLst>
          </p:cNvPr>
          <p:cNvGrpSpPr/>
          <p:nvPr/>
        </p:nvGrpSpPr>
        <p:grpSpPr>
          <a:xfrm>
            <a:off x="1299011" y="5872952"/>
            <a:ext cx="3586970" cy="369332"/>
            <a:chOff x="1299011" y="5872952"/>
            <a:chExt cx="358697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E5CEDF-395D-43C1-A43E-07A91D9AFF24}"/>
                </a:ext>
              </a:extLst>
            </p:cNvPr>
            <p:cNvSpPr txBox="1"/>
            <p:nvPr/>
          </p:nvSpPr>
          <p:spPr>
            <a:xfrm>
              <a:off x="1592579" y="5872952"/>
              <a:ext cx="3293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TransactionDT</a:t>
              </a:r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로 </a:t>
              </a:r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hour</a:t>
              </a:r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를 계산함</a:t>
              </a:r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B8BA9342-E50B-4BF4-B417-F94CBA639578}"/>
                </a:ext>
              </a:extLst>
            </p:cNvPr>
            <p:cNvSpPr/>
            <p:nvPr/>
          </p:nvSpPr>
          <p:spPr>
            <a:xfrm>
              <a:off x="1299011" y="5956451"/>
              <a:ext cx="282389" cy="201706"/>
            </a:xfrm>
            <a:prstGeom prst="rightArrow">
              <a:avLst/>
            </a:prstGeom>
            <a:solidFill>
              <a:srgbClr val="1C6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402D265-7670-4BB8-87D4-CBBC6884ACFE}"/>
              </a:ext>
            </a:extLst>
          </p:cNvPr>
          <p:cNvSpPr txBox="1"/>
          <p:nvPr/>
        </p:nvSpPr>
        <p:spPr>
          <a:xfrm>
            <a:off x="6286502" y="2385530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C6B9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국가별로 시간별 사기 비율이 다름</a:t>
            </a:r>
            <a:endParaRPr lang="en-US" altLang="ko-KR" b="1" dirty="0">
              <a:solidFill>
                <a:srgbClr val="1C6B9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707FE9B-CE86-4648-B122-F7BD39D1270F}"/>
              </a:ext>
            </a:extLst>
          </p:cNvPr>
          <p:cNvSpPr/>
          <p:nvPr/>
        </p:nvSpPr>
        <p:spPr>
          <a:xfrm>
            <a:off x="6350317" y="3106217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0EDE2F-D6B4-4B1C-AF5D-E7B2CB770883}"/>
              </a:ext>
            </a:extLst>
          </p:cNvPr>
          <p:cNvSpPr/>
          <p:nvPr/>
        </p:nvSpPr>
        <p:spPr>
          <a:xfrm>
            <a:off x="6742782" y="3042890"/>
            <a:ext cx="3297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특정 시간대에 사기거래들이 몰림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287F3DEF-C292-4F7B-9022-905E1B2134A7}"/>
              </a:ext>
            </a:extLst>
          </p:cNvPr>
          <p:cNvSpPr/>
          <p:nvPr/>
        </p:nvSpPr>
        <p:spPr>
          <a:xfrm>
            <a:off x="6346485" y="3874635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A1EC7E-57A6-45EE-BD15-6F93D1556059}"/>
              </a:ext>
            </a:extLst>
          </p:cNvPr>
          <p:cNvSpPr/>
          <p:nvPr/>
        </p:nvSpPr>
        <p:spPr>
          <a:xfrm>
            <a:off x="6738950" y="3811308"/>
            <a:ext cx="4931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반영하기 위해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국가별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시간대별 사기비율을 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column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만듦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87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68209" y="1013433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47E7F5-18D9-4BAC-849B-F813954D3E08}"/>
              </a:ext>
            </a:extLst>
          </p:cNvPr>
          <p:cNvGrpSpPr/>
          <p:nvPr/>
        </p:nvGrpSpPr>
        <p:grpSpPr>
          <a:xfrm>
            <a:off x="0" y="6158006"/>
            <a:ext cx="12192000" cy="712693"/>
            <a:chOff x="727558" y="7681439"/>
            <a:chExt cx="9179092" cy="62980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DED4D79-29D7-4ABF-B800-3BB552121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817" t="61165" r="8564" b="33696"/>
            <a:stretch/>
          </p:blipFill>
          <p:spPr>
            <a:xfrm>
              <a:off x="7877659" y="7681439"/>
              <a:ext cx="2028991" cy="35280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19C5799-CB0E-4DB4-B0B3-BB24484329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253" t="66286" r="8563" b="29681"/>
            <a:stretch/>
          </p:blipFill>
          <p:spPr>
            <a:xfrm>
              <a:off x="727558" y="8034242"/>
              <a:ext cx="9179092" cy="276999"/>
            </a:xfrm>
            <a:prstGeom prst="rect">
              <a:avLst/>
            </a:prstGeom>
          </p:spPr>
        </p:pic>
      </p:grpSp>
      <p:pic>
        <p:nvPicPr>
          <p:cNvPr id="22" name="Picture 2" descr="C:\Users\Administrator\Desktop\그림1.png">
            <a:extLst>
              <a:ext uri="{FF2B5EF4-FFF2-40B4-BE49-F238E27FC236}">
                <a16:creationId xmlns:a16="http://schemas.microsoft.com/office/drawing/2014/main" id="{A4350D6E-8F4A-4B78-A946-D73B1173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747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C25B19-1A46-479F-A831-00F0DFA933B3}"/>
              </a:ext>
            </a:extLst>
          </p:cNvPr>
          <p:cNvSpPr txBox="1"/>
          <p:nvPr/>
        </p:nvSpPr>
        <p:spPr>
          <a:xfrm>
            <a:off x="1523046" y="347215"/>
            <a:ext cx="2627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EDDF08-C161-4A6A-AB04-567BDAD5B609}"/>
              </a:ext>
            </a:extLst>
          </p:cNvPr>
          <p:cNvSpPr txBox="1"/>
          <p:nvPr/>
        </p:nvSpPr>
        <p:spPr>
          <a:xfrm>
            <a:off x="1008507" y="1191510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C_fraud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EDA7E0D-1A9C-46B0-87AD-8F300FC31799}"/>
              </a:ext>
            </a:extLst>
          </p:cNvPr>
          <p:cNvGrpSpPr/>
          <p:nvPr/>
        </p:nvGrpSpPr>
        <p:grpSpPr>
          <a:xfrm>
            <a:off x="6054783" y="1675585"/>
            <a:ext cx="4512014" cy="3586952"/>
            <a:chOff x="6346485" y="2102939"/>
            <a:chExt cx="4512014" cy="358695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BEA4CE1-F191-4F29-AD34-FACFA52B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560" t="41609" r="59579" b="39770"/>
            <a:stretch/>
          </p:blipFill>
          <p:spPr>
            <a:xfrm>
              <a:off x="6346485" y="2102940"/>
              <a:ext cx="1629115" cy="3586951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1B4B55A-E262-4545-B5B9-1B1538C9B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7734" t="60556" r="59844" b="24261"/>
            <a:stretch/>
          </p:blipFill>
          <p:spPr>
            <a:xfrm>
              <a:off x="8862306" y="2215544"/>
              <a:ext cx="744968" cy="3375602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78D515B-1738-4C50-9DED-8B2E1E894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0420" t="41609" r="56833" b="39770"/>
            <a:stretch/>
          </p:blipFill>
          <p:spPr>
            <a:xfrm>
              <a:off x="7975600" y="2102940"/>
              <a:ext cx="920750" cy="3586951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447ACA-4836-4415-A6EF-619AAFF690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2940" t="41609" r="53319" b="39770"/>
            <a:stretch/>
          </p:blipFill>
          <p:spPr>
            <a:xfrm>
              <a:off x="9604715" y="2102939"/>
              <a:ext cx="1253784" cy="3586951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BF606F6-5E07-4C59-974F-D7D18014734C}"/>
                </a:ext>
              </a:extLst>
            </p:cNvPr>
            <p:cNvSpPr/>
            <p:nvPr/>
          </p:nvSpPr>
          <p:spPr>
            <a:xfrm>
              <a:off x="8027853" y="2242636"/>
              <a:ext cx="2830645" cy="3391013"/>
            </a:xfrm>
            <a:prstGeom prst="rect">
              <a:avLst/>
            </a:prstGeom>
            <a:noFill/>
            <a:ln w="57150">
              <a:solidFill>
                <a:srgbClr val="1C6B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E4FABE23-6F18-4AF3-8EFA-78EB67AEAB34}"/>
              </a:ext>
            </a:extLst>
          </p:cNvPr>
          <p:cNvSpPr/>
          <p:nvPr/>
        </p:nvSpPr>
        <p:spPr>
          <a:xfrm>
            <a:off x="5408711" y="3428999"/>
            <a:ext cx="496295" cy="369331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BA896F-323B-4B0A-BD3E-955C36539D96}"/>
              </a:ext>
            </a:extLst>
          </p:cNvPr>
          <p:cNvSpPr txBox="1"/>
          <p:nvPr/>
        </p:nvSpPr>
        <p:spPr>
          <a:xfrm>
            <a:off x="4036733" y="5782465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특정 국가 시간대별 사기비율을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넣어줌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0177171-8356-4E91-8645-93C3CA67A0C4}"/>
              </a:ext>
            </a:extLst>
          </p:cNvPr>
          <p:cNvGrpSpPr/>
          <p:nvPr/>
        </p:nvGrpSpPr>
        <p:grpSpPr>
          <a:xfrm>
            <a:off x="549644" y="1755810"/>
            <a:ext cx="4531163" cy="1713251"/>
            <a:chOff x="745687" y="2439649"/>
            <a:chExt cx="4531163" cy="1713251"/>
          </a:xfrm>
        </p:grpSpPr>
        <p:pic>
          <p:nvPicPr>
            <p:cNvPr id="47" name="그림 4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57B956B7-65FA-40B7-95A4-540EAFD5BE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12" t="63977" r="42737" b="5656"/>
            <a:stretch/>
          </p:blipFill>
          <p:spPr>
            <a:xfrm>
              <a:off x="745687" y="2439649"/>
              <a:ext cx="4531163" cy="1713251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59020AA-1B8D-48B5-9E2A-1B128647CE18}"/>
                </a:ext>
              </a:extLst>
            </p:cNvPr>
            <p:cNvSpPr txBox="1"/>
            <p:nvPr/>
          </p:nvSpPr>
          <p:spPr>
            <a:xfrm>
              <a:off x="828196" y="2501289"/>
              <a:ext cx="1293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사기거래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7730C07-0DF6-4D06-BB12-159E55067486}"/>
              </a:ext>
            </a:extLst>
          </p:cNvPr>
          <p:cNvGrpSpPr/>
          <p:nvPr/>
        </p:nvGrpSpPr>
        <p:grpSpPr>
          <a:xfrm>
            <a:off x="549644" y="3574435"/>
            <a:ext cx="4835963" cy="1736375"/>
            <a:chOff x="745687" y="4258274"/>
            <a:chExt cx="4835963" cy="1736375"/>
          </a:xfrm>
        </p:grpSpPr>
        <p:pic>
          <p:nvPicPr>
            <p:cNvPr id="50" name="그림 4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06FB9180-4FF8-4632-B68E-863A57BDEF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95" t="17713" r="37173" b="51483"/>
            <a:stretch/>
          </p:blipFill>
          <p:spPr>
            <a:xfrm>
              <a:off x="745687" y="4258274"/>
              <a:ext cx="4835963" cy="173637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61EC6F1-C200-4A46-B817-81BF1660EFDD}"/>
                </a:ext>
              </a:extLst>
            </p:cNvPr>
            <p:cNvSpPr txBox="1"/>
            <p:nvPr/>
          </p:nvSpPr>
          <p:spPr>
            <a:xfrm>
              <a:off x="971799" y="4374256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전체거래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822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47E7F5-18D9-4BAC-849B-F813954D3E08}"/>
              </a:ext>
            </a:extLst>
          </p:cNvPr>
          <p:cNvGrpSpPr/>
          <p:nvPr/>
        </p:nvGrpSpPr>
        <p:grpSpPr>
          <a:xfrm>
            <a:off x="0" y="6158006"/>
            <a:ext cx="12192000" cy="712693"/>
            <a:chOff x="727558" y="7681439"/>
            <a:chExt cx="9179092" cy="62980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DED4D79-29D7-4ABF-B800-3BB552121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817" t="61165" r="8564" b="33696"/>
            <a:stretch/>
          </p:blipFill>
          <p:spPr>
            <a:xfrm>
              <a:off x="7877659" y="7681439"/>
              <a:ext cx="2028991" cy="35280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19C5799-CB0E-4DB4-B0B3-BB24484329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253" t="66286" r="8563" b="29681"/>
            <a:stretch/>
          </p:blipFill>
          <p:spPr>
            <a:xfrm>
              <a:off x="727558" y="8034242"/>
              <a:ext cx="9179092" cy="276999"/>
            </a:xfrm>
            <a:prstGeom prst="rect">
              <a:avLst/>
            </a:prstGeom>
          </p:spPr>
        </p:pic>
      </p:grpSp>
      <p:pic>
        <p:nvPicPr>
          <p:cNvPr id="22" name="Picture 2" descr="C:\Users\Administrator\Desktop\그림1.png">
            <a:extLst>
              <a:ext uri="{FF2B5EF4-FFF2-40B4-BE49-F238E27FC236}">
                <a16:creationId xmlns:a16="http://schemas.microsoft.com/office/drawing/2014/main" id="{A4350D6E-8F4A-4B78-A946-D73B1173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C25B19-1A46-479F-A831-00F0DFA933B3}"/>
              </a:ext>
            </a:extLst>
          </p:cNvPr>
          <p:cNvSpPr txBox="1"/>
          <p:nvPr/>
        </p:nvSpPr>
        <p:spPr>
          <a:xfrm>
            <a:off x="1688628" y="631983"/>
            <a:ext cx="2627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EDDF08-C161-4A6A-AB04-567BDAD5B609}"/>
              </a:ext>
            </a:extLst>
          </p:cNvPr>
          <p:cNvSpPr txBox="1"/>
          <p:nvPr/>
        </p:nvSpPr>
        <p:spPr>
          <a:xfrm>
            <a:off x="1346699" y="1713671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repeated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9F2AC3-F479-460F-B27E-373B983E0F01}"/>
              </a:ext>
            </a:extLst>
          </p:cNvPr>
          <p:cNvSpPr txBox="1"/>
          <p:nvPr/>
        </p:nvSpPr>
        <p:spPr>
          <a:xfrm>
            <a:off x="6780714" y="1601093"/>
            <a:ext cx="2716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1C6B96"/>
                </a:solidFill>
              </a:rPr>
              <a:t>TransactionAmt</a:t>
            </a:r>
            <a:r>
              <a:rPr lang="en-US" altLang="ko-KR" sz="2800" b="1" dirty="0">
                <a:solidFill>
                  <a:srgbClr val="1C6B96"/>
                </a:solidFill>
              </a:rPr>
              <a:t>	</a:t>
            </a:r>
            <a:endParaRPr lang="ko-KR" altLang="en-US" sz="2800" b="1" dirty="0">
              <a:solidFill>
                <a:srgbClr val="1C6B9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7278C-1AC9-4618-BF4D-B2E36B715ACD}"/>
              </a:ext>
            </a:extLst>
          </p:cNvPr>
          <p:cNvSpPr txBox="1"/>
          <p:nvPr/>
        </p:nvSpPr>
        <p:spPr>
          <a:xfrm>
            <a:off x="7283710" y="2335215"/>
            <a:ext cx="4623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카드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사기거래의 특이점을 발견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사기 카드가 제대로 작동하는지 </a:t>
            </a:r>
            <a:r>
              <a:rPr lang="en-US" altLang="ko-KR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test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하는 경향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384D093-61F4-4B62-86FF-9BE5BC3EA5C5}"/>
              </a:ext>
            </a:extLst>
          </p:cNvPr>
          <p:cNvSpPr/>
          <p:nvPr/>
        </p:nvSpPr>
        <p:spPr>
          <a:xfrm>
            <a:off x="6964801" y="2389831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2B46207-9BAB-4C8E-8F04-4FDD3E7D9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8" y="2264480"/>
            <a:ext cx="5670103" cy="409222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A0C43A-2779-4F96-B7AF-023471009890}"/>
              </a:ext>
            </a:extLst>
          </p:cNvPr>
          <p:cNvSpPr/>
          <p:nvPr/>
        </p:nvSpPr>
        <p:spPr>
          <a:xfrm>
            <a:off x="3826444" y="2748112"/>
            <a:ext cx="824459" cy="79646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3E5637-6DBA-4B6A-9DBC-A8A34F14A7A6}"/>
              </a:ext>
            </a:extLst>
          </p:cNvPr>
          <p:cNvSpPr/>
          <p:nvPr/>
        </p:nvSpPr>
        <p:spPr>
          <a:xfrm>
            <a:off x="3826444" y="5024088"/>
            <a:ext cx="824459" cy="79646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 descr="스크린샷이(가) 표시된 사진&#10;&#10;자동 생성된 설명">
            <a:extLst>
              <a:ext uri="{FF2B5EF4-FFF2-40B4-BE49-F238E27FC236}">
                <a16:creationId xmlns:a16="http://schemas.microsoft.com/office/drawing/2014/main" id="{3EE814CC-F2A7-4985-B809-5C7A5C9EA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98" y="3258545"/>
            <a:ext cx="5670103" cy="29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6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4C5FCD-9DFF-4555-9708-32772F3E3EAA}"/>
              </a:ext>
            </a:extLst>
          </p:cNvPr>
          <p:cNvGrpSpPr/>
          <p:nvPr/>
        </p:nvGrpSpPr>
        <p:grpSpPr>
          <a:xfrm>
            <a:off x="0" y="-9526"/>
            <a:ext cx="12192000" cy="6893367"/>
            <a:chOff x="0" y="-1"/>
            <a:chExt cx="12192000" cy="689336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CB68ABD-48F4-470F-9537-DD714807AD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063" t="34444" r="21562" b="15926"/>
            <a:stretch/>
          </p:blipFill>
          <p:spPr>
            <a:xfrm>
              <a:off x="0" y="-1"/>
              <a:ext cx="12192000" cy="689336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A1DFC35-0686-4F92-BEFF-4EB01DCAA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063" t="34444" r="56330" b="44069"/>
            <a:stretch/>
          </p:blipFill>
          <p:spPr>
            <a:xfrm>
              <a:off x="3752850" y="304799"/>
              <a:ext cx="4743450" cy="2984501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6E435-E5CE-4A1E-9A68-35B306B5DDF0}"/>
              </a:ext>
            </a:extLst>
          </p:cNvPr>
          <p:cNvSpPr txBox="1"/>
          <p:nvPr/>
        </p:nvSpPr>
        <p:spPr bwMode="auto">
          <a:xfrm>
            <a:off x="2875925" y="2120884"/>
            <a:ext cx="595375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1C6B9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사용모델 및 성능평가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87EAB0-A456-49E3-BB61-5C629460B670}"/>
              </a:ext>
            </a:extLst>
          </p:cNvPr>
          <p:cNvSpPr/>
          <p:nvPr/>
        </p:nvSpPr>
        <p:spPr>
          <a:xfrm>
            <a:off x="4212316" y="298836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모델 사용 및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ROC-score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08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C:\Users\Administrator\Desktop\그림1.png">
            <a:extLst>
              <a:ext uri="{FF2B5EF4-FFF2-40B4-BE49-F238E27FC236}">
                <a16:creationId xmlns:a16="http://schemas.microsoft.com/office/drawing/2014/main" id="{81C2D326-7682-4C6C-9E92-77FAC818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39A2547-7E03-486B-9137-A7EE53D379EF}"/>
              </a:ext>
            </a:extLst>
          </p:cNvPr>
          <p:cNvSpPr txBox="1"/>
          <p:nvPr/>
        </p:nvSpPr>
        <p:spPr>
          <a:xfrm>
            <a:off x="1824084" y="631983"/>
            <a:ext cx="2356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 적용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90C5B43-7E5A-412D-A311-B98D1950F96A}"/>
              </a:ext>
            </a:extLst>
          </p:cNvPr>
          <p:cNvCxnSpPr/>
          <p:nvPr/>
        </p:nvCxnSpPr>
        <p:spPr>
          <a:xfrm>
            <a:off x="4414327" y="2102940"/>
            <a:ext cx="0" cy="4110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ACE4F95-3318-46ED-BEEE-2CB2BF8BB4DB}"/>
              </a:ext>
            </a:extLst>
          </p:cNvPr>
          <p:cNvGrpSpPr/>
          <p:nvPr/>
        </p:nvGrpSpPr>
        <p:grpSpPr>
          <a:xfrm>
            <a:off x="0" y="6132606"/>
            <a:ext cx="12192000" cy="712693"/>
            <a:chOff x="727558" y="7681439"/>
            <a:chExt cx="9179092" cy="62980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B48649C-16B6-4A17-A3B6-1D3E209D2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817" t="61165" r="8564" b="33696"/>
            <a:stretch/>
          </p:blipFill>
          <p:spPr>
            <a:xfrm>
              <a:off x="7877659" y="7681439"/>
              <a:ext cx="2028991" cy="35280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9DDE80E-3B4D-4FBA-82E2-9BD2B8C2B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253" t="66286" r="8563" b="29681"/>
            <a:stretch/>
          </p:blipFill>
          <p:spPr>
            <a:xfrm>
              <a:off x="727558" y="8034242"/>
              <a:ext cx="9179092" cy="276999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6A10CF5-727F-459C-9256-D4B3AF0F5DA6}"/>
              </a:ext>
            </a:extLst>
          </p:cNvPr>
          <p:cNvGrpSpPr/>
          <p:nvPr/>
        </p:nvGrpSpPr>
        <p:grpSpPr>
          <a:xfrm>
            <a:off x="4662086" y="5150013"/>
            <a:ext cx="3357227" cy="400110"/>
            <a:chOff x="1299011" y="5872952"/>
            <a:chExt cx="3357227" cy="4001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672771-C2AF-4205-8C98-38224A75715D}"/>
                </a:ext>
              </a:extLst>
            </p:cNvPr>
            <p:cNvSpPr txBox="1"/>
            <p:nvPr/>
          </p:nvSpPr>
          <p:spPr>
            <a:xfrm>
              <a:off x="1592579" y="5872952"/>
              <a:ext cx="3063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Robust scaling</a:t>
              </a:r>
              <a:r>
                <a:rPr lang="ko-KR" altLang="en-US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으로 </a:t>
              </a:r>
              <a:r>
                <a:rPr lang="en-US" altLang="ko-KR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X </a:t>
              </a:r>
              <a:r>
                <a:rPr lang="ko-KR" altLang="en-US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변환</a:t>
              </a:r>
              <a:endPara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88B75E4B-3575-4561-9BE6-7D32213CC896}"/>
                </a:ext>
              </a:extLst>
            </p:cNvPr>
            <p:cNvSpPr/>
            <p:nvPr/>
          </p:nvSpPr>
          <p:spPr>
            <a:xfrm>
              <a:off x="1299011" y="5956451"/>
              <a:ext cx="282389" cy="201706"/>
            </a:xfrm>
            <a:prstGeom prst="rightArrow">
              <a:avLst/>
            </a:prstGeom>
            <a:solidFill>
              <a:srgbClr val="1C6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856171E-8298-4C4E-8CD5-15029CAEBF08}"/>
              </a:ext>
            </a:extLst>
          </p:cNvPr>
          <p:cNvGrpSpPr/>
          <p:nvPr/>
        </p:nvGrpSpPr>
        <p:grpSpPr>
          <a:xfrm>
            <a:off x="8443480" y="5149006"/>
            <a:ext cx="3003925" cy="707886"/>
            <a:chOff x="1299011" y="5872952"/>
            <a:chExt cx="3003925" cy="70788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9EA99C-6068-415D-9D55-6B47FF33AB59}"/>
                </a:ext>
              </a:extLst>
            </p:cNvPr>
            <p:cNvSpPr txBox="1"/>
            <p:nvPr/>
          </p:nvSpPr>
          <p:spPr>
            <a:xfrm>
              <a:off x="1592579" y="5872952"/>
              <a:ext cx="27103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oversampling </a:t>
              </a:r>
              <a:r>
                <a:rPr lang="ko-KR" altLang="en-US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방식으로</a:t>
              </a:r>
              <a:endPara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ko-KR" altLang="en-US" sz="2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데이터 불균형 해소</a:t>
              </a:r>
              <a:endPara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3DCB9846-9CD9-4068-9312-EF9D650C763C}"/>
                </a:ext>
              </a:extLst>
            </p:cNvPr>
            <p:cNvSpPr/>
            <p:nvPr/>
          </p:nvSpPr>
          <p:spPr>
            <a:xfrm>
              <a:off x="1299011" y="5956451"/>
              <a:ext cx="282389" cy="201706"/>
            </a:xfrm>
            <a:prstGeom prst="rightArrow">
              <a:avLst/>
            </a:prstGeom>
            <a:solidFill>
              <a:srgbClr val="1C6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BDE11CC-CB8A-4C3B-9CD7-AFDCE5E0A566}"/>
              </a:ext>
            </a:extLst>
          </p:cNvPr>
          <p:cNvGrpSpPr/>
          <p:nvPr/>
        </p:nvGrpSpPr>
        <p:grpSpPr>
          <a:xfrm>
            <a:off x="4563116" y="1327455"/>
            <a:ext cx="7753273" cy="3806185"/>
            <a:chOff x="4750587" y="1295991"/>
            <a:chExt cx="7753273" cy="3806185"/>
          </a:xfrm>
        </p:grpSpPr>
        <p:grpSp>
          <p:nvGrpSpPr>
            <p:cNvPr id="30" name="그룹 3">
              <a:extLst>
                <a:ext uri="{FF2B5EF4-FFF2-40B4-BE49-F238E27FC236}">
                  <a16:creationId xmlns:a16="http://schemas.microsoft.com/office/drawing/2014/main" id="{FF0AD149-56B2-4875-B8F3-FB8BC0048CC9}"/>
                </a:ext>
              </a:extLst>
            </p:cNvPr>
            <p:cNvGrpSpPr/>
            <p:nvPr/>
          </p:nvGrpSpPr>
          <p:grpSpPr>
            <a:xfrm>
              <a:off x="4934661" y="1295991"/>
              <a:ext cx="1117600" cy="725487"/>
              <a:chOff x="755576" y="2412206"/>
              <a:chExt cx="2834686" cy="2033587"/>
            </a:xfrm>
          </p:grpSpPr>
          <p:grpSp>
            <p:nvGrpSpPr>
              <p:cNvPr id="36" name="그룹 1">
                <a:extLst>
                  <a:ext uri="{FF2B5EF4-FFF2-40B4-BE49-F238E27FC236}">
                    <a16:creationId xmlns:a16="http://schemas.microsoft.com/office/drawing/2014/main" id="{A6B2B124-95C9-4BCB-B123-0E64F0DDC967}"/>
                  </a:ext>
                </a:extLst>
              </p:cNvPr>
              <p:cNvGrpSpPr/>
              <p:nvPr/>
            </p:nvGrpSpPr>
            <p:grpSpPr>
              <a:xfrm>
                <a:off x="755576" y="2412206"/>
                <a:ext cx="2834686" cy="2033587"/>
                <a:chOff x="1028699" y="2350294"/>
                <a:chExt cx="2576778" cy="2033587"/>
              </a:xfrm>
            </p:grpSpPr>
            <p:pic>
              <p:nvPicPr>
                <p:cNvPr id="38" name="Picture 2">
                  <a:extLst>
                    <a:ext uri="{FF2B5EF4-FFF2-40B4-BE49-F238E27FC236}">
                      <a16:creationId xmlns:a16="http://schemas.microsoft.com/office/drawing/2014/main" id="{85575819-36D3-4ECB-8009-B120C4F0C8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8699" y="2474119"/>
                  <a:ext cx="2546349" cy="1909762"/>
                </a:xfrm>
                <a:prstGeom prst="rect">
                  <a:avLst/>
                </a:prstGeom>
              </p:spPr>
            </p:pic>
            <p:pic>
              <p:nvPicPr>
                <p:cNvPr id="39" name="Picture 2">
                  <a:extLst>
                    <a:ext uri="{FF2B5EF4-FFF2-40B4-BE49-F238E27FC236}">
                      <a16:creationId xmlns:a16="http://schemas.microsoft.com/office/drawing/2014/main" id="{00D1C326-DC78-4BBF-A8AE-4EFBFBFC72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059128" y="2350294"/>
                  <a:ext cx="2546349" cy="1909762"/>
                </a:xfrm>
                <a:prstGeom prst="rect">
                  <a:avLst/>
                </a:prstGeom>
              </p:spPr>
            </p:pic>
          </p:grpSp>
          <p:sp>
            <p:nvSpPr>
              <p:cNvPr id="37" name="타원 2">
                <a:extLst>
                  <a:ext uri="{FF2B5EF4-FFF2-40B4-BE49-F238E27FC236}">
                    <a16:creationId xmlns:a16="http://schemas.microsoft.com/office/drawing/2014/main" id="{B3A12A65-9B32-4E4C-8382-5C81A16B0F3A}"/>
                  </a:ext>
                </a:extLst>
              </p:cNvPr>
              <p:cNvSpPr/>
              <p:nvPr/>
            </p:nvSpPr>
            <p:spPr>
              <a:xfrm>
                <a:off x="1616143" y="2855488"/>
                <a:ext cx="1147023" cy="1147025"/>
              </a:xfrm>
              <a:prstGeom prst="ellipse">
                <a:avLst/>
              </a:prstGeom>
              <a:solidFill>
                <a:srgbClr val="4FCDE1"/>
              </a:solidFill>
              <a:ln>
                <a:solidFill>
                  <a:srgbClr val="4FCD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24AB94-B431-45C3-8C98-B2FF551FDB79}"/>
                </a:ext>
              </a:extLst>
            </p:cNvPr>
            <p:cNvSpPr txBox="1"/>
            <p:nvPr/>
          </p:nvSpPr>
          <p:spPr>
            <a:xfrm>
              <a:off x="5874959" y="1495038"/>
              <a:ext cx="662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Robust Scaling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B87357BC-DEB3-4C31-95DF-45374BCD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0587" y="2018208"/>
              <a:ext cx="3539483" cy="3083968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8114D3-81F9-4582-8C78-1836158DE565}"/>
              </a:ext>
            </a:extLst>
          </p:cNvPr>
          <p:cNvGrpSpPr/>
          <p:nvPr/>
        </p:nvGrpSpPr>
        <p:grpSpPr>
          <a:xfrm>
            <a:off x="8402116" y="1342821"/>
            <a:ext cx="7754625" cy="3755279"/>
            <a:chOff x="8185432" y="1295991"/>
            <a:chExt cx="7754625" cy="3755279"/>
          </a:xfrm>
        </p:grpSpPr>
        <p:grpSp>
          <p:nvGrpSpPr>
            <p:cNvPr id="42" name="그룹 3">
              <a:extLst>
                <a:ext uri="{FF2B5EF4-FFF2-40B4-BE49-F238E27FC236}">
                  <a16:creationId xmlns:a16="http://schemas.microsoft.com/office/drawing/2014/main" id="{D57D85A1-E332-4EAA-B0DA-F26E4FAF2939}"/>
                </a:ext>
              </a:extLst>
            </p:cNvPr>
            <p:cNvGrpSpPr/>
            <p:nvPr/>
          </p:nvGrpSpPr>
          <p:grpSpPr>
            <a:xfrm>
              <a:off x="8370858" y="1295991"/>
              <a:ext cx="1117600" cy="725487"/>
              <a:chOff x="755576" y="2412206"/>
              <a:chExt cx="2834686" cy="2033587"/>
            </a:xfrm>
          </p:grpSpPr>
          <p:grpSp>
            <p:nvGrpSpPr>
              <p:cNvPr id="43" name="그룹 1">
                <a:extLst>
                  <a:ext uri="{FF2B5EF4-FFF2-40B4-BE49-F238E27FC236}">
                    <a16:creationId xmlns:a16="http://schemas.microsoft.com/office/drawing/2014/main" id="{1DA962E7-B617-4676-BFB9-84E5B2486B1F}"/>
                  </a:ext>
                </a:extLst>
              </p:cNvPr>
              <p:cNvGrpSpPr/>
              <p:nvPr/>
            </p:nvGrpSpPr>
            <p:grpSpPr>
              <a:xfrm>
                <a:off x="755576" y="2412206"/>
                <a:ext cx="2834686" cy="2033587"/>
                <a:chOff x="1028699" y="2350294"/>
                <a:chExt cx="2576778" cy="2033587"/>
              </a:xfrm>
            </p:grpSpPr>
            <p:pic>
              <p:nvPicPr>
                <p:cNvPr id="45" name="Picture 2">
                  <a:extLst>
                    <a:ext uri="{FF2B5EF4-FFF2-40B4-BE49-F238E27FC236}">
                      <a16:creationId xmlns:a16="http://schemas.microsoft.com/office/drawing/2014/main" id="{E9D4BFD1-E656-4307-82B1-02B451A9C2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8699" y="2474119"/>
                  <a:ext cx="2546349" cy="1909762"/>
                </a:xfrm>
                <a:prstGeom prst="rect">
                  <a:avLst/>
                </a:prstGeom>
              </p:spPr>
            </p:pic>
            <p:pic>
              <p:nvPicPr>
                <p:cNvPr id="46" name="Picture 2">
                  <a:extLst>
                    <a:ext uri="{FF2B5EF4-FFF2-40B4-BE49-F238E27FC236}">
                      <a16:creationId xmlns:a16="http://schemas.microsoft.com/office/drawing/2014/main" id="{DB262AD2-6577-4657-B67A-396D4D9BC9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059128" y="2350294"/>
                  <a:ext cx="2546349" cy="1909762"/>
                </a:xfrm>
                <a:prstGeom prst="rect">
                  <a:avLst/>
                </a:prstGeom>
              </p:spPr>
            </p:pic>
          </p:grpSp>
          <p:sp>
            <p:nvSpPr>
              <p:cNvPr id="44" name="타원 2">
                <a:extLst>
                  <a:ext uri="{FF2B5EF4-FFF2-40B4-BE49-F238E27FC236}">
                    <a16:creationId xmlns:a16="http://schemas.microsoft.com/office/drawing/2014/main" id="{44079962-3ABA-4F97-BA0D-BB4D9B1A13D4}"/>
                  </a:ext>
                </a:extLst>
              </p:cNvPr>
              <p:cNvSpPr/>
              <p:nvPr/>
            </p:nvSpPr>
            <p:spPr>
              <a:xfrm>
                <a:off x="1616143" y="2855488"/>
                <a:ext cx="1147024" cy="1147024"/>
              </a:xfrm>
              <a:prstGeom prst="ellipse">
                <a:avLst/>
              </a:prstGeom>
              <a:solidFill>
                <a:srgbClr val="4FCDE1"/>
              </a:solidFill>
              <a:ln>
                <a:solidFill>
                  <a:srgbClr val="4FCD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126934-204F-44E8-9093-823003BB1B34}"/>
                </a:ext>
              </a:extLst>
            </p:cNvPr>
            <p:cNvSpPr txBox="1"/>
            <p:nvPr/>
          </p:nvSpPr>
          <p:spPr>
            <a:xfrm>
              <a:off x="9311156" y="1495038"/>
              <a:ext cx="662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리샘플링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(SMOTE)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8" name="Picture 2" descr="img_area">
              <a:extLst>
                <a:ext uri="{FF2B5EF4-FFF2-40B4-BE49-F238E27FC236}">
                  <a16:creationId xmlns:a16="http://schemas.microsoft.com/office/drawing/2014/main" id="{B546E78E-1E20-4499-8665-ECCAB74DE6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5432" y="1977303"/>
              <a:ext cx="3676817" cy="3073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CAE226B-41C8-4FB5-B695-F68341470DA1}"/>
              </a:ext>
            </a:extLst>
          </p:cNvPr>
          <p:cNvCxnSpPr/>
          <p:nvPr/>
        </p:nvCxnSpPr>
        <p:spPr>
          <a:xfrm>
            <a:off x="8300527" y="2102940"/>
            <a:ext cx="0" cy="4110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21E2FBE7-CDFD-40DE-8F51-AAF480FFB7D9}"/>
              </a:ext>
            </a:extLst>
          </p:cNvPr>
          <p:cNvGrpSpPr/>
          <p:nvPr/>
        </p:nvGrpSpPr>
        <p:grpSpPr>
          <a:xfrm>
            <a:off x="186569" y="1327455"/>
            <a:ext cx="3015171" cy="725487"/>
            <a:chOff x="346358" y="1342821"/>
            <a:chExt cx="3015171" cy="725487"/>
          </a:xfrm>
        </p:grpSpPr>
        <p:grpSp>
          <p:nvGrpSpPr>
            <p:cNvPr id="51" name="그룹 3">
              <a:extLst>
                <a:ext uri="{FF2B5EF4-FFF2-40B4-BE49-F238E27FC236}">
                  <a16:creationId xmlns:a16="http://schemas.microsoft.com/office/drawing/2014/main" id="{80F51700-B9CF-4198-B939-B2F6561655D5}"/>
                </a:ext>
              </a:extLst>
            </p:cNvPr>
            <p:cNvGrpSpPr/>
            <p:nvPr/>
          </p:nvGrpSpPr>
          <p:grpSpPr>
            <a:xfrm>
              <a:off x="346358" y="1342821"/>
              <a:ext cx="1117600" cy="725487"/>
              <a:chOff x="755576" y="2412206"/>
              <a:chExt cx="2834686" cy="2033587"/>
            </a:xfrm>
          </p:grpSpPr>
          <p:grpSp>
            <p:nvGrpSpPr>
              <p:cNvPr id="54" name="그룹 1">
                <a:extLst>
                  <a:ext uri="{FF2B5EF4-FFF2-40B4-BE49-F238E27FC236}">
                    <a16:creationId xmlns:a16="http://schemas.microsoft.com/office/drawing/2014/main" id="{F32CCC9E-7DD1-43B7-BED7-46DAF7DCBF25}"/>
                  </a:ext>
                </a:extLst>
              </p:cNvPr>
              <p:cNvGrpSpPr/>
              <p:nvPr/>
            </p:nvGrpSpPr>
            <p:grpSpPr>
              <a:xfrm>
                <a:off x="755576" y="2412206"/>
                <a:ext cx="2834686" cy="2033587"/>
                <a:chOff x="1028699" y="2350294"/>
                <a:chExt cx="2576778" cy="2033587"/>
              </a:xfrm>
            </p:grpSpPr>
            <p:pic>
              <p:nvPicPr>
                <p:cNvPr id="56" name="Picture 2">
                  <a:extLst>
                    <a:ext uri="{FF2B5EF4-FFF2-40B4-BE49-F238E27FC236}">
                      <a16:creationId xmlns:a16="http://schemas.microsoft.com/office/drawing/2014/main" id="{60E5EF9D-9057-48BE-8A39-046D51292D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8699" y="2474119"/>
                  <a:ext cx="2546349" cy="1909762"/>
                </a:xfrm>
                <a:prstGeom prst="rect">
                  <a:avLst/>
                </a:prstGeom>
              </p:spPr>
            </p:pic>
            <p:pic>
              <p:nvPicPr>
                <p:cNvPr id="57" name="Picture 2">
                  <a:extLst>
                    <a:ext uri="{FF2B5EF4-FFF2-40B4-BE49-F238E27FC236}">
                      <a16:creationId xmlns:a16="http://schemas.microsoft.com/office/drawing/2014/main" id="{0D7EDA08-E133-42B9-9000-876F1E743C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059128" y="2350294"/>
                  <a:ext cx="2546349" cy="1909762"/>
                </a:xfrm>
                <a:prstGeom prst="rect">
                  <a:avLst/>
                </a:prstGeom>
              </p:spPr>
            </p:pic>
          </p:grpSp>
          <p:sp>
            <p:nvSpPr>
              <p:cNvPr id="55" name="타원 2">
                <a:extLst>
                  <a:ext uri="{FF2B5EF4-FFF2-40B4-BE49-F238E27FC236}">
                    <a16:creationId xmlns:a16="http://schemas.microsoft.com/office/drawing/2014/main" id="{9A17021E-9CCD-4D5E-A66C-03F83E8086BA}"/>
                  </a:ext>
                </a:extLst>
              </p:cNvPr>
              <p:cNvSpPr/>
              <p:nvPr/>
            </p:nvSpPr>
            <p:spPr>
              <a:xfrm>
                <a:off x="1616143" y="2855488"/>
                <a:ext cx="1147023" cy="1147025"/>
              </a:xfrm>
              <a:prstGeom prst="ellipse">
                <a:avLst/>
              </a:prstGeom>
              <a:solidFill>
                <a:srgbClr val="4FCDE1"/>
              </a:solidFill>
              <a:ln>
                <a:solidFill>
                  <a:srgbClr val="4FCD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A380EC-96F5-4A0F-AE1B-2396F8AD6E43}"/>
                </a:ext>
              </a:extLst>
            </p:cNvPr>
            <p:cNvSpPr txBox="1"/>
            <p:nvPr/>
          </p:nvSpPr>
          <p:spPr>
            <a:xfrm>
              <a:off x="1286657" y="1533622"/>
              <a:ext cx="207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사용모델</a:t>
              </a:r>
            </a:p>
          </p:txBody>
        </p:sp>
      </p:grpSp>
      <p:grpSp>
        <p:nvGrpSpPr>
          <p:cNvPr id="72" name="그룹 3">
            <a:extLst>
              <a:ext uri="{FF2B5EF4-FFF2-40B4-BE49-F238E27FC236}">
                <a16:creationId xmlns:a16="http://schemas.microsoft.com/office/drawing/2014/main" id="{DD3AA956-2B71-4126-BEFC-20A6CC9334FE}"/>
              </a:ext>
            </a:extLst>
          </p:cNvPr>
          <p:cNvGrpSpPr/>
          <p:nvPr/>
        </p:nvGrpSpPr>
        <p:grpSpPr>
          <a:xfrm>
            <a:off x="163800" y="4047230"/>
            <a:ext cx="1117600" cy="725487"/>
            <a:chOff x="755576" y="2412206"/>
            <a:chExt cx="2834686" cy="2033587"/>
          </a:xfrm>
        </p:grpSpPr>
        <p:grpSp>
          <p:nvGrpSpPr>
            <p:cNvPr id="73" name="그룹 1">
              <a:extLst>
                <a:ext uri="{FF2B5EF4-FFF2-40B4-BE49-F238E27FC236}">
                  <a16:creationId xmlns:a16="http://schemas.microsoft.com/office/drawing/2014/main" id="{4334B413-1844-47E5-BE49-30E15DA25684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75" name="Picture 2">
                <a:extLst>
                  <a:ext uri="{FF2B5EF4-FFF2-40B4-BE49-F238E27FC236}">
                    <a16:creationId xmlns:a16="http://schemas.microsoft.com/office/drawing/2014/main" id="{DC480A97-BB39-4887-B7CC-3FEC27E7E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76" name="Picture 2">
                <a:extLst>
                  <a:ext uri="{FF2B5EF4-FFF2-40B4-BE49-F238E27FC236}">
                    <a16:creationId xmlns:a16="http://schemas.microsoft.com/office/drawing/2014/main" id="{409B8151-B0F6-4D2E-9C89-AB67229F7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74" name="타원 2">
              <a:extLst>
                <a:ext uri="{FF2B5EF4-FFF2-40B4-BE49-F238E27FC236}">
                  <a16:creationId xmlns:a16="http://schemas.microsoft.com/office/drawing/2014/main" id="{A286BE0C-B308-4D95-BB84-9549C43882BB}"/>
                </a:ext>
              </a:extLst>
            </p:cNvPr>
            <p:cNvSpPr/>
            <p:nvPr/>
          </p:nvSpPr>
          <p:spPr>
            <a:xfrm>
              <a:off x="1616143" y="2855488"/>
              <a:ext cx="1147023" cy="1147025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0A8C6DB-C467-4CC1-A94C-D4B488A7291D}"/>
              </a:ext>
            </a:extLst>
          </p:cNvPr>
          <p:cNvSpPr txBox="1"/>
          <p:nvPr/>
        </p:nvSpPr>
        <p:spPr>
          <a:xfrm>
            <a:off x="1117296" y="4246277"/>
            <a:ext cx="15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Grid search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6657FC4-2351-4606-AB41-FF018E8F8EF4}"/>
              </a:ext>
            </a:extLst>
          </p:cNvPr>
          <p:cNvGrpSpPr/>
          <p:nvPr/>
        </p:nvGrpSpPr>
        <p:grpSpPr>
          <a:xfrm>
            <a:off x="163800" y="2628682"/>
            <a:ext cx="3919181" cy="725487"/>
            <a:chOff x="346358" y="1342821"/>
            <a:chExt cx="3919181" cy="725487"/>
          </a:xfrm>
        </p:grpSpPr>
        <p:grpSp>
          <p:nvGrpSpPr>
            <p:cNvPr id="79" name="그룹 3">
              <a:extLst>
                <a:ext uri="{FF2B5EF4-FFF2-40B4-BE49-F238E27FC236}">
                  <a16:creationId xmlns:a16="http://schemas.microsoft.com/office/drawing/2014/main" id="{DF0CE892-371A-43FE-8D9D-EA90ABB26F14}"/>
                </a:ext>
              </a:extLst>
            </p:cNvPr>
            <p:cNvGrpSpPr/>
            <p:nvPr/>
          </p:nvGrpSpPr>
          <p:grpSpPr>
            <a:xfrm>
              <a:off x="346358" y="1342821"/>
              <a:ext cx="1117600" cy="725487"/>
              <a:chOff x="755576" y="2412206"/>
              <a:chExt cx="2834686" cy="2033587"/>
            </a:xfrm>
          </p:grpSpPr>
          <p:grpSp>
            <p:nvGrpSpPr>
              <p:cNvPr id="81" name="그룹 1">
                <a:extLst>
                  <a:ext uri="{FF2B5EF4-FFF2-40B4-BE49-F238E27FC236}">
                    <a16:creationId xmlns:a16="http://schemas.microsoft.com/office/drawing/2014/main" id="{0FA54CD4-DB9F-4C23-A173-70AA0869F6C6}"/>
                  </a:ext>
                </a:extLst>
              </p:cNvPr>
              <p:cNvGrpSpPr/>
              <p:nvPr/>
            </p:nvGrpSpPr>
            <p:grpSpPr>
              <a:xfrm>
                <a:off x="755576" y="2412206"/>
                <a:ext cx="2834686" cy="2033587"/>
                <a:chOff x="1028699" y="2350294"/>
                <a:chExt cx="2576778" cy="2033587"/>
              </a:xfrm>
            </p:grpSpPr>
            <p:pic>
              <p:nvPicPr>
                <p:cNvPr id="83" name="Picture 2">
                  <a:extLst>
                    <a:ext uri="{FF2B5EF4-FFF2-40B4-BE49-F238E27FC236}">
                      <a16:creationId xmlns:a16="http://schemas.microsoft.com/office/drawing/2014/main" id="{5FBCC2F4-B9CF-4D43-B4E6-97210742DC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8699" y="2474119"/>
                  <a:ext cx="2546349" cy="1909762"/>
                </a:xfrm>
                <a:prstGeom prst="rect">
                  <a:avLst/>
                </a:prstGeom>
              </p:spPr>
            </p:pic>
            <p:pic>
              <p:nvPicPr>
                <p:cNvPr id="84" name="Picture 2">
                  <a:extLst>
                    <a:ext uri="{FF2B5EF4-FFF2-40B4-BE49-F238E27FC236}">
                      <a16:creationId xmlns:a16="http://schemas.microsoft.com/office/drawing/2014/main" id="{84F96B2E-A041-472E-8F7F-BF40986122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059128" y="2350294"/>
                  <a:ext cx="2546349" cy="1909762"/>
                </a:xfrm>
                <a:prstGeom prst="rect">
                  <a:avLst/>
                </a:prstGeom>
              </p:spPr>
            </p:pic>
          </p:grpSp>
          <p:sp>
            <p:nvSpPr>
              <p:cNvPr id="82" name="타원 2">
                <a:extLst>
                  <a:ext uri="{FF2B5EF4-FFF2-40B4-BE49-F238E27FC236}">
                    <a16:creationId xmlns:a16="http://schemas.microsoft.com/office/drawing/2014/main" id="{78823CEF-DAF9-4C86-8E9D-4255AA690CC6}"/>
                  </a:ext>
                </a:extLst>
              </p:cNvPr>
              <p:cNvSpPr/>
              <p:nvPr/>
            </p:nvSpPr>
            <p:spPr>
              <a:xfrm>
                <a:off x="1616143" y="2855488"/>
                <a:ext cx="1147023" cy="1147025"/>
              </a:xfrm>
              <a:prstGeom prst="ellipse">
                <a:avLst/>
              </a:prstGeom>
              <a:solidFill>
                <a:srgbClr val="4FCDE1"/>
              </a:solidFill>
              <a:ln>
                <a:solidFill>
                  <a:srgbClr val="4FCD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340FA9-1BD6-4F5B-BC48-AD500565AF96}"/>
                </a:ext>
              </a:extLst>
            </p:cNvPr>
            <p:cNvSpPr txBox="1"/>
            <p:nvPr/>
          </p:nvSpPr>
          <p:spPr>
            <a:xfrm>
              <a:off x="1286657" y="1533622"/>
              <a:ext cx="2978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Xgboost_plot_importance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F4655CC-24BE-483F-825F-858256E603B4}"/>
              </a:ext>
            </a:extLst>
          </p:cNvPr>
          <p:cNvSpPr txBox="1"/>
          <p:nvPr/>
        </p:nvSpPr>
        <p:spPr>
          <a:xfrm>
            <a:off x="448790" y="3422227"/>
            <a:ext cx="537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column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들의 성능 기여도를 파악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4FDDCA-2EB0-415A-AAAF-0D6C035C041E}"/>
              </a:ext>
            </a:extLst>
          </p:cNvPr>
          <p:cNvSpPr txBox="1"/>
          <p:nvPr/>
        </p:nvSpPr>
        <p:spPr>
          <a:xfrm>
            <a:off x="448790" y="4862531"/>
            <a:ext cx="401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최적의 파라미터를 계산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BB7A41-CC38-40E2-95C2-1BDF30FE61D5}"/>
              </a:ext>
            </a:extLst>
          </p:cNvPr>
          <p:cNvSpPr txBox="1"/>
          <p:nvPr/>
        </p:nvSpPr>
        <p:spPr>
          <a:xfrm>
            <a:off x="545936" y="2008333"/>
            <a:ext cx="537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Xgboost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LGBM</a:t>
            </a:r>
          </a:p>
        </p:txBody>
      </p:sp>
    </p:spTree>
    <p:extLst>
      <p:ext uri="{BB962C8B-B14F-4D97-AF65-F5344CB8AC3E}">
        <p14:creationId xmlns:p14="http://schemas.microsoft.com/office/powerpoint/2010/main" val="195430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BD98F2E-4C61-9046-9E75-A88CD6C49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60" r="64702"/>
          <a:stretch/>
        </p:blipFill>
        <p:spPr>
          <a:xfrm>
            <a:off x="4649112" y="2444585"/>
            <a:ext cx="1431844" cy="1514353"/>
          </a:xfrm>
          <a:prstGeom prst="rect">
            <a:avLst/>
          </a:prstGeom>
        </p:spPr>
      </p:pic>
      <p:pic>
        <p:nvPicPr>
          <p:cNvPr id="31" name="Picture 2" descr="C:\Users\Administrator\Desktop\그림1.png">
            <a:extLst>
              <a:ext uri="{FF2B5EF4-FFF2-40B4-BE49-F238E27FC236}">
                <a16:creationId xmlns:a16="http://schemas.microsoft.com/office/drawing/2014/main" id="{81C2D326-7682-4C6C-9E92-77FAC818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39A2547-7E03-486B-9137-A7EE53D379EF}"/>
              </a:ext>
            </a:extLst>
          </p:cNvPr>
          <p:cNvSpPr txBox="1"/>
          <p:nvPr/>
        </p:nvSpPr>
        <p:spPr>
          <a:xfrm>
            <a:off x="1926677" y="631983"/>
            <a:ext cx="215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성능평가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ACE4F95-3318-46ED-BEEE-2CB2BF8BB4DB}"/>
              </a:ext>
            </a:extLst>
          </p:cNvPr>
          <p:cNvGrpSpPr/>
          <p:nvPr/>
        </p:nvGrpSpPr>
        <p:grpSpPr>
          <a:xfrm>
            <a:off x="0" y="6132606"/>
            <a:ext cx="12192000" cy="712693"/>
            <a:chOff x="727558" y="7681439"/>
            <a:chExt cx="9179092" cy="62980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B48649C-16B6-4A17-A3B6-1D3E209D2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817" t="61165" r="8564" b="33696"/>
            <a:stretch/>
          </p:blipFill>
          <p:spPr>
            <a:xfrm>
              <a:off x="7877659" y="7681439"/>
              <a:ext cx="2028991" cy="35280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9DDE80E-3B4D-4FBA-82E2-9BD2B8C2B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253" t="66286" r="8563" b="29681"/>
            <a:stretch/>
          </p:blipFill>
          <p:spPr>
            <a:xfrm>
              <a:off x="727558" y="8034242"/>
              <a:ext cx="9179092" cy="276999"/>
            </a:xfrm>
            <a:prstGeom prst="rect">
              <a:avLst/>
            </a:prstGeom>
          </p:spPr>
        </p:pic>
      </p:grpSp>
      <p:grpSp>
        <p:nvGrpSpPr>
          <p:cNvPr id="51" name="그룹 3">
            <a:extLst>
              <a:ext uri="{FF2B5EF4-FFF2-40B4-BE49-F238E27FC236}">
                <a16:creationId xmlns:a16="http://schemas.microsoft.com/office/drawing/2014/main" id="{FEFCD8BC-C8CC-4777-8A56-ED155300B289}"/>
              </a:ext>
            </a:extLst>
          </p:cNvPr>
          <p:cNvGrpSpPr/>
          <p:nvPr/>
        </p:nvGrpSpPr>
        <p:grpSpPr>
          <a:xfrm>
            <a:off x="0" y="1320956"/>
            <a:ext cx="1117600" cy="725487"/>
            <a:chOff x="755576" y="2412206"/>
            <a:chExt cx="2834686" cy="2033587"/>
          </a:xfrm>
        </p:grpSpPr>
        <p:grpSp>
          <p:nvGrpSpPr>
            <p:cNvPr id="55" name="그룹 1">
              <a:extLst>
                <a:ext uri="{FF2B5EF4-FFF2-40B4-BE49-F238E27FC236}">
                  <a16:creationId xmlns:a16="http://schemas.microsoft.com/office/drawing/2014/main" id="{627DAB37-41A2-4154-A04C-4E8D4F0419E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57" name="Picture 2">
                <a:extLst>
                  <a:ext uri="{FF2B5EF4-FFF2-40B4-BE49-F238E27FC236}">
                    <a16:creationId xmlns:a16="http://schemas.microsoft.com/office/drawing/2014/main" id="{CE5DC084-92A9-4BDD-BF79-375FEBD19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9" name="Picture 2">
                <a:extLst>
                  <a:ext uri="{FF2B5EF4-FFF2-40B4-BE49-F238E27FC236}">
                    <a16:creationId xmlns:a16="http://schemas.microsoft.com/office/drawing/2014/main" id="{4DB0BB04-670D-4C94-92BA-E4C0B9D3D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56" name="타원 2">
              <a:extLst>
                <a:ext uri="{FF2B5EF4-FFF2-40B4-BE49-F238E27FC236}">
                  <a16:creationId xmlns:a16="http://schemas.microsoft.com/office/drawing/2014/main" id="{A330D2AB-B89C-4971-9898-8DACD61CB925}"/>
                </a:ext>
              </a:extLst>
            </p:cNvPr>
            <p:cNvSpPr/>
            <p:nvPr/>
          </p:nvSpPr>
          <p:spPr>
            <a:xfrm>
              <a:off x="1616143" y="2855488"/>
              <a:ext cx="1147023" cy="1147025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6DC790E-EED9-4768-867C-BEADA0816FFB}"/>
              </a:ext>
            </a:extLst>
          </p:cNvPr>
          <p:cNvSpPr txBox="1"/>
          <p:nvPr/>
        </p:nvSpPr>
        <p:spPr>
          <a:xfrm>
            <a:off x="1041414" y="1479098"/>
            <a:ext cx="228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GridSearchCV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B69E160-D006-49C9-8E90-7963D97242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" b="34910"/>
          <a:stretch/>
        </p:blipFill>
        <p:spPr>
          <a:xfrm>
            <a:off x="181079" y="2261833"/>
            <a:ext cx="4233808" cy="3384334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EDFA2D59-93D9-452C-9B52-D724BAF3EA63}"/>
              </a:ext>
            </a:extLst>
          </p:cNvPr>
          <p:cNvSpPr/>
          <p:nvPr/>
        </p:nvSpPr>
        <p:spPr>
          <a:xfrm>
            <a:off x="4762691" y="4050597"/>
            <a:ext cx="229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Grid Search</a:t>
            </a:r>
            <a:r>
              <a:rPr lang="ko-KR" altLang="en-US" sz="1400" dirty="0"/>
              <a:t>를 통해서 </a:t>
            </a:r>
            <a:endParaRPr lang="en-US" altLang="ko-KR" sz="1400" dirty="0"/>
          </a:p>
          <a:p>
            <a:r>
              <a:rPr lang="en-US" altLang="ko-KR" sz="1400" dirty="0"/>
              <a:t>parameter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최적값을</a:t>
            </a:r>
            <a:r>
              <a:rPr lang="ko-KR" altLang="en-US" sz="1400" dirty="0"/>
              <a:t> 계산</a:t>
            </a:r>
            <a:endParaRPr lang="en-US" altLang="ko-KR" sz="14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14C6E0C-5D8C-4D62-85D3-73A8A11D0AB8}"/>
              </a:ext>
            </a:extLst>
          </p:cNvPr>
          <p:cNvSpPr/>
          <p:nvPr/>
        </p:nvSpPr>
        <p:spPr>
          <a:xfrm>
            <a:off x="4969301" y="3485796"/>
            <a:ext cx="861060" cy="372682"/>
          </a:xfrm>
          <a:prstGeom prst="rect">
            <a:avLst/>
          </a:prstGeom>
          <a:noFill/>
          <a:ln w="28575">
            <a:solidFill>
              <a:srgbClr val="1C6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F26195C9-D28D-4C0F-8066-AC13ECE74138}"/>
              </a:ext>
            </a:extLst>
          </p:cNvPr>
          <p:cNvSpPr/>
          <p:nvPr/>
        </p:nvSpPr>
        <p:spPr>
          <a:xfrm>
            <a:off x="4480302" y="4211354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80FB5DE-9D21-4D2B-A8AF-1A85EB2E0CE8}"/>
              </a:ext>
            </a:extLst>
          </p:cNvPr>
          <p:cNvCxnSpPr/>
          <p:nvPr/>
        </p:nvCxnSpPr>
        <p:spPr>
          <a:xfrm>
            <a:off x="7219961" y="1661612"/>
            <a:ext cx="0" cy="4110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E3DA6A0-A06E-2846-8F23-ED3791F5A50D}"/>
              </a:ext>
            </a:extLst>
          </p:cNvPr>
          <p:cNvSpPr/>
          <p:nvPr/>
        </p:nvSpPr>
        <p:spPr>
          <a:xfrm>
            <a:off x="7510089" y="2700212"/>
            <a:ext cx="48761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xgb_model</a:t>
            </a:r>
            <a:r>
              <a:rPr lang="en-US" dirty="0"/>
              <a:t> = </a:t>
            </a:r>
            <a:r>
              <a:rPr lang="en-US" dirty="0" err="1"/>
              <a:t>xgb.XGBClassifier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n_estimators</a:t>
            </a:r>
            <a:r>
              <a:rPr lang="en-US" dirty="0">
                <a:solidFill>
                  <a:srgbClr val="FF0000"/>
                </a:solidFill>
              </a:rPr>
              <a:t>=2000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n_jobs</a:t>
            </a:r>
            <a:r>
              <a:rPr lang="en-US" dirty="0"/>
              <a:t>=4,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max_depth</a:t>
            </a:r>
            <a:r>
              <a:rPr lang="en-US" dirty="0"/>
              <a:t>=15,</a:t>
            </a:r>
          </a:p>
          <a:p>
            <a:r>
              <a:rPr lang="en-US" dirty="0"/>
              <a:t>                        </a:t>
            </a:r>
            <a:r>
              <a:rPr lang="en-US" dirty="0" err="1">
                <a:solidFill>
                  <a:srgbClr val="FF0000"/>
                </a:solidFill>
              </a:rPr>
              <a:t>learning_rate</a:t>
            </a:r>
            <a:r>
              <a:rPr lang="en-US" dirty="0">
                <a:solidFill>
                  <a:srgbClr val="FF0000"/>
                </a:solidFill>
              </a:rPr>
              <a:t>=0.001</a:t>
            </a:r>
            <a:r>
              <a:rPr lang="en-US" dirty="0"/>
              <a:t>,</a:t>
            </a:r>
          </a:p>
          <a:p>
            <a:r>
              <a:rPr lang="en-US" dirty="0"/>
              <a:t>                        gamma = 0.02,</a:t>
            </a:r>
          </a:p>
          <a:p>
            <a:r>
              <a:rPr lang="en-US" dirty="0"/>
              <a:t>                        subsample = 0.9,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colsample_bytree</a:t>
            </a:r>
            <a:r>
              <a:rPr lang="en-US" dirty="0"/>
              <a:t>=0.9,</a:t>
            </a:r>
          </a:p>
          <a:p>
            <a:r>
              <a:rPr lang="en-US" dirty="0"/>
              <a:t>                        missing=-999,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6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C:\Users\Administrator\Desktop\그림1.png">
            <a:extLst>
              <a:ext uri="{FF2B5EF4-FFF2-40B4-BE49-F238E27FC236}">
                <a16:creationId xmlns:a16="http://schemas.microsoft.com/office/drawing/2014/main" id="{81C2D326-7682-4C6C-9E92-77FAC818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ACE4F95-3318-46ED-BEEE-2CB2BF8BB4DB}"/>
              </a:ext>
            </a:extLst>
          </p:cNvPr>
          <p:cNvGrpSpPr/>
          <p:nvPr/>
        </p:nvGrpSpPr>
        <p:grpSpPr>
          <a:xfrm>
            <a:off x="0" y="6132606"/>
            <a:ext cx="12192000" cy="712693"/>
            <a:chOff x="727558" y="7681439"/>
            <a:chExt cx="9179092" cy="62980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B48649C-16B6-4A17-A3B6-1D3E209D2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817" t="61165" r="8564" b="33696"/>
            <a:stretch/>
          </p:blipFill>
          <p:spPr>
            <a:xfrm>
              <a:off x="7877659" y="7681439"/>
              <a:ext cx="2028991" cy="35280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9DDE80E-3B4D-4FBA-82E2-9BD2B8C2B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253" t="66286" r="8563" b="29681"/>
            <a:stretch/>
          </p:blipFill>
          <p:spPr>
            <a:xfrm>
              <a:off x="727558" y="8034242"/>
              <a:ext cx="9179092" cy="276999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7290EA4-104A-4B5C-84F6-A00FAA060678}"/>
              </a:ext>
            </a:extLst>
          </p:cNvPr>
          <p:cNvGrpSpPr/>
          <p:nvPr/>
        </p:nvGrpSpPr>
        <p:grpSpPr>
          <a:xfrm>
            <a:off x="-17672" y="1272075"/>
            <a:ext cx="4309231" cy="725487"/>
            <a:chOff x="346358" y="1342821"/>
            <a:chExt cx="4309231" cy="725487"/>
          </a:xfrm>
        </p:grpSpPr>
        <p:grpSp>
          <p:nvGrpSpPr>
            <p:cNvPr id="88" name="그룹 3">
              <a:extLst>
                <a:ext uri="{FF2B5EF4-FFF2-40B4-BE49-F238E27FC236}">
                  <a16:creationId xmlns:a16="http://schemas.microsoft.com/office/drawing/2014/main" id="{140FFAC3-C465-484A-847B-0C2944987F62}"/>
                </a:ext>
              </a:extLst>
            </p:cNvPr>
            <p:cNvGrpSpPr/>
            <p:nvPr/>
          </p:nvGrpSpPr>
          <p:grpSpPr>
            <a:xfrm>
              <a:off x="346358" y="1342821"/>
              <a:ext cx="1117600" cy="725487"/>
              <a:chOff x="755576" y="2412206"/>
              <a:chExt cx="2834687" cy="2033587"/>
            </a:xfrm>
          </p:grpSpPr>
          <p:grpSp>
            <p:nvGrpSpPr>
              <p:cNvPr id="90" name="그룹 1">
                <a:extLst>
                  <a:ext uri="{FF2B5EF4-FFF2-40B4-BE49-F238E27FC236}">
                    <a16:creationId xmlns:a16="http://schemas.microsoft.com/office/drawing/2014/main" id="{07F36522-F193-45B0-A094-AD340DCE6911}"/>
                  </a:ext>
                </a:extLst>
              </p:cNvPr>
              <p:cNvGrpSpPr/>
              <p:nvPr/>
            </p:nvGrpSpPr>
            <p:grpSpPr>
              <a:xfrm>
                <a:off x="755576" y="2412206"/>
                <a:ext cx="2834687" cy="2033587"/>
                <a:chOff x="1028699" y="2350294"/>
                <a:chExt cx="2576779" cy="2033587"/>
              </a:xfrm>
            </p:grpSpPr>
            <p:pic>
              <p:nvPicPr>
                <p:cNvPr id="92" name="Picture 2">
                  <a:extLst>
                    <a:ext uri="{FF2B5EF4-FFF2-40B4-BE49-F238E27FC236}">
                      <a16:creationId xmlns:a16="http://schemas.microsoft.com/office/drawing/2014/main" id="{9CCCC146-EF61-4A0F-9C7A-E8A5C111F2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8699" y="2474119"/>
                  <a:ext cx="2546349" cy="1909762"/>
                </a:xfrm>
                <a:prstGeom prst="rect">
                  <a:avLst/>
                </a:prstGeom>
              </p:spPr>
            </p:pic>
            <p:pic>
              <p:nvPicPr>
                <p:cNvPr id="93" name="Picture 2">
                  <a:extLst>
                    <a:ext uri="{FF2B5EF4-FFF2-40B4-BE49-F238E27FC236}">
                      <a16:creationId xmlns:a16="http://schemas.microsoft.com/office/drawing/2014/main" id="{9852EDF5-B4D8-434E-B720-8F8FB2244E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059129" y="2350294"/>
                  <a:ext cx="2546349" cy="1909762"/>
                </a:xfrm>
                <a:prstGeom prst="rect">
                  <a:avLst/>
                </a:prstGeom>
              </p:spPr>
            </p:pic>
          </p:grpSp>
          <p:sp>
            <p:nvSpPr>
              <p:cNvPr id="91" name="타원 2">
                <a:extLst>
                  <a:ext uri="{FF2B5EF4-FFF2-40B4-BE49-F238E27FC236}">
                    <a16:creationId xmlns:a16="http://schemas.microsoft.com/office/drawing/2014/main" id="{48816DCC-9866-45EA-B19B-E8A7B5BBEA0E}"/>
                  </a:ext>
                </a:extLst>
              </p:cNvPr>
              <p:cNvSpPr/>
              <p:nvPr/>
            </p:nvSpPr>
            <p:spPr>
              <a:xfrm>
                <a:off x="1616143" y="2845991"/>
                <a:ext cx="1147023" cy="1147025"/>
              </a:xfrm>
              <a:prstGeom prst="ellipse">
                <a:avLst/>
              </a:prstGeom>
              <a:solidFill>
                <a:srgbClr val="4FCDE1"/>
              </a:solidFill>
              <a:ln>
                <a:solidFill>
                  <a:srgbClr val="4FCD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9A7A5BF-9750-45BF-9AE2-5ED9C47BFBAC}"/>
                </a:ext>
              </a:extLst>
            </p:cNvPr>
            <p:cNvSpPr txBox="1"/>
            <p:nvPr/>
          </p:nvSpPr>
          <p:spPr>
            <a:xfrm>
              <a:off x="1286657" y="1533622"/>
              <a:ext cx="3368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Column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수정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0FEF61B-1538-42EB-89C7-D39819EC2028}"/>
              </a:ext>
            </a:extLst>
          </p:cNvPr>
          <p:cNvGrpSpPr/>
          <p:nvPr/>
        </p:nvGrpSpPr>
        <p:grpSpPr>
          <a:xfrm>
            <a:off x="208882" y="2401779"/>
            <a:ext cx="5887118" cy="3337542"/>
            <a:chOff x="4738" y="2173308"/>
            <a:chExt cx="7353681" cy="368108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0BDE68-028E-4A6F-BBB9-7B7AA8F1C97A}"/>
                </a:ext>
              </a:extLst>
            </p:cNvPr>
            <p:cNvSpPr/>
            <p:nvPr/>
          </p:nvSpPr>
          <p:spPr>
            <a:xfrm>
              <a:off x="57578" y="2173308"/>
              <a:ext cx="7300841" cy="3680379"/>
            </a:xfrm>
            <a:prstGeom prst="rect">
              <a:avLst/>
            </a:prstGeom>
            <a:solidFill>
              <a:srgbClr val="B0D5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1C3B0F-7B9B-4616-9CDD-00D97003B16A}"/>
                </a:ext>
              </a:extLst>
            </p:cNvPr>
            <p:cNvGrpSpPr/>
            <p:nvPr/>
          </p:nvGrpSpPr>
          <p:grpSpPr>
            <a:xfrm>
              <a:off x="914400" y="2633543"/>
              <a:ext cx="6038850" cy="2800350"/>
              <a:chOff x="952500" y="2362200"/>
              <a:chExt cx="6038850" cy="280035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FA20FF0E-29D6-47BE-B72C-3947C15FC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00" y="2362200"/>
                <a:ext cx="0" cy="2800350"/>
              </a:xfrm>
              <a:prstGeom prst="line">
                <a:avLst/>
              </a:prstGeom>
              <a:ln w="57150">
                <a:solidFill>
                  <a:srgbClr val="1C6B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538FCD7-9EA0-44C1-95EE-C70FCF7A64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2500" y="5162550"/>
                <a:ext cx="6038850" cy="0"/>
              </a:xfrm>
              <a:prstGeom prst="line">
                <a:avLst/>
              </a:prstGeom>
              <a:ln w="57150">
                <a:solidFill>
                  <a:srgbClr val="1C6B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AAE6B62-3E03-4EEA-95E9-7BF0494BDAD5}"/>
                  </a:ext>
                </a:extLst>
              </p:cNvPr>
              <p:cNvCxnSpPr/>
              <p:nvPr/>
            </p:nvCxnSpPr>
            <p:spPr>
              <a:xfrm>
                <a:off x="952500" y="26670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C90EEAC-1064-459D-9BF2-37469CFED808}"/>
                  </a:ext>
                </a:extLst>
              </p:cNvPr>
              <p:cNvCxnSpPr/>
              <p:nvPr/>
            </p:nvCxnSpPr>
            <p:spPr>
              <a:xfrm>
                <a:off x="952500" y="31623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03B74798-448F-47DA-9D21-AFDAC482CB42}"/>
                  </a:ext>
                </a:extLst>
              </p:cNvPr>
              <p:cNvCxnSpPr/>
              <p:nvPr/>
            </p:nvCxnSpPr>
            <p:spPr>
              <a:xfrm>
                <a:off x="952500" y="36576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A90BA07-DC76-41DA-89DC-19BB6161B981}"/>
                  </a:ext>
                </a:extLst>
              </p:cNvPr>
              <p:cNvCxnSpPr/>
              <p:nvPr/>
            </p:nvCxnSpPr>
            <p:spPr>
              <a:xfrm>
                <a:off x="952500" y="41529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E92A18D3-E6B5-4E06-9987-DBA03C3FFDE1}"/>
                  </a:ext>
                </a:extLst>
              </p:cNvPr>
              <p:cNvCxnSpPr/>
              <p:nvPr/>
            </p:nvCxnSpPr>
            <p:spPr>
              <a:xfrm>
                <a:off x="952500" y="46482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D1C3EE-9E60-4565-A1FA-B868D0A2BE19}"/>
                </a:ext>
              </a:extLst>
            </p:cNvPr>
            <p:cNvSpPr txBox="1"/>
            <p:nvPr/>
          </p:nvSpPr>
          <p:spPr>
            <a:xfrm>
              <a:off x="228858" y="4759761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0.2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7D3BAA7-52E7-4AC1-97AD-206E99F13EC5}"/>
                </a:ext>
              </a:extLst>
            </p:cNvPr>
            <p:cNvSpPr txBox="1"/>
            <p:nvPr/>
          </p:nvSpPr>
          <p:spPr>
            <a:xfrm>
              <a:off x="228858" y="4255329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0.4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E7CDC78-2358-4C1B-B5B6-F6702E400EA8}"/>
                </a:ext>
              </a:extLst>
            </p:cNvPr>
            <p:cNvSpPr txBox="1"/>
            <p:nvPr/>
          </p:nvSpPr>
          <p:spPr>
            <a:xfrm>
              <a:off x="228858" y="3750897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0.6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2271F51-372D-4943-A70F-8A11BFA0388E}"/>
                </a:ext>
              </a:extLst>
            </p:cNvPr>
            <p:cNvSpPr txBox="1"/>
            <p:nvPr/>
          </p:nvSpPr>
          <p:spPr>
            <a:xfrm>
              <a:off x="228858" y="3246465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0.8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4CB1E6B-604A-415D-960F-5F5A3B1291FD}"/>
                </a:ext>
              </a:extLst>
            </p:cNvPr>
            <p:cNvSpPr txBox="1"/>
            <p:nvPr/>
          </p:nvSpPr>
          <p:spPr>
            <a:xfrm>
              <a:off x="228858" y="274203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1.0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452CAE8-B6E7-4192-B257-8B7BD3D688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0971" y="3514595"/>
              <a:ext cx="1318481" cy="60563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2B0319-37CF-41E8-9552-73012F0BF050}"/>
                </a:ext>
              </a:extLst>
            </p:cNvPr>
            <p:cNvSpPr txBox="1"/>
            <p:nvPr/>
          </p:nvSpPr>
          <p:spPr>
            <a:xfrm>
              <a:off x="4738" y="2280676"/>
              <a:ext cx="113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ROC score</a:t>
              </a:r>
              <a:endParaRPr lang="ko-KR" altLang="en-US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4E666F2-8A63-4ABC-8A80-24048DB06568}"/>
                </a:ext>
              </a:extLst>
            </p:cNvPr>
            <p:cNvSpPr txBox="1"/>
            <p:nvPr/>
          </p:nvSpPr>
          <p:spPr>
            <a:xfrm>
              <a:off x="6517573" y="548505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시간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8BB63F-317B-491B-B068-1915BB2EF974}"/>
                </a:ext>
              </a:extLst>
            </p:cNvPr>
            <p:cNvSpPr txBox="1"/>
            <p:nvPr/>
          </p:nvSpPr>
          <p:spPr>
            <a:xfrm>
              <a:off x="975944" y="4061386"/>
              <a:ext cx="741264" cy="40734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0.57</a:t>
              </a:r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761FF56-8917-4009-8D15-BC8EDAD579F9}"/>
                </a:ext>
              </a:extLst>
            </p:cNvPr>
            <p:cNvSpPr txBox="1"/>
            <p:nvPr/>
          </p:nvSpPr>
          <p:spPr>
            <a:xfrm>
              <a:off x="5041797" y="3218214"/>
              <a:ext cx="1033606" cy="407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0.8826</a:t>
              </a:r>
              <a:endParaRPr lang="ko-KR" alt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57D7AC8-7D42-476B-AE1A-BEC2C36E2B30}"/>
                </a:ext>
              </a:extLst>
            </p:cNvPr>
            <p:cNvSpPr txBox="1"/>
            <p:nvPr/>
          </p:nvSpPr>
          <p:spPr>
            <a:xfrm>
              <a:off x="2359941" y="3615468"/>
              <a:ext cx="741264" cy="407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0.78</a:t>
              </a:r>
              <a:endParaRPr lang="ko-KR" altLang="en-US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425E4B2-3C1F-4907-8C72-EB2F7F5CC691}"/>
                </a:ext>
              </a:extLst>
            </p:cNvPr>
            <p:cNvSpPr txBox="1"/>
            <p:nvPr/>
          </p:nvSpPr>
          <p:spPr>
            <a:xfrm>
              <a:off x="3703138" y="3227440"/>
              <a:ext cx="924089" cy="407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16C3E6D-CCF2-4479-9E48-71DB3CFA420C}"/>
                </a:ext>
              </a:extLst>
            </p:cNvPr>
            <p:cNvSpPr txBox="1"/>
            <p:nvPr/>
          </p:nvSpPr>
          <p:spPr>
            <a:xfrm>
              <a:off x="3635109" y="3361358"/>
              <a:ext cx="887434" cy="407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0.879</a:t>
              </a:r>
              <a:endParaRPr lang="ko-KR" altLang="en-US" dirty="0"/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368E5D5-B249-4916-A87B-5CAB44539FB1}"/>
              </a:ext>
            </a:extLst>
          </p:cNvPr>
          <p:cNvCxnSpPr>
            <a:cxnSpLocks/>
            <a:stCxn id="211" idx="0"/>
          </p:cNvCxnSpPr>
          <p:nvPr/>
        </p:nvCxnSpPr>
        <p:spPr>
          <a:xfrm flipH="1">
            <a:off x="2294131" y="3357533"/>
            <a:ext cx="1245468" cy="260356"/>
          </a:xfrm>
          <a:prstGeom prst="line">
            <a:avLst/>
          </a:prstGeom>
          <a:ln>
            <a:solidFill>
              <a:srgbClr val="1C6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15C82EB9-E409-4EA5-8EC6-6800CAEF7073}"/>
              </a:ext>
            </a:extLst>
          </p:cNvPr>
          <p:cNvSpPr/>
          <p:nvPr/>
        </p:nvSpPr>
        <p:spPr>
          <a:xfrm>
            <a:off x="2261706" y="3581817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C6DD17-1CBC-40A6-B569-D326E581430F}"/>
              </a:ext>
            </a:extLst>
          </p:cNvPr>
          <p:cNvSpPr/>
          <p:nvPr/>
        </p:nvSpPr>
        <p:spPr>
          <a:xfrm>
            <a:off x="3506407" y="3340110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F5F547C-B024-4446-A604-49BC21B65615}"/>
              </a:ext>
            </a:extLst>
          </p:cNvPr>
          <p:cNvCxnSpPr>
            <a:cxnSpLocks/>
            <a:endCxn id="54" idx="7"/>
          </p:cNvCxnSpPr>
          <p:nvPr/>
        </p:nvCxnSpPr>
        <p:spPr>
          <a:xfrm flipH="1">
            <a:off x="3570845" y="3273674"/>
            <a:ext cx="1003618" cy="76591"/>
          </a:xfrm>
          <a:prstGeom prst="line">
            <a:avLst/>
          </a:prstGeom>
          <a:ln>
            <a:solidFill>
              <a:srgbClr val="1C6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7FD2DBF6-2652-45BF-BC56-0D151E1F4C2B}"/>
              </a:ext>
            </a:extLst>
          </p:cNvPr>
          <p:cNvSpPr/>
          <p:nvPr/>
        </p:nvSpPr>
        <p:spPr>
          <a:xfrm>
            <a:off x="4536716" y="3241877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843269C-A05C-4D77-AA2D-021459DC71EC}"/>
              </a:ext>
            </a:extLst>
          </p:cNvPr>
          <p:cNvSpPr/>
          <p:nvPr/>
        </p:nvSpPr>
        <p:spPr>
          <a:xfrm>
            <a:off x="1206226" y="4135207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2E2A829-3DBC-4325-BF4B-13F23CC754C0}"/>
              </a:ext>
            </a:extLst>
          </p:cNvPr>
          <p:cNvCxnSpPr>
            <a:cxnSpLocks/>
          </p:cNvCxnSpPr>
          <p:nvPr/>
        </p:nvCxnSpPr>
        <p:spPr>
          <a:xfrm flipV="1">
            <a:off x="4574463" y="3185510"/>
            <a:ext cx="1090416" cy="88164"/>
          </a:xfrm>
          <a:prstGeom prst="line">
            <a:avLst/>
          </a:prstGeom>
          <a:ln>
            <a:solidFill>
              <a:srgbClr val="1C6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8ECED8-44B6-5E44-8F5A-02A179A84FCC}"/>
              </a:ext>
            </a:extLst>
          </p:cNvPr>
          <p:cNvSpPr txBox="1"/>
          <p:nvPr/>
        </p:nvSpPr>
        <p:spPr>
          <a:xfrm>
            <a:off x="6385347" y="2528150"/>
            <a:ext cx="345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1C6B96"/>
                </a:solidFill>
              </a:rPr>
              <a:t>ROC_score</a:t>
            </a:r>
            <a:r>
              <a:rPr lang="en-US" altLang="ko-KR" sz="2400" b="1" dirty="0">
                <a:solidFill>
                  <a:srgbClr val="1C6B96"/>
                </a:solidFill>
              </a:rPr>
              <a:t> 0.57 </a:t>
            </a:r>
            <a:r>
              <a:rPr lang="ko-KR" altLang="en-US" sz="2400" dirty="0"/>
              <a:t>→ </a:t>
            </a:r>
            <a:r>
              <a:rPr lang="en-US" altLang="ko-KR" sz="2400" b="1" dirty="0">
                <a:solidFill>
                  <a:srgbClr val="1C6B96"/>
                </a:solidFill>
              </a:rPr>
              <a:t>0.78</a:t>
            </a:r>
          </a:p>
        </p:txBody>
      </p:sp>
      <p:sp>
        <p:nvSpPr>
          <p:cNvPr id="46" name="직사각형 205">
            <a:extLst>
              <a:ext uri="{FF2B5EF4-FFF2-40B4-BE49-F238E27FC236}">
                <a16:creationId xmlns:a16="http://schemas.microsoft.com/office/drawing/2014/main" id="{2242A263-2849-5941-B0F9-2A34B437FBB9}"/>
              </a:ext>
            </a:extLst>
          </p:cNvPr>
          <p:cNvSpPr/>
          <p:nvPr/>
        </p:nvSpPr>
        <p:spPr>
          <a:xfrm>
            <a:off x="6955956" y="3237771"/>
            <a:ext cx="460735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새로 만든 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c_fraud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문제인 것을 발견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c_fraud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삭제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사기비율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대신 </a:t>
            </a:r>
            <a:r>
              <a:rPr lang="ko-KR" altLang="en-US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빈도수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대체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화살표: 오른쪽 50">
            <a:extLst>
              <a:ext uri="{FF2B5EF4-FFF2-40B4-BE49-F238E27FC236}">
                <a16:creationId xmlns:a16="http://schemas.microsoft.com/office/drawing/2014/main" id="{B613697E-9615-2F42-8477-981F4B39808A}"/>
              </a:ext>
            </a:extLst>
          </p:cNvPr>
          <p:cNvSpPr/>
          <p:nvPr/>
        </p:nvSpPr>
        <p:spPr>
          <a:xfrm>
            <a:off x="6547485" y="3408739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50">
            <a:extLst>
              <a:ext uri="{FF2B5EF4-FFF2-40B4-BE49-F238E27FC236}">
                <a16:creationId xmlns:a16="http://schemas.microsoft.com/office/drawing/2014/main" id="{1BA9EA24-B7E1-344F-B131-F3F029CD5BE0}"/>
              </a:ext>
            </a:extLst>
          </p:cNvPr>
          <p:cNvSpPr/>
          <p:nvPr/>
        </p:nvSpPr>
        <p:spPr>
          <a:xfrm>
            <a:off x="6564837" y="4248808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C45F97-15BA-AB40-B37E-47C098490688}"/>
              </a:ext>
            </a:extLst>
          </p:cNvPr>
          <p:cNvSpPr txBox="1"/>
          <p:nvPr/>
        </p:nvSpPr>
        <p:spPr>
          <a:xfrm>
            <a:off x="1926677" y="631983"/>
            <a:ext cx="215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성능평가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2F49B-7B18-4758-BDB7-8047187B87FE}"/>
              </a:ext>
            </a:extLst>
          </p:cNvPr>
          <p:cNvSpPr txBox="1"/>
          <p:nvPr/>
        </p:nvSpPr>
        <p:spPr>
          <a:xfrm>
            <a:off x="5332967" y="323516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0.9023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178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C:\Users\Administrator\Desktop\그림1.png">
            <a:extLst>
              <a:ext uri="{FF2B5EF4-FFF2-40B4-BE49-F238E27FC236}">
                <a16:creationId xmlns:a16="http://schemas.microsoft.com/office/drawing/2014/main" id="{81C2D326-7682-4C6C-9E92-77FAC818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ACE4F95-3318-46ED-BEEE-2CB2BF8BB4DB}"/>
              </a:ext>
            </a:extLst>
          </p:cNvPr>
          <p:cNvGrpSpPr/>
          <p:nvPr/>
        </p:nvGrpSpPr>
        <p:grpSpPr>
          <a:xfrm>
            <a:off x="0" y="6132606"/>
            <a:ext cx="12192000" cy="712693"/>
            <a:chOff x="727558" y="7681439"/>
            <a:chExt cx="9179092" cy="62980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B48649C-16B6-4A17-A3B6-1D3E209D2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817" t="61165" r="8564" b="33696"/>
            <a:stretch/>
          </p:blipFill>
          <p:spPr>
            <a:xfrm>
              <a:off x="7877659" y="7681439"/>
              <a:ext cx="2028991" cy="35280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9DDE80E-3B4D-4FBA-82E2-9BD2B8C2B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253" t="66286" r="8563" b="29681"/>
            <a:stretch/>
          </p:blipFill>
          <p:spPr>
            <a:xfrm>
              <a:off x="727558" y="8034242"/>
              <a:ext cx="9179092" cy="276999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7290EA4-104A-4B5C-84F6-A00FAA060678}"/>
              </a:ext>
            </a:extLst>
          </p:cNvPr>
          <p:cNvGrpSpPr/>
          <p:nvPr/>
        </p:nvGrpSpPr>
        <p:grpSpPr>
          <a:xfrm>
            <a:off x="-17672" y="1272075"/>
            <a:ext cx="4309231" cy="725487"/>
            <a:chOff x="346358" y="1342821"/>
            <a:chExt cx="4309231" cy="725487"/>
          </a:xfrm>
        </p:grpSpPr>
        <p:grpSp>
          <p:nvGrpSpPr>
            <p:cNvPr id="88" name="그룹 3">
              <a:extLst>
                <a:ext uri="{FF2B5EF4-FFF2-40B4-BE49-F238E27FC236}">
                  <a16:creationId xmlns:a16="http://schemas.microsoft.com/office/drawing/2014/main" id="{140FFAC3-C465-484A-847B-0C2944987F62}"/>
                </a:ext>
              </a:extLst>
            </p:cNvPr>
            <p:cNvGrpSpPr/>
            <p:nvPr/>
          </p:nvGrpSpPr>
          <p:grpSpPr>
            <a:xfrm>
              <a:off x="346358" y="1342821"/>
              <a:ext cx="1117600" cy="725487"/>
              <a:chOff x="755576" y="2412206"/>
              <a:chExt cx="2834687" cy="2033587"/>
            </a:xfrm>
          </p:grpSpPr>
          <p:grpSp>
            <p:nvGrpSpPr>
              <p:cNvPr id="90" name="그룹 1">
                <a:extLst>
                  <a:ext uri="{FF2B5EF4-FFF2-40B4-BE49-F238E27FC236}">
                    <a16:creationId xmlns:a16="http://schemas.microsoft.com/office/drawing/2014/main" id="{07F36522-F193-45B0-A094-AD340DCE6911}"/>
                  </a:ext>
                </a:extLst>
              </p:cNvPr>
              <p:cNvGrpSpPr/>
              <p:nvPr/>
            </p:nvGrpSpPr>
            <p:grpSpPr>
              <a:xfrm>
                <a:off x="755576" y="2412206"/>
                <a:ext cx="2834687" cy="2033587"/>
                <a:chOff x="1028699" y="2350294"/>
                <a:chExt cx="2576779" cy="2033587"/>
              </a:xfrm>
            </p:grpSpPr>
            <p:pic>
              <p:nvPicPr>
                <p:cNvPr id="92" name="Picture 2">
                  <a:extLst>
                    <a:ext uri="{FF2B5EF4-FFF2-40B4-BE49-F238E27FC236}">
                      <a16:creationId xmlns:a16="http://schemas.microsoft.com/office/drawing/2014/main" id="{9CCCC146-EF61-4A0F-9C7A-E8A5C111F2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8699" y="2474119"/>
                  <a:ext cx="2546349" cy="1909762"/>
                </a:xfrm>
                <a:prstGeom prst="rect">
                  <a:avLst/>
                </a:prstGeom>
              </p:spPr>
            </p:pic>
            <p:pic>
              <p:nvPicPr>
                <p:cNvPr id="93" name="Picture 2">
                  <a:extLst>
                    <a:ext uri="{FF2B5EF4-FFF2-40B4-BE49-F238E27FC236}">
                      <a16:creationId xmlns:a16="http://schemas.microsoft.com/office/drawing/2014/main" id="{9852EDF5-B4D8-434E-B720-8F8FB2244E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059129" y="2350294"/>
                  <a:ext cx="2546349" cy="1909762"/>
                </a:xfrm>
                <a:prstGeom prst="rect">
                  <a:avLst/>
                </a:prstGeom>
              </p:spPr>
            </p:pic>
          </p:grpSp>
          <p:sp>
            <p:nvSpPr>
              <p:cNvPr id="91" name="타원 2">
                <a:extLst>
                  <a:ext uri="{FF2B5EF4-FFF2-40B4-BE49-F238E27FC236}">
                    <a16:creationId xmlns:a16="http://schemas.microsoft.com/office/drawing/2014/main" id="{48816DCC-9866-45EA-B19B-E8A7B5BBEA0E}"/>
                  </a:ext>
                </a:extLst>
              </p:cNvPr>
              <p:cNvSpPr/>
              <p:nvPr/>
            </p:nvSpPr>
            <p:spPr>
              <a:xfrm>
                <a:off x="1616143" y="2845991"/>
                <a:ext cx="1147023" cy="1147025"/>
              </a:xfrm>
              <a:prstGeom prst="ellipse">
                <a:avLst/>
              </a:prstGeom>
              <a:solidFill>
                <a:srgbClr val="4FCDE1"/>
              </a:solidFill>
              <a:ln>
                <a:solidFill>
                  <a:srgbClr val="4FCD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9A7A5BF-9750-45BF-9AE2-5ED9C47BFBAC}"/>
                </a:ext>
              </a:extLst>
            </p:cNvPr>
            <p:cNvSpPr txBox="1"/>
            <p:nvPr/>
          </p:nvSpPr>
          <p:spPr>
            <a:xfrm>
              <a:off x="1286657" y="1533622"/>
              <a:ext cx="3368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Column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수정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0FEF61B-1538-42EB-89C7-D39819EC2028}"/>
              </a:ext>
            </a:extLst>
          </p:cNvPr>
          <p:cNvGrpSpPr/>
          <p:nvPr/>
        </p:nvGrpSpPr>
        <p:grpSpPr>
          <a:xfrm>
            <a:off x="208882" y="2401779"/>
            <a:ext cx="5887118" cy="3337542"/>
            <a:chOff x="4738" y="2173308"/>
            <a:chExt cx="7353681" cy="368108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0BDE68-028E-4A6F-BBB9-7B7AA8F1C97A}"/>
                </a:ext>
              </a:extLst>
            </p:cNvPr>
            <p:cNvSpPr/>
            <p:nvPr/>
          </p:nvSpPr>
          <p:spPr>
            <a:xfrm>
              <a:off x="57578" y="2173308"/>
              <a:ext cx="7300841" cy="3680379"/>
            </a:xfrm>
            <a:prstGeom prst="rect">
              <a:avLst/>
            </a:prstGeom>
            <a:solidFill>
              <a:srgbClr val="B0D5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1C3B0F-7B9B-4616-9CDD-00D97003B16A}"/>
                </a:ext>
              </a:extLst>
            </p:cNvPr>
            <p:cNvGrpSpPr/>
            <p:nvPr/>
          </p:nvGrpSpPr>
          <p:grpSpPr>
            <a:xfrm>
              <a:off x="914400" y="2633543"/>
              <a:ext cx="6038850" cy="2800350"/>
              <a:chOff x="952500" y="2362200"/>
              <a:chExt cx="6038850" cy="280035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FA20FF0E-29D6-47BE-B72C-3947C15FC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00" y="2362200"/>
                <a:ext cx="0" cy="2800350"/>
              </a:xfrm>
              <a:prstGeom prst="line">
                <a:avLst/>
              </a:prstGeom>
              <a:ln w="57150">
                <a:solidFill>
                  <a:srgbClr val="1C6B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538FCD7-9EA0-44C1-95EE-C70FCF7A64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2500" y="5162550"/>
                <a:ext cx="6038850" cy="0"/>
              </a:xfrm>
              <a:prstGeom prst="line">
                <a:avLst/>
              </a:prstGeom>
              <a:ln w="57150">
                <a:solidFill>
                  <a:srgbClr val="1C6B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AAE6B62-3E03-4EEA-95E9-7BF0494BDAD5}"/>
                  </a:ext>
                </a:extLst>
              </p:cNvPr>
              <p:cNvCxnSpPr/>
              <p:nvPr/>
            </p:nvCxnSpPr>
            <p:spPr>
              <a:xfrm>
                <a:off x="952500" y="26670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C90EEAC-1064-459D-9BF2-37469CFED808}"/>
                  </a:ext>
                </a:extLst>
              </p:cNvPr>
              <p:cNvCxnSpPr/>
              <p:nvPr/>
            </p:nvCxnSpPr>
            <p:spPr>
              <a:xfrm>
                <a:off x="952500" y="31623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03B74798-448F-47DA-9D21-AFDAC482CB42}"/>
                  </a:ext>
                </a:extLst>
              </p:cNvPr>
              <p:cNvCxnSpPr/>
              <p:nvPr/>
            </p:nvCxnSpPr>
            <p:spPr>
              <a:xfrm>
                <a:off x="952500" y="36576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A90BA07-DC76-41DA-89DC-19BB6161B981}"/>
                  </a:ext>
                </a:extLst>
              </p:cNvPr>
              <p:cNvCxnSpPr/>
              <p:nvPr/>
            </p:nvCxnSpPr>
            <p:spPr>
              <a:xfrm>
                <a:off x="952500" y="41529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E92A18D3-E6B5-4E06-9987-DBA03C3FFDE1}"/>
                  </a:ext>
                </a:extLst>
              </p:cNvPr>
              <p:cNvCxnSpPr/>
              <p:nvPr/>
            </p:nvCxnSpPr>
            <p:spPr>
              <a:xfrm>
                <a:off x="952500" y="46482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D1C3EE-9E60-4565-A1FA-B868D0A2BE19}"/>
                </a:ext>
              </a:extLst>
            </p:cNvPr>
            <p:cNvSpPr txBox="1"/>
            <p:nvPr/>
          </p:nvSpPr>
          <p:spPr>
            <a:xfrm>
              <a:off x="228858" y="4759761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0.2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7D3BAA7-52E7-4AC1-97AD-206E99F13EC5}"/>
                </a:ext>
              </a:extLst>
            </p:cNvPr>
            <p:cNvSpPr txBox="1"/>
            <p:nvPr/>
          </p:nvSpPr>
          <p:spPr>
            <a:xfrm>
              <a:off x="228858" y="4255329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0.4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E7CDC78-2358-4C1B-B5B6-F6702E400EA8}"/>
                </a:ext>
              </a:extLst>
            </p:cNvPr>
            <p:cNvSpPr txBox="1"/>
            <p:nvPr/>
          </p:nvSpPr>
          <p:spPr>
            <a:xfrm>
              <a:off x="228858" y="3750897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0.6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2271F51-372D-4943-A70F-8A11BFA0388E}"/>
                </a:ext>
              </a:extLst>
            </p:cNvPr>
            <p:cNvSpPr txBox="1"/>
            <p:nvPr/>
          </p:nvSpPr>
          <p:spPr>
            <a:xfrm>
              <a:off x="228858" y="3246465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0.8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4CB1E6B-604A-415D-960F-5F5A3B1291FD}"/>
                </a:ext>
              </a:extLst>
            </p:cNvPr>
            <p:cNvSpPr txBox="1"/>
            <p:nvPr/>
          </p:nvSpPr>
          <p:spPr>
            <a:xfrm>
              <a:off x="228858" y="274203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1.0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452CAE8-B6E7-4192-B257-8B7BD3D688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0971" y="3514595"/>
              <a:ext cx="1318481" cy="605635"/>
            </a:xfrm>
            <a:prstGeom prst="line">
              <a:avLst/>
            </a:prstGeom>
            <a:ln>
              <a:solidFill>
                <a:srgbClr val="1C6B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2B0319-37CF-41E8-9552-73012F0BF050}"/>
                </a:ext>
              </a:extLst>
            </p:cNvPr>
            <p:cNvSpPr txBox="1"/>
            <p:nvPr/>
          </p:nvSpPr>
          <p:spPr>
            <a:xfrm>
              <a:off x="4738" y="2280676"/>
              <a:ext cx="113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ROC score</a:t>
              </a:r>
              <a:endParaRPr lang="ko-KR" altLang="en-US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4E666F2-8A63-4ABC-8A80-24048DB06568}"/>
                </a:ext>
              </a:extLst>
            </p:cNvPr>
            <p:cNvSpPr txBox="1"/>
            <p:nvPr/>
          </p:nvSpPr>
          <p:spPr>
            <a:xfrm>
              <a:off x="6517573" y="548505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시간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8BB63F-317B-491B-B068-1915BB2EF974}"/>
                </a:ext>
              </a:extLst>
            </p:cNvPr>
            <p:cNvSpPr txBox="1"/>
            <p:nvPr/>
          </p:nvSpPr>
          <p:spPr>
            <a:xfrm>
              <a:off x="975944" y="4061386"/>
              <a:ext cx="741264" cy="40734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0.57</a:t>
              </a:r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761FF56-8917-4009-8D15-BC8EDAD579F9}"/>
                </a:ext>
              </a:extLst>
            </p:cNvPr>
            <p:cNvSpPr txBox="1"/>
            <p:nvPr/>
          </p:nvSpPr>
          <p:spPr>
            <a:xfrm>
              <a:off x="5041797" y="3218214"/>
              <a:ext cx="1033606" cy="407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0.8826</a:t>
              </a:r>
              <a:endParaRPr lang="ko-KR" alt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57D7AC8-7D42-476B-AE1A-BEC2C36E2B30}"/>
                </a:ext>
              </a:extLst>
            </p:cNvPr>
            <p:cNvSpPr txBox="1"/>
            <p:nvPr/>
          </p:nvSpPr>
          <p:spPr>
            <a:xfrm>
              <a:off x="2359941" y="3615468"/>
              <a:ext cx="741264" cy="407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0.78</a:t>
              </a:r>
              <a:endParaRPr lang="ko-KR" altLang="en-US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425E4B2-3C1F-4907-8C72-EB2F7F5CC691}"/>
                </a:ext>
              </a:extLst>
            </p:cNvPr>
            <p:cNvSpPr txBox="1"/>
            <p:nvPr/>
          </p:nvSpPr>
          <p:spPr>
            <a:xfrm>
              <a:off x="3703138" y="3227440"/>
              <a:ext cx="924089" cy="407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16C3E6D-CCF2-4479-9E48-71DB3CFA420C}"/>
                </a:ext>
              </a:extLst>
            </p:cNvPr>
            <p:cNvSpPr txBox="1"/>
            <p:nvPr/>
          </p:nvSpPr>
          <p:spPr>
            <a:xfrm>
              <a:off x="3635109" y="3361358"/>
              <a:ext cx="887434" cy="407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0.879</a:t>
              </a:r>
              <a:endParaRPr lang="ko-KR" altLang="en-US" dirty="0"/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368E5D5-B249-4916-A87B-5CAB44539FB1}"/>
              </a:ext>
            </a:extLst>
          </p:cNvPr>
          <p:cNvCxnSpPr>
            <a:cxnSpLocks/>
            <a:stCxn id="211" idx="0"/>
          </p:cNvCxnSpPr>
          <p:nvPr/>
        </p:nvCxnSpPr>
        <p:spPr>
          <a:xfrm flipH="1">
            <a:off x="2294131" y="3357533"/>
            <a:ext cx="1245468" cy="2603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15C82EB9-E409-4EA5-8EC6-6800CAEF7073}"/>
              </a:ext>
            </a:extLst>
          </p:cNvPr>
          <p:cNvSpPr/>
          <p:nvPr/>
        </p:nvSpPr>
        <p:spPr>
          <a:xfrm>
            <a:off x="2261706" y="3581817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C6DD17-1CBC-40A6-B569-D326E581430F}"/>
              </a:ext>
            </a:extLst>
          </p:cNvPr>
          <p:cNvSpPr/>
          <p:nvPr/>
        </p:nvSpPr>
        <p:spPr>
          <a:xfrm>
            <a:off x="3506407" y="3340110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F5F547C-B024-4446-A604-49BC21B65615}"/>
              </a:ext>
            </a:extLst>
          </p:cNvPr>
          <p:cNvCxnSpPr>
            <a:cxnSpLocks/>
            <a:endCxn id="54" idx="7"/>
          </p:cNvCxnSpPr>
          <p:nvPr/>
        </p:nvCxnSpPr>
        <p:spPr>
          <a:xfrm flipH="1">
            <a:off x="3570845" y="3273674"/>
            <a:ext cx="1003618" cy="76591"/>
          </a:xfrm>
          <a:prstGeom prst="line">
            <a:avLst/>
          </a:prstGeom>
          <a:ln>
            <a:solidFill>
              <a:srgbClr val="1C6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7FD2DBF6-2652-45BF-BC56-0D151E1F4C2B}"/>
              </a:ext>
            </a:extLst>
          </p:cNvPr>
          <p:cNvSpPr/>
          <p:nvPr/>
        </p:nvSpPr>
        <p:spPr>
          <a:xfrm>
            <a:off x="4536716" y="3241877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843269C-A05C-4D77-AA2D-021459DC71EC}"/>
              </a:ext>
            </a:extLst>
          </p:cNvPr>
          <p:cNvSpPr/>
          <p:nvPr/>
        </p:nvSpPr>
        <p:spPr>
          <a:xfrm>
            <a:off x="1206226" y="4135207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2E2A829-3DBC-4325-BF4B-13F23CC754C0}"/>
              </a:ext>
            </a:extLst>
          </p:cNvPr>
          <p:cNvCxnSpPr>
            <a:cxnSpLocks/>
          </p:cNvCxnSpPr>
          <p:nvPr/>
        </p:nvCxnSpPr>
        <p:spPr>
          <a:xfrm flipV="1">
            <a:off x="4574463" y="3185510"/>
            <a:ext cx="1090416" cy="88164"/>
          </a:xfrm>
          <a:prstGeom prst="line">
            <a:avLst/>
          </a:prstGeom>
          <a:ln>
            <a:solidFill>
              <a:srgbClr val="1C6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8370B2-4F2F-EC41-BD43-6ABC6BC295D3}"/>
              </a:ext>
            </a:extLst>
          </p:cNvPr>
          <p:cNvSpPr txBox="1"/>
          <p:nvPr/>
        </p:nvSpPr>
        <p:spPr>
          <a:xfrm>
            <a:off x="6385346" y="2528150"/>
            <a:ext cx="348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1C6B96"/>
                </a:solidFill>
              </a:rPr>
              <a:t>ROC_score</a:t>
            </a:r>
            <a:r>
              <a:rPr lang="en-US" altLang="ko-KR" sz="2400" b="1" dirty="0">
                <a:solidFill>
                  <a:srgbClr val="1C6B96"/>
                </a:solidFill>
              </a:rPr>
              <a:t> 0.78 </a:t>
            </a:r>
            <a:r>
              <a:rPr lang="ko-KR" altLang="en-US" sz="2400" dirty="0"/>
              <a:t>→ </a:t>
            </a:r>
            <a:r>
              <a:rPr lang="en-US" altLang="ko-KR" sz="2400" b="1" dirty="0">
                <a:solidFill>
                  <a:srgbClr val="1C6B96"/>
                </a:solidFill>
              </a:rPr>
              <a:t>0.879</a:t>
            </a:r>
          </a:p>
        </p:txBody>
      </p:sp>
      <p:sp>
        <p:nvSpPr>
          <p:cNvPr id="46" name="직사각형 217">
            <a:extLst>
              <a:ext uri="{FF2B5EF4-FFF2-40B4-BE49-F238E27FC236}">
                <a16:creationId xmlns:a16="http://schemas.microsoft.com/office/drawing/2014/main" id="{67B65E5A-4BA2-8D4D-8511-4881F219B0F1}"/>
              </a:ext>
            </a:extLst>
          </p:cNvPr>
          <p:cNvSpPr/>
          <p:nvPr/>
        </p:nvSpPr>
        <p:spPr>
          <a:xfrm>
            <a:off x="6916720" y="3351394"/>
            <a:ext cx="43726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Robust scaling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SMOTE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처리 안 함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0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Id, V column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추가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train + test 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묶어서 한 번에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PCA</a:t>
            </a: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화살표: 오른쪽 50">
            <a:extLst>
              <a:ext uri="{FF2B5EF4-FFF2-40B4-BE49-F238E27FC236}">
                <a16:creationId xmlns:a16="http://schemas.microsoft.com/office/drawing/2014/main" id="{09D34ABD-FDB0-EB46-9F57-7A8AE0202DBE}"/>
              </a:ext>
            </a:extLst>
          </p:cNvPr>
          <p:cNvSpPr/>
          <p:nvPr/>
        </p:nvSpPr>
        <p:spPr>
          <a:xfrm>
            <a:off x="6547485" y="3408739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50">
            <a:extLst>
              <a:ext uri="{FF2B5EF4-FFF2-40B4-BE49-F238E27FC236}">
                <a16:creationId xmlns:a16="http://schemas.microsoft.com/office/drawing/2014/main" id="{F3750F84-5146-E941-9053-83D03C5E162E}"/>
              </a:ext>
            </a:extLst>
          </p:cNvPr>
          <p:cNvSpPr/>
          <p:nvPr/>
        </p:nvSpPr>
        <p:spPr>
          <a:xfrm>
            <a:off x="6564837" y="4070231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53C607-6E03-5448-B448-EF8DE117DEE4}"/>
              </a:ext>
            </a:extLst>
          </p:cNvPr>
          <p:cNvSpPr txBox="1"/>
          <p:nvPr/>
        </p:nvSpPr>
        <p:spPr>
          <a:xfrm>
            <a:off x="1926677" y="631983"/>
            <a:ext cx="215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성능평가</a:t>
            </a: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BC1528BD-2AAE-7B44-9D00-11E3B2F8A033}"/>
              </a:ext>
            </a:extLst>
          </p:cNvPr>
          <p:cNvSpPr/>
          <p:nvPr/>
        </p:nvSpPr>
        <p:spPr>
          <a:xfrm>
            <a:off x="6547485" y="4674800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F90A03-EACA-4125-8B9F-315F5AC551D8}"/>
              </a:ext>
            </a:extLst>
          </p:cNvPr>
          <p:cNvSpPr txBox="1"/>
          <p:nvPr/>
        </p:nvSpPr>
        <p:spPr>
          <a:xfrm>
            <a:off x="5332967" y="323516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0.9023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39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C:\Users\Administrator\Desktop\그림1.png">
            <a:extLst>
              <a:ext uri="{FF2B5EF4-FFF2-40B4-BE49-F238E27FC236}">
                <a16:creationId xmlns:a16="http://schemas.microsoft.com/office/drawing/2014/main" id="{81C2D326-7682-4C6C-9E92-77FAC818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ACE4F95-3318-46ED-BEEE-2CB2BF8BB4DB}"/>
              </a:ext>
            </a:extLst>
          </p:cNvPr>
          <p:cNvGrpSpPr/>
          <p:nvPr/>
        </p:nvGrpSpPr>
        <p:grpSpPr>
          <a:xfrm>
            <a:off x="0" y="6132606"/>
            <a:ext cx="12192000" cy="712693"/>
            <a:chOff x="727558" y="7681439"/>
            <a:chExt cx="9179092" cy="62980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B48649C-16B6-4A17-A3B6-1D3E209D2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817" t="61165" r="8564" b="33696"/>
            <a:stretch/>
          </p:blipFill>
          <p:spPr>
            <a:xfrm>
              <a:off x="7877659" y="7681439"/>
              <a:ext cx="2028991" cy="35280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9DDE80E-3B4D-4FBA-82E2-9BD2B8C2B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253" t="66286" r="8563" b="29681"/>
            <a:stretch/>
          </p:blipFill>
          <p:spPr>
            <a:xfrm>
              <a:off x="727558" y="8034242"/>
              <a:ext cx="9179092" cy="276999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7290EA4-104A-4B5C-84F6-A00FAA060678}"/>
              </a:ext>
            </a:extLst>
          </p:cNvPr>
          <p:cNvGrpSpPr/>
          <p:nvPr/>
        </p:nvGrpSpPr>
        <p:grpSpPr>
          <a:xfrm>
            <a:off x="-17672" y="1272075"/>
            <a:ext cx="4309231" cy="725487"/>
            <a:chOff x="346358" y="1342821"/>
            <a:chExt cx="4309231" cy="725487"/>
          </a:xfrm>
        </p:grpSpPr>
        <p:grpSp>
          <p:nvGrpSpPr>
            <p:cNvPr id="88" name="그룹 3">
              <a:extLst>
                <a:ext uri="{FF2B5EF4-FFF2-40B4-BE49-F238E27FC236}">
                  <a16:creationId xmlns:a16="http://schemas.microsoft.com/office/drawing/2014/main" id="{140FFAC3-C465-484A-847B-0C2944987F62}"/>
                </a:ext>
              </a:extLst>
            </p:cNvPr>
            <p:cNvGrpSpPr/>
            <p:nvPr/>
          </p:nvGrpSpPr>
          <p:grpSpPr>
            <a:xfrm>
              <a:off x="346358" y="1342821"/>
              <a:ext cx="1117600" cy="725487"/>
              <a:chOff x="755576" y="2412206"/>
              <a:chExt cx="2834687" cy="2033587"/>
            </a:xfrm>
          </p:grpSpPr>
          <p:grpSp>
            <p:nvGrpSpPr>
              <p:cNvPr id="90" name="그룹 1">
                <a:extLst>
                  <a:ext uri="{FF2B5EF4-FFF2-40B4-BE49-F238E27FC236}">
                    <a16:creationId xmlns:a16="http://schemas.microsoft.com/office/drawing/2014/main" id="{07F36522-F193-45B0-A094-AD340DCE6911}"/>
                  </a:ext>
                </a:extLst>
              </p:cNvPr>
              <p:cNvGrpSpPr/>
              <p:nvPr/>
            </p:nvGrpSpPr>
            <p:grpSpPr>
              <a:xfrm>
                <a:off x="755576" y="2412206"/>
                <a:ext cx="2834687" cy="2033587"/>
                <a:chOff x="1028699" y="2350294"/>
                <a:chExt cx="2576779" cy="2033587"/>
              </a:xfrm>
            </p:grpSpPr>
            <p:pic>
              <p:nvPicPr>
                <p:cNvPr id="92" name="Picture 2">
                  <a:extLst>
                    <a:ext uri="{FF2B5EF4-FFF2-40B4-BE49-F238E27FC236}">
                      <a16:creationId xmlns:a16="http://schemas.microsoft.com/office/drawing/2014/main" id="{9CCCC146-EF61-4A0F-9C7A-E8A5C111F2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8699" y="2474119"/>
                  <a:ext cx="2546349" cy="1909762"/>
                </a:xfrm>
                <a:prstGeom prst="rect">
                  <a:avLst/>
                </a:prstGeom>
              </p:spPr>
            </p:pic>
            <p:pic>
              <p:nvPicPr>
                <p:cNvPr id="93" name="Picture 2">
                  <a:extLst>
                    <a:ext uri="{FF2B5EF4-FFF2-40B4-BE49-F238E27FC236}">
                      <a16:creationId xmlns:a16="http://schemas.microsoft.com/office/drawing/2014/main" id="{9852EDF5-B4D8-434E-B720-8F8FB2244E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059129" y="2350294"/>
                  <a:ext cx="2546349" cy="1909762"/>
                </a:xfrm>
                <a:prstGeom prst="rect">
                  <a:avLst/>
                </a:prstGeom>
              </p:spPr>
            </p:pic>
          </p:grpSp>
          <p:sp>
            <p:nvSpPr>
              <p:cNvPr id="91" name="타원 2">
                <a:extLst>
                  <a:ext uri="{FF2B5EF4-FFF2-40B4-BE49-F238E27FC236}">
                    <a16:creationId xmlns:a16="http://schemas.microsoft.com/office/drawing/2014/main" id="{48816DCC-9866-45EA-B19B-E8A7B5BBEA0E}"/>
                  </a:ext>
                </a:extLst>
              </p:cNvPr>
              <p:cNvSpPr/>
              <p:nvPr/>
            </p:nvSpPr>
            <p:spPr>
              <a:xfrm>
                <a:off x="1616143" y="2845991"/>
                <a:ext cx="1147023" cy="1147025"/>
              </a:xfrm>
              <a:prstGeom prst="ellipse">
                <a:avLst/>
              </a:prstGeom>
              <a:solidFill>
                <a:srgbClr val="4FCDE1"/>
              </a:solidFill>
              <a:ln>
                <a:solidFill>
                  <a:srgbClr val="4FCD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9A7A5BF-9750-45BF-9AE2-5ED9C47BFBAC}"/>
                </a:ext>
              </a:extLst>
            </p:cNvPr>
            <p:cNvSpPr txBox="1"/>
            <p:nvPr/>
          </p:nvSpPr>
          <p:spPr>
            <a:xfrm>
              <a:off x="1286657" y="1533622"/>
              <a:ext cx="3368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Column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수정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0FEF61B-1538-42EB-89C7-D39819EC2028}"/>
              </a:ext>
            </a:extLst>
          </p:cNvPr>
          <p:cNvGrpSpPr/>
          <p:nvPr/>
        </p:nvGrpSpPr>
        <p:grpSpPr>
          <a:xfrm>
            <a:off x="208882" y="2401779"/>
            <a:ext cx="5887118" cy="3337542"/>
            <a:chOff x="4738" y="2173308"/>
            <a:chExt cx="7353681" cy="368108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0BDE68-028E-4A6F-BBB9-7B7AA8F1C97A}"/>
                </a:ext>
              </a:extLst>
            </p:cNvPr>
            <p:cNvSpPr/>
            <p:nvPr/>
          </p:nvSpPr>
          <p:spPr>
            <a:xfrm>
              <a:off x="57578" y="2173308"/>
              <a:ext cx="7300841" cy="3680379"/>
            </a:xfrm>
            <a:prstGeom prst="rect">
              <a:avLst/>
            </a:prstGeom>
            <a:solidFill>
              <a:srgbClr val="B0D5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1C3B0F-7B9B-4616-9CDD-00D97003B16A}"/>
                </a:ext>
              </a:extLst>
            </p:cNvPr>
            <p:cNvGrpSpPr/>
            <p:nvPr/>
          </p:nvGrpSpPr>
          <p:grpSpPr>
            <a:xfrm>
              <a:off x="914400" y="2633543"/>
              <a:ext cx="6038850" cy="2800350"/>
              <a:chOff x="952500" y="2362200"/>
              <a:chExt cx="6038850" cy="280035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FA20FF0E-29D6-47BE-B72C-3947C15FC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00" y="2362200"/>
                <a:ext cx="0" cy="2800350"/>
              </a:xfrm>
              <a:prstGeom prst="line">
                <a:avLst/>
              </a:prstGeom>
              <a:ln w="57150">
                <a:solidFill>
                  <a:srgbClr val="1C6B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538FCD7-9EA0-44C1-95EE-C70FCF7A64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2500" y="5162550"/>
                <a:ext cx="6038850" cy="0"/>
              </a:xfrm>
              <a:prstGeom prst="line">
                <a:avLst/>
              </a:prstGeom>
              <a:ln w="57150">
                <a:solidFill>
                  <a:srgbClr val="1C6B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AAE6B62-3E03-4EEA-95E9-7BF0494BDAD5}"/>
                  </a:ext>
                </a:extLst>
              </p:cNvPr>
              <p:cNvCxnSpPr/>
              <p:nvPr/>
            </p:nvCxnSpPr>
            <p:spPr>
              <a:xfrm>
                <a:off x="952500" y="26670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C90EEAC-1064-459D-9BF2-37469CFED808}"/>
                  </a:ext>
                </a:extLst>
              </p:cNvPr>
              <p:cNvCxnSpPr/>
              <p:nvPr/>
            </p:nvCxnSpPr>
            <p:spPr>
              <a:xfrm>
                <a:off x="952500" y="31623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03B74798-448F-47DA-9D21-AFDAC482CB42}"/>
                  </a:ext>
                </a:extLst>
              </p:cNvPr>
              <p:cNvCxnSpPr/>
              <p:nvPr/>
            </p:nvCxnSpPr>
            <p:spPr>
              <a:xfrm>
                <a:off x="952500" y="36576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A90BA07-DC76-41DA-89DC-19BB6161B981}"/>
                  </a:ext>
                </a:extLst>
              </p:cNvPr>
              <p:cNvCxnSpPr/>
              <p:nvPr/>
            </p:nvCxnSpPr>
            <p:spPr>
              <a:xfrm>
                <a:off x="952500" y="41529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E92A18D3-E6B5-4E06-9987-DBA03C3FFDE1}"/>
                  </a:ext>
                </a:extLst>
              </p:cNvPr>
              <p:cNvCxnSpPr/>
              <p:nvPr/>
            </p:nvCxnSpPr>
            <p:spPr>
              <a:xfrm>
                <a:off x="952500" y="46482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D1C3EE-9E60-4565-A1FA-B868D0A2BE19}"/>
                </a:ext>
              </a:extLst>
            </p:cNvPr>
            <p:cNvSpPr txBox="1"/>
            <p:nvPr/>
          </p:nvSpPr>
          <p:spPr>
            <a:xfrm>
              <a:off x="228858" y="4759761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0.2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7D3BAA7-52E7-4AC1-97AD-206E99F13EC5}"/>
                </a:ext>
              </a:extLst>
            </p:cNvPr>
            <p:cNvSpPr txBox="1"/>
            <p:nvPr/>
          </p:nvSpPr>
          <p:spPr>
            <a:xfrm>
              <a:off x="228858" y="4255329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0.4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E7CDC78-2358-4C1B-B5B6-F6702E400EA8}"/>
                </a:ext>
              </a:extLst>
            </p:cNvPr>
            <p:cNvSpPr txBox="1"/>
            <p:nvPr/>
          </p:nvSpPr>
          <p:spPr>
            <a:xfrm>
              <a:off x="228858" y="3750897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0.6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2271F51-372D-4943-A70F-8A11BFA0388E}"/>
                </a:ext>
              </a:extLst>
            </p:cNvPr>
            <p:cNvSpPr txBox="1"/>
            <p:nvPr/>
          </p:nvSpPr>
          <p:spPr>
            <a:xfrm>
              <a:off x="228858" y="3246465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0.8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4CB1E6B-604A-415D-960F-5F5A3B1291FD}"/>
                </a:ext>
              </a:extLst>
            </p:cNvPr>
            <p:cNvSpPr txBox="1"/>
            <p:nvPr/>
          </p:nvSpPr>
          <p:spPr>
            <a:xfrm>
              <a:off x="228858" y="274203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1.0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452CAE8-B6E7-4192-B257-8B7BD3D688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0971" y="3514595"/>
              <a:ext cx="1318481" cy="605635"/>
            </a:xfrm>
            <a:prstGeom prst="line">
              <a:avLst/>
            </a:prstGeom>
            <a:ln>
              <a:solidFill>
                <a:srgbClr val="1C6B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2B0319-37CF-41E8-9552-73012F0BF050}"/>
                </a:ext>
              </a:extLst>
            </p:cNvPr>
            <p:cNvSpPr txBox="1"/>
            <p:nvPr/>
          </p:nvSpPr>
          <p:spPr>
            <a:xfrm>
              <a:off x="4738" y="2280676"/>
              <a:ext cx="113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ROC score</a:t>
              </a:r>
              <a:endParaRPr lang="ko-KR" altLang="en-US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4E666F2-8A63-4ABC-8A80-24048DB06568}"/>
                </a:ext>
              </a:extLst>
            </p:cNvPr>
            <p:cNvSpPr txBox="1"/>
            <p:nvPr/>
          </p:nvSpPr>
          <p:spPr>
            <a:xfrm>
              <a:off x="6517573" y="548505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시간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8BB63F-317B-491B-B068-1915BB2EF974}"/>
                </a:ext>
              </a:extLst>
            </p:cNvPr>
            <p:cNvSpPr txBox="1"/>
            <p:nvPr/>
          </p:nvSpPr>
          <p:spPr>
            <a:xfrm>
              <a:off x="975944" y="4061386"/>
              <a:ext cx="741264" cy="40734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0.57</a:t>
              </a:r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761FF56-8917-4009-8D15-BC8EDAD579F9}"/>
                </a:ext>
              </a:extLst>
            </p:cNvPr>
            <p:cNvSpPr txBox="1"/>
            <p:nvPr/>
          </p:nvSpPr>
          <p:spPr>
            <a:xfrm>
              <a:off x="5041797" y="3218214"/>
              <a:ext cx="1033606" cy="407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0.8826</a:t>
              </a:r>
              <a:endParaRPr lang="ko-KR" alt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57D7AC8-7D42-476B-AE1A-BEC2C36E2B30}"/>
                </a:ext>
              </a:extLst>
            </p:cNvPr>
            <p:cNvSpPr txBox="1"/>
            <p:nvPr/>
          </p:nvSpPr>
          <p:spPr>
            <a:xfrm>
              <a:off x="2359941" y="3615468"/>
              <a:ext cx="741264" cy="407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0.78</a:t>
              </a:r>
              <a:endParaRPr lang="ko-KR" altLang="en-US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425E4B2-3C1F-4907-8C72-EB2F7F5CC691}"/>
                </a:ext>
              </a:extLst>
            </p:cNvPr>
            <p:cNvSpPr txBox="1"/>
            <p:nvPr/>
          </p:nvSpPr>
          <p:spPr>
            <a:xfrm>
              <a:off x="3703138" y="3227440"/>
              <a:ext cx="924089" cy="407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16C3E6D-CCF2-4479-9E48-71DB3CFA420C}"/>
                </a:ext>
              </a:extLst>
            </p:cNvPr>
            <p:cNvSpPr txBox="1"/>
            <p:nvPr/>
          </p:nvSpPr>
          <p:spPr>
            <a:xfrm>
              <a:off x="3635109" y="3361358"/>
              <a:ext cx="887434" cy="407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0.879</a:t>
              </a:r>
              <a:endParaRPr lang="ko-KR" altLang="en-US" dirty="0"/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368E5D5-B249-4916-A87B-5CAB44539FB1}"/>
              </a:ext>
            </a:extLst>
          </p:cNvPr>
          <p:cNvCxnSpPr>
            <a:cxnSpLocks/>
            <a:stCxn id="211" idx="0"/>
          </p:cNvCxnSpPr>
          <p:nvPr/>
        </p:nvCxnSpPr>
        <p:spPr>
          <a:xfrm flipH="1">
            <a:off x="2294131" y="3357533"/>
            <a:ext cx="1245468" cy="260356"/>
          </a:xfrm>
          <a:prstGeom prst="line">
            <a:avLst/>
          </a:prstGeom>
          <a:ln>
            <a:solidFill>
              <a:srgbClr val="1C6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15C82EB9-E409-4EA5-8EC6-6800CAEF7073}"/>
              </a:ext>
            </a:extLst>
          </p:cNvPr>
          <p:cNvSpPr/>
          <p:nvPr/>
        </p:nvSpPr>
        <p:spPr>
          <a:xfrm>
            <a:off x="2261706" y="3581817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C6DD17-1CBC-40A6-B569-D326E581430F}"/>
              </a:ext>
            </a:extLst>
          </p:cNvPr>
          <p:cNvSpPr/>
          <p:nvPr/>
        </p:nvSpPr>
        <p:spPr>
          <a:xfrm>
            <a:off x="3506407" y="3340110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F5F547C-B024-4446-A604-49BC21B65615}"/>
              </a:ext>
            </a:extLst>
          </p:cNvPr>
          <p:cNvCxnSpPr>
            <a:cxnSpLocks/>
            <a:endCxn id="54" idx="7"/>
          </p:cNvCxnSpPr>
          <p:nvPr/>
        </p:nvCxnSpPr>
        <p:spPr>
          <a:xfrm flipH="1">
            <a:off x="3570845" y="3273674"/>
            <a:ext cx="1003618" cy="765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7FD2DBF6-2652-45BF-BC56-0D151E1F4C2B}"/>
              </a:ext>
            </a:extLst>
          </p:cNvPr>
          <p:cNvSpPr/>
          <p:nvPr/>
        </p:nvSpPr>
        <p:spPr>
          <a:xfrm>
            <a:off x="4536716" y="3241877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843269C-A05C-4D77-AA2D-021459DC71EC}"/>
              </a:ext>
            </a:extLst>
          </p:cNvPr>
          <p:cNvSpPr/>
          <p:nvPr/>
        </p:nvSpPr>
        <p:spPr>
          <a:xfrm>
            <a:off x="1206226" y="4135207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2E2A829-3DBC-4325-BF4B-13F23CC754C0}"/>
              </a:ext>
            </a:extLst>
          </p:cNvPr>
          <p:cNvCxnSpPr>
            <a:cxnSpLocks/>
          </p:cNvCxnSpPr>
          <p:nvPr/>
        </p:nvCxnSpPr>
        <p:spPr>
          <a:xfrm flipV="1">
            <a:off x="4574463" y="3185510"/>
            <a:ext cx="1090416" cy="88164"/>
          </a:xfrm>
          <a:prstGeom prst="line">
            <a:avLst/>
          </a:prstGeom>
          <a:ln>
            <a:solidFill>
              <a:srgbClr val="1C6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C9BDB3-59A2-0A4C-9385-F36D370D154A}"/>
              </a:ext>
            </a:extLst>
          </p:cNvPr>
          <p:cNvSpPr txBox="1"/>
          <p:nvPr/>
        </p:nvSpPr>
        <p:spPr>
          <a:xfrm>
            <a:off x="6385346" y="2528150"/>
            <a:ext cx="481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1C6B96"/>
                </a:solidFill>
              </a:rPr>
              <a:t>ROC_score</a:t>
            </a:r>
            <a:r>
              <a:rPr lang="en-US" altLang="ko-KR" sz="2400" b="1" dirty="0">
                <a:solidFill>
                  <a:srgbClr val="1C6B96"/>
                </a:solidFill>
              </a:rPr>
              <a:t> 0.879 </a:t>
            </a:r>
            <a:r>
              <a:rPr lang="ko-KR" altLang="en-US" sz="2400" dirty="0"/>
              <a:t>→ </a:t>
            </a:r>
            <a:r>
              <a:rPr lang="en-US" altLang="ko-KR" sz="2400" b="1" dirty="0">
                <a:solidFill>
                  <a:srgbClr val="1C6B96"/>
                </a:solidFill>
              </a:rPr>
              <a:t>0.8826</a:t>
            </a:r>
          </a:p>
        </p:txBody>
      </p:sp>
      <p:sp>
        <p:nvSpPr>
          <p:cNvPr id="46" name="직사각형 50">
            <a:extLst>
              <a:ext uri="{FF2B5EF4-FFF2-40B4-BE49-F238E27FC236}">
                <a16:creationId xmlns:a16="http://schemas.microsoft.com/office/drawing/2014/main" id="{02C3ED40-ABBA-0E41-8A0B-E1E5ED8546FA}"/>
              </a:ext>
            </a:extLst>
          </p:cNvPr>
          <p:cNvSpPr/>
          <p:nvPr/>
        </p:nvSpPr>
        <p:spPr>
          <a:xfrm>
            <a:off x="6804264" y="3450497"/>
            <a:ext cx="452720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Xgboost_plot_importance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사용하여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기여도가 낮은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column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삭제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화살표: 오른쪽 51">
            <a:extLst>
              <a:ext uri="{FF2B5EF4-FFF2-40B4-BE49-F238E27FC236}">
                <a16:creationId xmlns:a16="http://schemas.microsoft.com/office/drawing/2014/main" id="{333C7222-F89B-7B47-9FF3-40B6978AF68D}"/>
              </a:ext>
            </a:extLst>
          </p:cNvPr>
          <p:cNvSpPr/>
          <p:nvPr/>
        </p:nvSpPr>
        <p:spPr>
          <a:xfrm>
            <a:off x="6440383" y="3550127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94E0C8-1762-9E4B-8939-1BDB446D61F5}"/>
              </a:ext>
            </a:extLst>
          </p:cNvPr>
          <p:cNvSpPr txBox="1"/>
          <p:nvPr/>
        </p:nvSpPr>
        <p:spPr>
          <a:xfrm>
            <a:off x="1926677" y="631983"/>
            <a:ext cx="215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성능평가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4130FE-2871-417F-A444-179733EBF9B3}"/>
              </a:ext>
            </a:extLst>
          </p:cNvPr>
          <p:cNvSpPr txBox="1"/>
          <p:nvPr/>
        </p:nvSpPr>
        <p:spPr>
          <a:xfrm>
            <a:off x="5332967" y="323516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0.9023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85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C:\Users\Administrator\Desktop\그림1.png">
            <a:extLst>
              <a:ext uri="{FF2B5EF4-FFF2-40B4-BE49-F238E27FC236}">
                <a16:creationId xmlns:a16="http://schemas.microsoft.com/office/drawing/2014/main" id="{81C2D326-7682-4C6C-9E92-77FAC818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ACE4F95-3318-46ED-BEEE-2CB2BF8BB4DB}"/>
              </a:ext>
            </a:extLst>
          </p:cNvPr>
          <p:cNvGrpSpPr/>
          <p:nvPr/>
        </p:nvGrpSpPr>
        <p:grpSpPr>
          <a:xfrm>
            <a:off x="0" y="6132606"/>
            <a:ext cx="12192000" cy="712693"/>
            <a:chOff x="727558" y="7681439"/>
            <a:chExt cx="9179092" cy="62980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B48649C-16B6-4A17-A3B6-1D3E209D2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817" t="61165" r="8564" b="33696"/>
            <a:stretch/>
          </p:blipFill>
          <p:spPr>
            <a:xfrm>
              <a:off x="7877659" y="7681439"/>
              <a:ext cx="2028991" cy="35280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9DDE80E-3B4D-4FBA-82E2-9BD2B8C2B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253" t="66286" r="8563" b="29681"/>
            <a:stretch/>
          </p:blipFill>
          <p:spPr>
            <a:xfrm>
              <a:off x="727558" y="8034242"/>
              <a:ext cx="9179092" cy="276999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7290EA4-104A-4B5C-84F6-A00FAA060678}"/>
              </a:ext>
            </a:extLst>
          </p:cNvPr>
          <p:cNvGrpSpPr/>
          <p:nvPr/>
        </p:nvGrpSpPr>
        <p:grpSpPr>
          <a:xfrm>
            <a:off x="-17672" y="1272075"/>
            <a:ext cx="4309231" cy="725487"/>
            <a:chOff x="346358" y="1342821"/>
            <a:chExt cx="4309231" cy="725487"/>
          </a:xfrm>
        </p:grpSpPr>
        <p:grpSp>
          <p:nvGrpSpPr>
            <p:cNvPr id="88" name="그룹 3">
              <a:extLst>
                <a:ext uri="{FF2B5EF4-FFF2-40B4-BE49-F238E27FC236}">
                  <a16:creationId xmlns:a16="http://schemas.microsoft.com/office/drawing/2014/main" id="{140FFAC3-C465-484A-847B-0C2944987F62}"/>
                </a:ext>
              </a:extLst>
            </p:cNvPr>
            <p:cNvGrpSpPr/>
            <p:nvPr/>
          </p:nvGrpSpPr>
          <p:grpSpPr>
            <a:xfrm>
              <a:off x="346358" y="1342821"/>
              <a:ext cx="1117600" cy="725487"/>
              <a:chOff x="755576" y="2412206"/>
              <a:chExt cx="2834687" cy="2033587"/>
            </a:xfrm>
          </p:grpSpPr>
          <p:grpSp>
            <p:nvGrpSpPr>
              <p:cNvPr id="90" name="그룹 1">
                <a:extLst>
                  <a:ext uri="{FF2B5EF4-FFF2-40B4-BE49-F238E27FC236}">
                    <a16:creationId xmlns:a16="http://schemas.microsoft.com/office/drawing/2014/main" id="{07F36522-F193-45B0-A094-AD340DCE6911}"/>
                  </a:ext>
                </a:extLst>
              </p:cNvPr>
              <p:cNvGrpSpPr/>
              <p:nvPr/>
            </p:nvGrpSpPr>
            <p:grpSpPr>
              <a:xfrm>
                <a:off x="755576" y="2412206"/>
                <a:ext cx="2834687" cy="2033587"/>
                <a:chOff x="1028699" y="2350294"/>
                <a:chExt cx="2576779" cy="2033587"/>
              </a:xfrm>
            </p:grpSpPr>
            <p:pic>
              <p:nvPicPr>
                <p:cNvPr id="92" name="Picture 2">
                  <a:extLst>
                    <a:ext uri="{FF2B5EF4-FFF2-40B4-BE49-F238E27FC236}">
                      <a16:creationId xmlns:a16="http://schemas.microsoft.com/office/drawing/2014/main" id="{9CCCC146-EF61-4A0F-9C7A-E8A5C111F2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8699" y="2474119"/>
                  <a:ext cx="2546349" cy="1909762"/>
                </a:xfrm>
                <a:prstGeom prst="rect">
                  <a:avLst/>
                </a:prstGeom>
              </p:spPr>
            </p:pic>
            <p:pic>
              <p:nvPicPr>
                <p:cNvPr id="93" name="Picture 2">
                  <a:extLst>
                    <a:ext uri="{FF2B5EF4-FFF2-40B4-BE49-F238E27FC236}">
                      <a16:creationId xmlns:a16="http://schemas.microsoft.com/office/drawing/2014/main" id="{9852EDF5-B4D8-434E-B720-8F8FB2244E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059129" y="2350294"/>
                  <a:ext cx="2546349" cy="1909762"/>
                </a:xfrm>
                <a:prstGeom prst="rect">
                  <a:avLst/>
                </a:prstGeom>
              </p:spPr>
            </p:pic>
          </p:grpSp>
          <p:sp>
            <p:nvSpPr>
              <p:cNvPr id="91" name="타원 2">
                <a:extLst>
                  <a:ext uri="{FF2B5EF4-FFF2-40B4-BE49-F238E27FC236}">
                    <a16:creationId xmlns:a16="http://schemas.microsoft.com/office/drawing/2014/main" id="{48816DCC-9866-45EA-B19B-E8A7B5BBEA0E}"/>
                  </a:ext>
                </a:extLst>
              </p:cNvPr>
              <p:cNvSpPr/>
              <p:nvPr/>
            </p:nvSpPr>
            <p:spPr>
              <a:xfrm>
                <a:off x="1616143" y="2845991"/>
                <a:ext cx="1147023" cy="1147025"/>
              </a:xfrm>
              <a:prstGeom prst="ellipse">
                <a:avLst/>
              </a:prstGeom>
              <a:solidFill>
                <a:srgbClr val="4FCDE1"/>
              </a:solidFill>
              <a:ln>
                <a:solidFill>
                  <a:srgbClr val="4FCD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9A7A5BF-9750-45BF-9AE2-5ED9C47BFBAC}"/>
                </a:ext>
              </a:extLst>
            </p:cNvPr>
            <p:cNvSpPr txBox="1"/>
            <p:nvPr/>
          </p:nvSpPr>
          <p:spPr>
            <a:xfrm>
              <a:off x="1286657" y="1533622"/>
              <a:ext cx="3368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Column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수정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0FEF61B-1538-42EB-89C7-D39819EC2028}"/>
              </a:ext>
            </a:extLst>
          </p:cNvPr>
          <p:cNvGrpSpPr/>
          <p:nvPr/>
        </p:nvGrpSpPr>
        <p:grpSpPr>
          <a:xfrm>
            <a:off x="208882" y="2401779"/>
            <a:ext cx="5887118" cy="3337542"/>
            <a:chOff x="4738" y="2173308"/>
            <a:chExt cx="7353681" cy="368108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0BDE68-028E-4A6F-BBB9-7B7AA8F1C97A}"/>
                </a:ext>
              </a:extLst>
            </p:cNvPr>
            <p:cNvSpPr/>
            <p:nvPr/>
          </p:nvSpPr>
          <p:spPr>
            <a:xfrm>
              <a:off x="57578" y="2173308"/>
              <a:ext cx="7300841" cy="3680379"/>
            </a:xfrm>
            <a:prstGeom prst="rect">
              <a:avLst/>
            </a:prstGeom>
            <a:solidFill>
              <a:srgbClr val="B0D5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1C3B0F-7B9B-4616-9CDD-00D97003B16A}"/>
                </a:ext>
              </a:extLst>
            </p:cNvPr>
            <p:cNvGrpSpPr/>
            <p:nvPr/>
          </p:nvGrpSpPr>
          <p:grpSpPr>
            <a:xfrm>
              <a:off x="914400" y="2633543"/>
              <a:ext cx="6038850" cy="2800350"/>
              <a:chOff x="952500" y="2362200"/>
              <a:chExt cx="6038850" cy="280035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FA20FF0E-29D6-47BE-B72C-3947C15FC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00" y="2362200"/>
                <a:ext cx="0" cy="2800350"/>
              </a:xfrm>
              <a:prstGeom prst="line">
                <a:avLst/>
              </a:prstGeom>
              <a:ln w="57150">
                <a:solidFill>
                  <a:srgbClr val="1C6B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538FCD7-9EA0-44C1-95EE-C70FCF7A64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2500" y="5162550"/>
                <a:ext cx="6038850" cy="0"/>
              </a:xfrm>
              <a:prstGeom prst="line">
                <a:avLst/>
              </a:prstGeom>
              <a:ln w="57150">
                <a:solidFill>
                  <a:srgbClr val="1C6B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AAE6B62-3E03-4EEA-95E9-7BF0494BDAD5}"/>
                  </a:ext>
                </a:extLst>
              </p:cNvPr>
              <p:cNvCxnSpPr/>
              <p:nvPr/>
            </p:nvCxnSpPr>
            <p:spPr>
              <a:xfrm>
                <a:off x="952500" y="26670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C90EEAC-1064-459D-9BF2-37469CFED808}"/>
                  </a:ext>
                </a:extLst>
              </p:cNvPr>
              <p:cNvCxnSpPr/>
              <p:nvPr/>
            </p:nvCxnSpPr>
            <p:spPr>
              <a:xfrm>
                <a:off x="952500" y="31623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03B74798-448F-47DA-9D21-AFDAC482CB42}"/>
                  </a:ext>
                </a:extLst>
              </p:cNvPr>
              <p:cNvCxnSpPr/>
              <p:nvPr/>
            </p:nvCxnSpPr>
            <p:spPr>
              <a:xfrm>
                <a:off x="952500" y="36576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A90BA07-DC76-41DA-89DC-19BB6161B981}"/>
                  </a:ext>
                </a:extLst>
              </p:cNvPr>
              <p:cNvCxnSpPr/>
              <p:nvPr/>
            </p:nvCxnSpPr>
            <p:spPr>
              <a:xfrm>
                <a:off x="952500" y="41529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E92A18D3-E6B5-4E06-9987-DBA03C3FFDE1}"/>
                  </a:ext>
                </a:extLst>
              </p:cNvPr>
              <p:cNvCxnSpPr/>
              <p:nvPr/>
            </p:nvCxnSpPr>
            <p:spPr>
              <a:xfrm>
                <a:off x="952500" y="46482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D1C3EE-9E60-4565-A1FA-B868D0A2BE19}"/>
                </a:ext>
              </a:extLst>
            </p:cNvPr>
            <p:cNvSpPr txBox="1"/>
            <p:nvPr/>
          </p:nvSpPr>
          <p:spPr>
            <a:xfrm>
              <a:off x="228858" y="4759761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0.2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7D3BAA7-52E7-4AC1-97AD-206E99F13EC5}"/>
                </a:ext>
              </a:extLst>
            </p:cNvPr>
            <p:cNvSpPr txBox="1"/>
            <p:nvPr/>
          </p:nvSpPr>
          <p:spPr>
            <a:xfrm>
              <a:off x="228858" y="4255329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0.4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E7CDC78-2358-4C1B-B5B6-F6702E400EA8}"/>
                </a:ext>
              </a:extLst>
            </p:cNvPr>
            <p:cNvSpPr txBox="1"/>
            <p:nvPr/>
          </p:nvSpPr>
          <p:spPr>
            <a:xfrm>
              <a:off x="228858" y="3750897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0.6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2271F51-372D-4943-A70F-8A11BFA0388E}"/>
                </a:ext>
              </a:extLst>
            </p:cNvPr>
            <p:cNvSpPr txBox="1"/>
            <p:nvPr/>
          </p:nvSpPr>
          <p:spPr>
            <a:xfrm>
              <a:off x="228858" y="3246465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0.8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4CB1E6B-604A-415D-960F-5F5A3B1291FD}"/>
                </a:ext>
              </a:extLst>
            </p:cNvPr>
            <p:cNvSpPr txBox="1"/>
            <p:nvPr/>
          </p:nvSpPr>
          <p:spPr>
            <a:xfrm>
              <a:off x="228858" y="274203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1.0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452CAE8-B6E7-4192-B257-8B7BD3D688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0971" y="3514595"/>
              <a:ext cx="1318481" cy="605635"/>
            </a:xfrm>
            <a:prstGeom prst="line">
              <a:avLst/>
            </a:prstGeom>
            <a:ln>
              <a:solidFill>
                <a:srgbClr val="1C6B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2B0319-37CF-41E8-9552-73012F0BF050}"/>
                </a:ext>
              </a:extLst>
            </p:cNvPr>
            <p:cNvSpPr txBox="1"/>
            <p:nvPr/>
          </p:nvSpPr>
          <p:spPr>
            <a:xfrm>
              <a:off x="4738" y="2280676"/>
              <a:ext cx="113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ROC score</a:t>
              </a:r>
              <a:endParaRPr lang="ko-KR" altLang="en-US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4E666F2-8A63-4ABC-8A80-24048DB06568}"/>
                </a:ext>
              </a:extLst>
            </p:cNvPr>
            <p:cNvSpPr txBox="1"/>
            <p:nvPr/>
          </p:nvSpPr>
          <p:spPr>
            <a:xfrm>
              <a:off x="6517573" y="548505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시간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8BB63F-317B-491B-B068-1915BB2EF974}"/>
                </a:ext>
              </a:extLst>
            </p:cNvPr>
            <p:cNvSpPr txBox="1"/>
            <p:nvPr/>
          </p:nvSpPr>
          <p:spPr>
            <a:xfrm>
              <a:off x="975944" y="4061386"/>
              <a:ext cx="741264" cy="40734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0.57</a:t>
              </a:r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761FF56-8917-4009-8D15-BC8EDAD579F9}"/>
                </a:ext>
              </a:extLst>
            </p:cNvPr>
            <p:cNvSpPr txBox="1"/>
            <p:nvPr/>
          </p:nvSpPr>
          <p:spPr>
            <a:xfrm>
              <a:off x="5041797" y="3218214"/>
              <a:ext cx="1033606" cy="407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0.8826</a:t>
              </a:r>
              <a:endParaRPr lang="ko-KR" alt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57D7AC8-7D42-476B-AE1A-BEC2C36E2B30}"/>
                </a:ext>
              </a:extLst>
            </p:cNvPr>
            <p:cNvSpPr txBox="1"/>
            <p:nvPr/>
          </p:nvSpPr>
          <p:spPr>
            <a:xfrm>
              <a:off x="2359941" y="3615468"/>
              <a:ext cx="741264" cy="407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0.78</a:t>
              </a:r>
              <a:endParaRPr lang="ko-KR" altLang="en-US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425E4B2-3C1F-4907-8C72-EB2F7F5CC691}"/>
                </a:ext>
              </a:extLst>
            </p:cNvPr>
            <p:cNvSpPr txBox="1"/>
            <p:nvPr/>
          </p:nvSpPr>
          <p:spPr>
            <a:xfrm>
              <a:off x="3703138" y="3227440"/>
              <a:ext cx="924089" cy="407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16C3E6D-CCF2-4479-9E48-71DB3CFA420C}"/>
                </a:ext>
              </a:extLst>
            </p:cNvPr>
            <p:cNvSpPr txBox="1"/>
            <p:nvPr/>
          </p:nvSpPr>
          <p:spPr>
            <a:xfrm>
              <a:off x="3635109" y="3361358"/>
              <a:ext cx="887434" cy="407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0.879</a:t>
              </a:r>
              <a:endParaRPr lang="ko-KR" altLang="en-US" dirty="0"/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368E5D5-B249-4916-A87B-5CAB44539FB1}"/>
              </a:ext>
            </a:extLst>
          </p:cNvPr>
          <p:cNvCxnSpPr>
            <a:cxnSpLocks/>
            <a:stCxn id="211" idx="0"/>
          </p:cNvCxnSpPr>
          <p:nvPr/>
        </p:nvCxnSpPr>
        <p:spPr>
          <a:xfrm flipH="1">
            <a:off x="2294131" y="3357533"/>
            <a:ext cx="1245468" cy="260356"/>
          </a:xfrm>
          <a:prstGeom prst="line">
            <a:avLst/>
          </a:prstGeom>
          <a:ln>
            <a:solidFill>
              <a:srgbClr val="1C6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15C82EB9-E409-4EA5-8EC6-6800CAEF7073}"/>
              </a:ext>
            </a:extLst>
          </p:cNvPr>
          <p:cNvSpPr/>
          <p:nvPr/>
        </p:nvSpPr>
        <p:spPr>
          <a:xfrm>
            <a:off x="2261706" y="3581817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C6DD17-1CBC-40A6-B569-D326E581430F}"/>
              </a:ext>
            </a:extLst>
          </p:cNvPr>
          <p:cNvSpPr/>
          <p:nvPr/>
        </p:nvSpPr>
        <p:spPr>
          <a:xfrm>
            <a:off x="3506407" y="3340110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F5F547C-B024-4446-A604-49BC21B65615}"/>
              </a:ext>
            </a:extLst>
          </p:cNvPr>
          <p:cNvCxnSpPr>
            <a:cxnSpLocks/>
            <a:endCxn id="54" idx="7"/>
          </p:cNvCxnSpPr>
          <p:nvPr/>
        </p:nvCxnSpPr>
        <p:spPr>
          <a:xfrm flipH="1">
            <a:off x="3570845" y="3273674"/>
            <a:ext cx="1003618" cy="765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7FD2DBF6-2652-45BF-BC56-0D151E1F4C2B}"/>
              </a:ext>
            </a:extLst>
          </p:cNvPr>
          <p:cNvSpPr/>
          <p:nvPr/>
        </p:nvSpPr>
        <p:spPr>
          <a:xfrm>
            <a:off x="4536716" y="3241877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843269C-A05C-4D77-AA2D-021459DC71EC}"/>
              </a:ext>
            </a:extLst>
          </p:cNvPr>
          <p:cNvSpPr/>
          <p:nvPr/>
        </p:nvSpPr>
        <p:spPr>
          <a:xfrm>
            <a:off x="1206226" y="4135207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2E2A829-3DBC-4325-BF4B-13F23CC754C0}"/>
              </a:ext>
            </a:extLst>
          </p:cNvPr>
          <p:cNvCxnSpPr>
            <a:cxnSpLocks/>
          </p:cNvCxnSpPr>
          <p:nvPr/>
        </p:nvCxnSpPr>
        <p:spPr>
          <a:xfrm flipV="1">
            <a:off x="4574463" y="3185510"/>
            <a:ext cx="1090416" cy="88164"/>
          </a:xfrm>
          <a:prstGeom prst="line">
            <a:avLst/>
          </a:prstGeom>
          <a:ln>
            <a:solidFill>
              <a:srgbClr val="1C6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C9BDB3-59A2-0A4C-9385-F36D370D154A}"/>
              </a:ext>
            </a:extLst>
          </p:cNvPr>
          <p:cNvSpPr txBox="1"/>
          <p:nvPr/>
        </p:nvSpPr>
        <p:spPr>
          <a:xfrm>
            <a:off x="6385346" y="2528150"/>
            <a:ext cx="481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1C6B96"/>
                </a:solidFill>
              </a:rPr>
              <a:t>ROC_score</a:t>
            </a:r>
            <a:r>
              <a:rPr lang="en-US" altLang="ko-KR" sz="2400" b="1" dirty="0">
                <a:solidFill>
                  <a:srgbClr val="1C6B96"/>
                </a:solidFill>
              </a:rPr>
              <a:t> 0.879 </a:t>
            </a:r>
            <a:r>
              <a:rPr lang="ko-KR" altLang="en-US" sz="2400" dirty="0"/>
              <a:t>→ </a:t>
            </a:r>
            <a:r>
              <a:rPr lang="en-US" altLang="ko-KR" sz="2400" b="1" dirty="0">
                <a:solidFill>
                  <a:srgbClr val="1C6B96"/>
                </a:solidFill>
              </a:rPr>
              <a:t>0.8826</a:t>
            </a:r>
          </a:p>
        </p:txBody>
      </p:sp>
      <p:sp>
        <p:nvSpPr>
          <p:cNvPr id="46" name="직사각형 50">
            <a:extLst>
              <a:ext uri="{FF2B5EF4-FFF2-40B4-BE49-F238E27FC236}">
                <a16:creationId xmlns:a16="http://schemas.microsoft.com/office/drawing/2014/main" id="{02C3ED40-ABBA-0E41-8A0B-E1E5ED8546FA}"/>
              </a:ext>
            </a:extLst>
          </p:cNvPr>
          <p:cNvSpPr/>
          <p:nvPr/>
        </p:nvSpPr>
        <p:spPr>
          <a:xfrm>
            <a:off x="6804264" y="3450497"/>
            <a:ext cx="452720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Xgboost_plot_importance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사용하여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기여도가 낮은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column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삭제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화살표: 오른쪽 51">
            <a:extLst>
              <a:ext uri="{FF2B5EF4-FFF2-40B4-BE49-F238E27FC236}">
                <a16:creationId xmlns:a16="http://schemas.microsoft.com/office/drawing/2014/main" id="{333C7222-F89B-7B47-9FF3-40B6978AF68D}"/>
              </a:ext>
            </a:extLst>
          </p:cNvPr>
          <p:cNvSpPr/>
          <p:nvPr/>
        </p:nvSpPr>
        <p:spPr>
          <a:xfrm>
            <a:off x="6440383" y="3550127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94E0C8-1762-9E4B-8939-1BDB446D61F5}"/>
              </a:ext>
            </a:extLst>
          </p:cNvPr>
          <p:cNvSpPr txBox="1"/>
          <p:nvPr/>
        </p:nvSpPr>
        <p:spPr>
          <a:xfrm>
            <a:off x="1926677" y="631983"/>
            <a:ext cx="215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성능평가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701ED1-D2B8-4C63-8A0F-705D384FBDFF}"/>
              </a:ext>
            </a:extLst>
          </p:cNvPr>
          <p:cNvSpPr txBox="1"/>
          <p:nvPr/>
        </p:nvSpPr>
        <p:spPr>
          <a:xfrm>
            <a:off x="5332967" y="323516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0.9023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80C94-78E3-0347-B6DA-59E65CB16E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00" y="1462876"/>
            <a:ext cx="3021592" cy="47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2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7775238-F941-4AD0-BF9E-E5CF6643F39A}"/>
              </a:ext>
            </a:extLst>
          </p:cNvPr>
          <p:cNvGrpSpPr/>
          <p:nvPr/>
        </p:nvGrpSpPr>
        <p:grpSpPr>
          <a:xfrm>
            <a:off x="3367509" y="2919811"/>
            <a:ext cx="2380508" cy="2716653"/>
            <a:chOff x="2032195" y="2919811"/>
            <a:chExt cx="2380508" cy="2716653"/>
          </a:xfrm>
        </p:grpSpPr>
        <p:grpSp>
          <p:nvGrpSpPr>
            <p:cNvPr id="55" name="Group 1">
              <a:extLst>
                <a:ext uri="{FF2B5EF4-FFF2-40B4-BE49-F238E27FC236}">
                  <a16:creationId xmlns:a16="http://schemas.microsoft.com/office/drawing/2014/main" id="{51DF83E9-2D74-4F22-A8BA-9AF834CA5286}"/>
                </a:ext>
              </a:extLst>
            </p:cNvPr>
            <p:cNvGrpSpPr/>
            <p:nvPr/>
          </p:nvGrpSpPr>
          <p:grpSpPr>
            <a:xfrm>
              <a:off x="2306709" y="2919811"/>
              <a:ext cx="1831480" cy="1467717"/>
              <a:chOff x="1193801" y="1047391"/>
              <a:chExt cx="1292740" cy="969555"/>
            </a:xfrm>
          </p:grpSpPr>
          <p:pic>
            <p:nvPicPr>
              <p:cNvPr id="56" name="Picture 3">
                <a:extLst>
                  <a:ext uri="{FF2B5EF4-FFF2-40B4-BE49-F238E27FC236}">
                    <a16:creationId xmlns:a16="http://schemas.microsoft.com/office/drawing/2014/main" id="{85D18B85-AAEA-4536-B394-52E8A2E1DF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801" y="1047391"/>
                <a:ext cx="1292740" cy="969555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69421BD-603B-4758-ACA2-905DFED0DEF0}"/>
                  </a:ext>
                </a:extLst>
              </p:cNvPr>
              <p:cNvSpPr txBox="1"/>
              <p:nvPr/>
            </p:nvSpPr>
            <p:spPr>
              <a:xfrm>
                <a:off x="1733927" y="1428131"/>
                <a:ext cx="231047" cy="24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B1DA25B-3A69-4441-881B-431FEB5066AE}"/>
                </a:ext>
              </a:extLst>
            </p:cNvPr>
            <p:cNvSpPr txBox="1"/>
            <p:nvPr/>
          </p:nvSpPr>
          <p:spPr>
            <a:xfrm>
              <a:off x="2280874" y="4543827"/>
              <a:ext cx="188315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전처리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과정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08701BC-FC7A-4DF3-B2AF-6E2D2D061B8B}"/>
                </a:ext>
              </a:extLst>
            </p:cNvPr>
            <p:cNvSpPr txBox="1"/>
            <p:nvPr/>
          </p:nvSpPr>
          <p:spPr>
            <a:xfrm>
              <a:off x="2032195" y="5174799"/>
              <a:ext cx="2380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PCA, Null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값 처리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및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column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재구성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1EE8B3-F5C4-438C-9B12-1D2D7ED63E0E}"/>
              </a:ext>
            </a:extLst>
          </p:cNvPr>
          <p:cNvGrpSpPr/>
          <p:nvPr/>
        </p:nvGrpSpPr>
        <p:grpSpPr>
          <a:xfrm>
            <a:off x="5878099" y="2919821"/>
            <a:ext cx="3074505" cy="2531966"/>
            <a:chOff x="4542785" y="2919821"/>
            <a:chExt cx="3074505" cy="2531966"/>
          </a:xfrm>
        </p:grpSpPr>
        <p:grpSp>
          <p:nvGrpSpPr>
            <p:cNvPr id="61" name="Group 10">
              <a:extLst>
                <a:ext uri="{FF2B5EF4-FFF2-40B4-BE49-F238E27FC236}">
                  <a16:creationId xmlns:a16="http://schemas.microsoft.com/office/drawing/2014/main" id="{2DC083CB-7395-456F-8BA9-A6008912A605}"/>
                </a:ext>
              </a:extLst>
            </p:cNvPr>
            <p:cNvGrpSpPr/>
            <p:nvPr/>
          </p:nvGrpSpPr>
          <p:grpSpPr>
            <a:xfrm>
              <a:off x="5164297" y="2919821"/>
              <a:ext cx="1831480" cy="1467717"/>
              <a:chOff x="1193801" y="1047391"/>
              <a:chExt cx="1292740" cy="969555"/>
            </a:xfrm>
          </p:grpSpPr>
          <p:pic>
            <p:nvPicPr>
              <p:cNvPr id="62" name="Picture 11">
                <a:extLst>
                  <a:ext uri="{FF2B5EF4-FFF2-40B4-BE49-F238E27FC236}">
                    <a16:creationId xmlns:a16="http://schemas.microsoft.com/office/drawing/2014/main" id="{2EC99A9C-F138-4393-BCB9-0FDA4CC19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3801" y="1047391"/>
                <a:ext cx="1292740" cy="969555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134DDA0-D034-4D8D-B9AE-F2B5149C64AF}"/>
                  </a:ext>
                </a:extLst>
              </p:cNvPr>
              <p:cNvSpPr txBox="1"/>
              <p:nvPr/>
            </p:nvSpPr>
            <p:spPr>
              <a:xfrm>
                <a:off x="1724647" y="1413013"/>
                <a:ext cx="231047" cy="24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2</a:t>
                </a:r>
                <a:endParaRPr lang="ko-KR" altLang="en-US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96AD1E-FA67-4410-A03E-14E40EFB7ACA}"/>
                </a:ext>
              </a:extLst>
            </p:cNvPr>
            <p:cNvSpPr txBox="1"/>
            <p:nvPr/>
          </p:nvSpPr>
          <p:spPr>
            <a:xfrm>
              <a:off x="4542785" y="4556758"/>
              <a:ext cx="3074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 모델 및 성능평가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141C8B-A34C-492B-9496-4FAFFD210BE1}"/>
                </a:ext>
              </a:extLst>
            </p:cNvPr>
            <p:cNvSpPr txBox="1"/>
            <p:nvPr/>
          </p:nvSpPr>
          <p:spPr>
            <a:xfrm>
              <a:off x="4975244" y="5137175"/>
              <a:ext cx="2209587" cy="31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사용 모델 선정 및 성능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7787E8-134A-4898-8318-61765D86DE63}"/>
              </a:ext>
            </a:extLst>
          </p:cNvPr>
          <p:cNvGrpSpPr/>
          <p:nvPr/>
        </p:nvGrpSpPr>
        <p:grpSpPr>
          <a:xfrm>
            <a:off x="2003258" y="543582"/>
            <a:ext cx="8185484" cy="2460346"/>
            <a:chOff x="3594498" y="793787"/>
            <a:chExt cx="5777676" cy="1625275"/>
          </a:xfrm>
        </p:grpSpPr>
        <p:pic>
          <p:nvPicPr>
            <p:cNvPr id="84" name="Picture 2" descr="C:\Users\Administrator\Desktop\그림1.png">
              <a:extLst>
                <a:ext uri="{FF2B5EF4-FFF2-40B4-BE49-F238E27FC236}">
                  <a16:creationId xmlns:a16="http://schemas.microsoft.com/office/drawing/2014/main" id="{ED30D223-F3B1-478F-8F63-903819959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4498" y="793787"/>
              <a:ext cx="5777676" cy="162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221EF3-E033-4231-AB40-62D742A9422D}"/>
                </a:ext>
              </a:extLst>
            </p:cNvPr>
            <p:cNvSpPr txBox="1"/>
            <p:nvPr/>
          </p:nvSpPr>
          <p:spPr>
            <a:xfrm>
              <a:off x="5572220" y="1449506"/>
              <a:ext cx="1793156" cy="264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CONTENTS</a:t>
              </a:r>
              <a:endPara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799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C:\Users\Administrator\Desktop\그림1.png">
            <a:extLst>
              <a:ext uri="{FF2B5EF4-FFF2-40B4-BE49-F238E27FC236}">
                <a16:creationId xmlns:a16="http://schemas.microsoft.com/office/drawing/2014/main" id="{81C2D326-7682-4C6C-9E92-77FAC818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ACE4F95-3318-46ED-BEEE-2CB2BF8BB4DB}"/>
              </a:ext>
            </a:extLst>
          </p:cNvPr>
          <p:cNvGrpSpPr/>
          <p:nvPr/>
        </p:nvGrpSpPr>
        <p:grpSpPr>
          <a:xfrm>
            <a:off x="0" y="6132606"/>
            <a:ext cx="12192000" cy="712693"/>
            <a:chOff x="727558" y="7681439"/>
            <a:chExt cx="9179092" cy="62980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B48649C-16B6-4A17-A3B6-1D3E209D2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817" t="61165" r="8564" b="33696"/>
            <a:stretch/>
          </p:blipFill>
          <p:spPr>
            <a:xfrm>
              <a:off x="7877659" y="7681439"/>
              <a:ext cx="2028991" cy="35280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9DDE80E-3B4D-4FBA-82E2-9BD2B8C2B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253" t="66286" r="8563" b="29681"/>
            <a:stretch/>
          </p:blipFill>
          <p:spPr>
            <a:xfrm>
              <a:off x="727558" y="8034242"/>
              <a:ext cx="9179092" cy="276999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7290EA4-104A-4B5C-84F6-A00FAA060678}"/>
              </a:ext>
            </a:extLst>
          </p:cNvPr>
          <p:cNvGrpSpPr/>
          <p:nvPr/>
        </p:nvGrpSpPr>
        <p:grpSpPr>
          <a:xfrm>
            <a:off x="-17672" y="1272075"/>
            <a:ext cx="4309231" cy="725487"/>
            <a:chOff x="346358" y="1342821"/>
            <a:chExt cx="4309231" cy="725487"/>
          </a:xfrm>
        </p:grpSpPr>
        <p:grpSp>
          <p:nvGrpSpPr>
            <p:cNvPr id="88" name="그룹 3">
              <a:extLst>
                <a:ext uri="{FF2B5EF4-FFF2-40B4-BE49-F238E27FC236}">
                  <a16:creationId xmlns:a16="http://schemas.microsoft.com/office/drawing/2014/main" id="{140FFAC3-C465-484A-847B-0C2944987F62}"/>
                </a:ext>
              </a:extLst>
            </p:cNvPr>
            <p:cNvGrpSpPr/>
            <p:nvPr/>
          </p:nvGrpSpPr>
          <p:grpSpPr>
            <a:xfrm>
              <a:off x="346358" y="1342821"/>
              <a:ext cx="1117600" cy="725487"/>
              <a:chOff x="755576" y="2412206"/>
              <a:chExt cx="2834687" cy="2033587"/>
            </a:xfrm>
          </p:grpSpPr>
          <p:grpSp>
            <p:nvGrpSpPr>
              <p:cNvPr id="90" name="그룹 1">
                <a:extLst>
                  <a:ext uri="{FF2B5EF4-FFF2-40B4-BE49-F238E27FC236}">
                    <a16:creationId xmlns:a16="http://schemas.microsoft.com/office/drawing/2014/main" id="{07F36522-F193-45B0-A094-AD340DCE6911}"/>
                  </a:ext>
                </a:extLst>
              </p:cNvPr>
              <p:cNvGrpSpPr/>
              <p:nvPr/>
            </p:nvGrpSpPr>
            <p:grpSpPr>
              <a:xfrm>
                <a:off x="755576" y="2412206"/>
                <a:ext cx="2834687" cy="2033587"/>
                <a:chOff x="1028699" y="2350294"/>
                <a:chExt cx="2576779" cy="2033587"/>
              </a:xfrm>
            </p:grpSpPr>
            <p:pic>
              <p:nvPicPr>
                <p:cNvPr id="92" name="Picture 2">
                  <a:extLst>
                    <a:ext uri="{FF2B5EF4-FFF2-40B4-BE49-F238E27FC236}">
                      <a16:creationId xmlns:a16="http://schemas.microsoft.com/office/drawing/2014/main" id="{9CCCC146-EF61-4A0F-9C7A-E8A5C111F2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8699" y="2474119"/>
                  <a:ext cx="2546349" cy="1909762"/>
                </a:xfrm>
                <a:prstGeom prst="rect">
                  <a:avLst/>
                </a:prstGeom>
              </p:spPr>
            </p:pic>
            <p:pic>
              <p:nvPicPr>
                <p:cNvPr id="93" name="Picture 2">
                  <a:extLst>
                    <a:ext uri="{FF2B5EF4-FFF2-40B4-BE49-F238E27FC236}">
                      <a16:creationId xmlns:a16="http://schemas.microsoft.com/office/drawing/2014/main" id="{9852EDF5-B4D8-434E-B720-8F8FB2244E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059129" y="2350294"/>
                  <a:ext cx="2546349" cy="1909762"/>
                </a:xfrm>
                <a:prstGeom prst="rect">
                  <a:avLst/>
                </a:prstGeom>
              </p:spPr>
            </p:pic>
          </p:grpSp>
          <p:sp>
            <p:nvSpPr>
              <p:cNvPr id="91" name="타원 2">
                <a:extLst>
                  <a:ext uri="{FF2B5EF4-FFF2-40B4-BE49-F238E27FC236}">
                    <a16:creationId xmlns:a16="http://schemas.microsoft.com/office/drawing/2014/main" id="{48816DCC-9866-45EA-B19B-E8A7B5BBEA0E}"/>
                  </a:ext>
                </a:extLst>
              </p:cNvPr>
              <p:cNvSpPr/>
              <p:nvPr/>
            </p:nvSpPr>
            <p:spPr>
              <a:xfrm>
                <a:off x="1616143" y="2845991"/>
                <a:ext cx="1147023" cy="1147025"/>
              </a:xfrm>
              <a:prstGeom prst="ellipse">
                <a:avLst/>
              </a:prstGeom>
              <a:solidFill>
                <a:srgbClr val="4FCDE1"/>
              </a:solidFill>
              <a:ln>
                <a:solidFill>
                  <a:srgbClr val="4FCD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9A7A5BF-9750-45BF-9AE2-5ED9C47BFBAC}"/>
                </a:ext>
              </a:extLst>
            </p:cNvPr>
            <p:cNvSpPr txBox="1"/>
            <p:nvPr/>
          </p:nvSpPr>
          <p:spPr>
            <a:xfrm>
              <a:off x="1286657" y="1533622"/>
              <a:ext cx="3368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Column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수정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0FEF61B-1538-42EB-89C7-D39819EC2028}"/>
              </a:ext>
            </a:extLst>
          </p:cNvPr>
          <p:cNvGrpSpPr/>
          <p:nvPr/>
        </p:nvGrpSpPr>
        <p:grpSpPr>
          <a:xfrm>
            <a:off x="208882" y="2401779"/>
            <a:ext cx="5951556" cy="3337542"/>
            <a:chOff x="4738" y="2173308"/>
            <a:chExt cx="7434172" cy="368108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0BDE68-028E-4A6F-BBB9-7B7AA8F1C97A}"/>
                </a:ext>
              </a:extLst>
            </p:cNvPr>
            <p:cNvSpPr/>
            <p:nvPr/>
          </p:nvSpPr>
          <p:spPr>
            <a:xfrm>
              <a:off x="57578" y="2173308"/>
              <a:ext cx="7300841" cy="3680379"/>
            </a:xfrm>
            <a:prstGeom prst="rect">
              <a:avLst/>
            </a:prstGeom>
            <a:solidFill>
              <a:srgbClr val="B0D5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1C3B0F-7B9B-4616-9CDD-00D97003B16A}"/>
                </a:ext>
              </a:extLst>
            </p:cNvPr>
            <p:cNvGrpSpPr/>
            <p:nvPr/>
          </p:nvGrpSpPr>
          <p:grpSpPr>
            <a:xfrm>
              <a:off x="914400" y="2633543"/>
              <a:ext cx="6038850" cy="2800350"/>
              <a:chOff x="952500" y="2362200"/>
              <a:chExt cx="6038850" cy="280035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FA20FF0E-29D6-47BE-B72C-3947C15FC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500" y="2362200"/>
                <a:ext cx="0" cy="2800350"/>
              </a:xfrm>
              <a:prstGeom prst="line">
                <a:avLst/>
              </a:prstGeom>
              <a:ln w="57150">
                <a:solidFill>
                  <a:srgbClr val="1C6B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538FCD7-9EA0-44C1-95EE-C70FCF7A64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2500" y="5162550"/>
                <a:ext cx="6038850" cy="0"/>
              </a:xfrm>
              <a:prstGeom prst="line">
                <a:avLst/>
              </a:prstGeom>
              <a:ln w="57150">
                <a:solidFill>
                  <a:srgbClr val="1C6B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AAE6B62-3E03-4EEA-95E9-7BF0494BDAD5}"/>
                  </a:ext>
                </a:extLst>
              </p:cNvPr>
              <p:cNvCxnSpPr/>
              <p:nvPr/>
            </p:nvCxnSpPr>
            <p:spPr>
              <a:xfrm>
                <a:off x="952500" y="26670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C90EEAC-1064-459D-9BF2-37469CFED808}"/>
                  </a:ext>
                </a:extLst>
              </p:cNvPr>
              <p:cNvCxnSpPr/>
              <p:nvPr/>
            </p:nvCxnSpPr>
            <p:spPr>
              <a:xfrm>
                <a:off x="952500" y="31623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03B74798-448F-47DA-9D21-AFDAC482CB42}"/>
                  </a:ext>
                </a:extLst>
              </p:cNvPr>
              <p:cNvCxnSpPr/>
              <p:nvPr/>
            </p:nvCxnSpPr>
            <p:spPr>
              <a:xfrm>
                <a:off x="952500" y="36576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A90BA07-DC76-41DA-89DC-19BB6161B981}"/>
                  </a:ext>
                </a:extLst>
              </p:cNvPr>
              <p:cNvCxnSpPr/>
              <p:nvPr/>
            </p:nvCxnSpPr>
            <p:spPr>
              <a:xfrm>
                <a:off x="952500" y="41529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E92A18D3-E6B5-4E06-9987-DBA03C3FFDE1}"/>
                  </a:ext>
                </a:extLst>
              </p:cNvPr>
              <p:cNvCxnSpPr/>
              <p:nvPr/>
            </p:nvCxnSpPr>
            <p:spPr>
              <a:xfrm>
                <a:off x="952500" y="4648200"/>
                <a:ext cx="59055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D1C3EE-9E60-4565-A1FA-B868D0A2BE19}"/>
                </a:ext>
              </a:extLst>
            </p:cNvPr>
            <p:cNvSpPr txBox="1"/>
            <p:nvPr/>
          </p:nvSpPr>
          <p:spPr>
            <a:xfrm>
              <a:off x="228858" y="4759761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0.2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7D3BAA7-52E7-4AC1-97AD-206E99F13EC5}"/>
                </a:ext>
              </a:extLst>
            </p:cNvPr>
            <p:cNvSpPr txBox="1"/>
            <p:nvPr/>
          </p:nvSpPr>
          <p:spPr>
            <a:xfrm>
              <a:off x="228858" y="4255329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0.4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E7CDC78-2358-4C1B-B5B6-F6702E400EA8}"/>
                </a:ext>
              </a:extLst>
            </p:cNvPr>
            <p:cNvSpPr txBox="1"/>
            <p:nvPr/>
          </p:nvSpPr>
          <p:spPr>
            <a:xfrm>
              <a:off x="228858" y="3750897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0.6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2271F51-372D-4943-A70F-8A11BFA0388E}"/>
                </a:ext>
              </a:extLst>
            </p:cNvPr>
            <p:cNvSpPr txBox="1"/>
            <p:nvPr/>
          </p:nvSpPr>
          <p:spPr>
            <a:xfrm>
              <a:off x="228858" y="3246465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0.8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4CB1E6B-604A-415D-960F-5F5A3B1291FD}"/>
                </a:ext>
              </a:extLst>
            </p:cNvPr>
            <p:cNvSpPr txBox="1"/>
            <p:nvPr/>
          </p:nvSpPr>
          <p:spPr>
            <a:xfrm>
              <a:off x="228858" y="274203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1.0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452CAE8-B6E7-4192-B257-8B7BD3D688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0971" y="3514595"/>
              <a:ext cx="1318481" cy="605635"/>
            </a:xfrm>
            <a:prstGeom prst="line">
              <a:avLst/>
            </a:prstGeom>
            <a:ln>
              <a:solidFill>
                <a:srgbClr val="1C6B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2B0319-37CF-41E8-9552-73012F0BF050}"/>
                </a:ext>
              </a:extLst>
            </p:cNvPr>
            <p:cNvSpPr txBox="1"/>
            <p:nvPr/>
          </p:nvSpPr>
          <p:spPr>
            <a:xfrm>
              <a:off x="4738" y="2280676"/>
              <a:ext cx="113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ROC score</a:t>
              </a:r>
              <a:endParaRPr lang="ko-KR" altLang="en-US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4E666F2-8A63-4ABC-8A80-24048DB06568}"/>
                </a:ext>
              </a:extLst>
            </p:cNvPr>
            <p:cNvSpPr txBox="1"/>
            <p:nvPr/>
          </p:nvSpPr>
          <p:spPr>
            <a:xfrm>
              <a:off x="6517573" y="548505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시간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8BB63F-317B-491B-B068-1915BB2EF974}"/>
                </a:ext>
              </a:extLst>
            </p:cNvPr>
            <p:cNvSpPr txBox="1"/>
            <p:nvPr/>
          </p:nvSpPr>
          <p:spPr>
            <a:xfrm>
              <a:off x="975944" y="4061386"/>
              <a:ext cx="741264" cy="40734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0.57</a:t>
              </a:r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761FF56-8917-4009-8D15-BC8EDAD579F9}"/>
                </a:ext>
              </a:extLst>
            </p:cNvPr>
            <p:cNvSpPr txBox="1"/>
            <p:nvPr/>
          </p:nvSpPr>
          <p:spPr>
            <a:xfrm>
              <a:off x="5041797" y="3218214"/>
              <a:ext cx="1033606" cy="407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0.8826</a:t>
              </a:r>
              <a:endParaRPr lang="ko-KR" alt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57D7AC8-7D42-476B-AE1A-BEC2C36E2B30}"/>
                </a:ext>
              </a:extLst>
            </p:cNvPr>
            <p:cNvSpPr txBox="1"/>
            <p:nvPr/>
          </p:nvSpPr>
          <p:spPr>
            <a:xfrm>
              <a:off x="2359941" y="3615468"/>
              <a:ext cx="741264" cy="407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0.78</a:t>
              </a:r>
              <a:endParaRPr lang="ko-KR" altLang="en-US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425E4B2-3C1F-4907-8C72-EB2F7F5CC691}"/>
                </a:ext>
              </a:extLst>
            </p:cNvPr>
            <p:cNvSpPr txBox="1"/>
            <p:nvPr/>
          </p:nvSpPr>
          <p:spPr>
            <a:xfrm>
              <a:off x="3703138" y="3227440"/>
              <a:ext cx="924089" cy="407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16C3E6D-CCF2-4479-9E48-71DB3CFA420C}"/>
                </a:ext>
              </a:extLst>
            </p:cNvPr>
            <p:cNvSpPr txBox="1"/>
            <p:nvPr/>
          </p:nvSpPr>
          <p:spPr>
            <a:xfrm>
              <a:off x="3635109" y="3361358"/>
              <a:ext cx="887434" cy="407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0.879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D090ADA-6F0A-4F02-82B4-25B59F24E69A}"/>
                </a:ext>
              </a:extLst>
            </p:cNvPr>
            <p:cNvSpPr txBox="1"/>
            <p:nvPr/>
          </p:nvSpPr>
          <p:spPr>
            <a:xfrm>
              <a:off x="6405304" y="3092471"/>
              <a:ext cx="1033606" cy="407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0.9023</a:t>
              </a:r>
              <a:endParaRPr lang="ko-KR" altLang="en-US" dirty="0"/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368E5D5-B249-4916-A87B-5CAB44539FB1}"/>
              </a:ext>
            </a:extLst>
          </p:cNvPr>
          <p:cNvCxnSpPr>
            <a:cxnSpLocks/>
            <a:stCxn id="211" idx="0"/>
          </p:cNvCxnSpPr>
          <p:nvPr/>
        </p:nvCxnSpPr>
        <p:spPr>
          <a:xfrm flipH="1">
            <a:off x="2294131" y="3357533"/>
            <a:ext cx="1245468" cy="260356"/>
          </a:xfrm>
          <a:prstGeom prst="line">
            <a:avLst/>
          </a:prstGeom>
          <a:ln>
            <a:solidFill>
              <a:srgbClr val="1C6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15C82EB9-E409-4EA5-8EC6-6800CAEF7073}"/>
              </a:ext>
            </a:extLst>
          </p:cNvPr>
          <p:cNvSpPr/>
          <p:nvPr/>
        </p:nvSpPr>
        <p:spPr>
          <a:xfrm>
            <a:off x="2261706" y="3581817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C6DD17-1CBC-40A6-B569-D326E581430F}"/>
              </a:ext>
            </a:extLst>
          </p:cNvPr>
          <p:cNvSpPr/>
          <p:nvPr/>
        </p:nvSpPr>
        <p:spPr>
          <a:xfrm>
            <a:off x="3506407" y="3340110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F5F547C-B024-4446-A604-49BC21B65615}"/>
              </a:ext>
            </a:extLst>
          </p:cNvPr>
          <p:cNvCxnSpPr>
            <a:cxnSpLocks/>
            <a:endCxn id="54" idx="7"/>
          </p:cNvCxnSpPr>
          <p:nvPr/>
        </p:nvCxnSpPr>
        <p:spPr>
          <a:xfrm flipH="1">
            <a:off x="3570845" y="3273674"/>
            <a:ext cx="1003618" cy="76591"/>
          </a:xfrm>
          <a:prstGeom prst="line">
            <a:avLst/>
          </a:prstGeom>
          <a:ln>
            <a:solidFill>
              <a:srgbClr val="1C6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7FD2DBF6-2652-45BF-BC56-0D151E1F4C2B}"/>
              </a:ext>
            </a:extLst>
          </p:cNvPr>
          <p:cNvSpPr/>
          <p:nvPr/>
        </p:nvSpPr>
        <p:spPr>
          <a:xfrm>
            <a:off x="4536716" y="3241877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843269C-A05C-4D77-AA2D-021459DC71EC}"/>
              </a:ext>
            </a:extLst>
          </p:cNvPr>
          <p:cNvSpPr/>
          <p:nvPr/>
        </p:nvSpPr>
        <p:spPr>
          <a:xfrm>
            <a:off x="1206226" y="4135207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2E2A829-3DBC-4325-BF4B-13F23CC754C0}"/>
              </a:ext>
            </a:extLst>
          </p:cNvPr>
          <p:cNvCxnSpPr>
            <a:cxnSpLocks/>
          </p:cNvCxnSpPr>
          <p:nvPr/>
        </p:nvCxnSpPr>
        <p:spPr>
          <a:xfrm flipV="1">
            <a:off x="4574463" y="3185510"/>
            <a:ext cx="1090416" cy="88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583659-B250-6E4E-BF52-56EA286F3F1D}"/>
              </a:ext>
            </a:extLst>
          </p:cNvPr>
          <p:cNvSpPr txBox="1"/>
          <p:nvPr/>
        </p:nvSpPr>
        <p:spPr>
          <a:xfrm>
            <a:off x="6385346" y="2528150"/>
            <a:ext cx="391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1C6B96"/>
                </a:solidFill>
              </a:rPr>
              <a:t>ROC_score</a:t>
            </a:r>
            <a:r>
              <a:rPr lang="en-US" altLang="ko-KR" sz="2400" b="1" dirty="0">
                <a:solidFill>
                  <a:srgbClr val="1C6B96"/>
                </a:solidFill>
              </a:rPr>
              <a:t> 0.8826 </a:t>
            </a:r>
            <a:r>
              <a:rPr lang="ko-KR" altLang="en-US" sz="2400" dirty="0"/>
              <a:t>→ </a:t>
            </a:r>
            <a:r>
              <a:rPr lang="en-US" altLang="ko-KR" sz="2400" b="1" dirty="0">
                <a:solidFill>
                  <a:srgbClr val="1C6B96"/>
                </a:solidFill>
              </a:rPr>
              <a:t>0.9023</a:t>
            </a:r>
          </a:p>
        </p:txBody>
      </p:sp>
      <p:sp>
        <p:nvSpPr>
          <p:cNvPr id="46" name="직사각형 205">
            <a:extLst>
              <a:ext uri="{FF2B5EF4-FFF2-40B4-BE49-F238E27FC236}">
                <a16:creationId xmlns:a16="http://schemas.microsoft.com/office/drawing/2014/main" id="{EFD02519-5612-8849-9608-3E1AC856743B}"/>
              </a:ext>
            </a:extLst>
          </p:cNvPr>
          <p:cNvSpPr/>
          <p:nvPr/>
        </p:nvSpPr>
        <p:spPr>
          <a:xfrm>
            <a:off x="6911366" y="3311797"/>
            <a:ext cx="351731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D_columns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M_columns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추가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LGBM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모델 사용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화살표: 오른쪽 48">
            <a:extLst>
              <a:ext uri="{FF2B5EF4-FFF2-40B4-BE49-F238E27FC236}">
                <a16:creationId xmlns:a16="http://schemas.microsoft.com/office/drawing/2014/main" id="{E13895F6-14A0-284D-9977-FFD068BAED04}"/>
              </a:ext>
            </a:extLst>
          </p:cNvPr>
          <p:cNvSpPr/>
          <p:nvPr/>
        </p:nvSpPr>
        <p:spPr>
          <a:xfrm>
            <a:off x="6547485" y="3408739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8">
            <a:extLst>
              <a:ext uri="{FF2B5EF4-FFF2-40B4-BE49-F238E27FC236}">
                <a16:creationId xmlns:a16="http://schemas.microsoft.com/office/drawing/2014/main" id="{EA111952-9633-B94D-A2E7-93F993C803A9}"/>
              </a:ext>
            </a:extLst>
          </p:cNvPr>
          <p:cNvSpPr/>
          <p:nvPr/>
        </p:nvSpPr>
        <p:spPr>
          <a:xfrm>
            <a:off x="6573467" y="4070231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BDDBEC-9906-294C-8B79-09DD8A08046D}"/>
              </a:ext>
            </a:extLst>
          </p:cNvPr>
          <p:cNvSpPr txBox="1"/>
          <p:nvPr/>
        </p:nvSpPr>
        <p:spPr>
          <a:xfrm>
            <a:off x="1926677" y="631983"/>
            <a:ext cx="215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성능평가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C07F03A-0370-46C4-8AA4-BBF6D01A5C65}"/>
              </a:ext>
            </a:extLst>
          </p:cNvPr>
          <p:cNvSpPr/>
          <p:nvPr/>
        </p:nvSpPr>
        <p:spPr>
          <a:xfrm>
            <a:off x="5621604" y="3140488"/>
            <a:ext cx="75494" cy="693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342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C:\Users\Administrator\Desktop\그림1.png">
            <a:extLst>
              <a:ext uri="{FF2B5EF4-FFF2-40B4-BE49-F238E27FC236}">
                <a16:creationId xmlns:a16="http://schemas.microsoft.com/office/drawing/2014/main" id="{81C2D326-7682-4C6C-9E92-77FAC818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ACE4F95-3318-46ED-BEEE-2CB2BF8BB4DB}"/>
              </a:ext>
            </a:extLst>
          </p:cNvPr>
          <p:cNvGrpSpPr/>
          <p:nvPr/>
        </p:nvGrpSpPr>
        <p:grpSpPr>
          <a:xfrm>
            <a:off x="0" y="6132606"/>
            <a:ext cx="12192000" cy="712693"/>
            <a:chOff x="727558" y="7681439"/>
            <a:chExt cx="9179092" cy="62980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B48649C-16B6-4A17-A3B6-1D3E209D2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817" t="61165" r="8564" b="33696"/>
            <a:stretch/>
          </p:blipFill>
          <p:spPr>
            <a:xfrm>
              <a:off x="7877659" y="7681439"/>
              <a:ext cx="2028991" cy="35280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9DDE80E-3B4D-4FBA-82E2-9BD2B8C2B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253" t="66286" r="8563" b="29681"/>
            <a:stretch/>
          </p:blipFill>
          <p:spPr>
            <a:xfrm>
              <a:off x="727558" y="8034242"/>
              <a:ext cx="9179092" cy="276999"/>
            </a:xfrm>
            <a:prstGeom prst="rect">
              <a:avLst/>
            </a:prstGeom>
          </p:spPr>
        </p:pic>
      </p:grpSp>
      <p:grpSp>
        <p:nvGrpSpPr>
          <p:cNvPr id="88" name="그룹 3">
            <a:extLst>
              <a:ext uri="{FF2B5EF4-FFF2-40B4-BE49-F238E27FC236}">
                <a16:creationId xmlns:a16="http://schemas.microsoft.com/office/drawing/2014/main" id="{140FFAC3-C465-484A-847B-0C2944987F62}"/>
              </a:ext>
            </a:extLst>
          </p:cNvPr>
          <p:cNvGrpSpPr/>
          <p:nvPr/>
        </p:nvGrpSpPr>
        <p:grpSpPr>
          <a:xfrm>
            <a:off x="89382" y="1600878"/>
            <a:ext cx="1117600" cy="725487"/>
            <a:chOff x="755576" y="2412206"/>
            <a:chExt cx="2834687" cy="2033587"/>
          </a:xfrm>
        </p:grpSpPr>
        <p:grpSp>
          <p:nvGrpSpPr>
            <p:cNvPr id="90" name="그룹 1">
              <a:extLst>
                <a:ext uri="{FF2B5EF4-FFF2-40B4-BE49-F238E27FC236}">
                  <a16:creationId xmlns:a16="http://schemas.microsoft.com/office/drawing/2014/main" id="{07F36522-F193-45B0-A094-AD340DCE6911}"/>
                </a:ext>
              </a:extLst>
            </p:cNvPr>
            <p:cNvGrpSpPr/>
            <p:nvPr/>
          </p:nvGrpSpPr>
          <p:grpSpPr>
            <a:xfrm>
              <a:off x="755576" y="2412206"/>
              <a:ext cx="2834687" cy="2033587"/>
              <a:chOff x="1028699" y="2350294"/>
              <a:chExt cx="2576779" cy="2033587"/>
            </a:xfrm>
          </p:grpSpPr>
          <p:pic>
            <p:nvPicPr>
              <p:cNvPr id="92" name="Picture 2">
                <a:extLst>
                  <a:ext uri="{FF2B5EF4-FFF2-40B4-BE49-F238E27FC236}">
                    <a16:creationId xmlns:a16="http://schemas.microsoft.com/office/drawing/2014/main" id="{9CCCC146-EF61-4A0F-9C7A-E8A5C111F2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93" name="Picture 2">
                <a:extLst>
                  <a:ext uri="{FF2B5EF4-FFF2-40B4-BE49-F238E27FC236}">
                    <a16:creationId xmlns:a16="http://schemas.microsoft.com/office/drawing/2014/main" id="{9852EDF5-B4D8-434E-B720-8F8FB2244E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9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91" name="타원 2">
              <a:extLst>
                <a:ext uri="{FF2B5EF4-FFF2-40B4-BE49-F238E27FC236}">
                  <a16:creationId xmlns:a16="http://schemas.microsoft.com/office/drawing/2014/main" id="{48816DCC-9866-45EA-B19B-E8A7B5BBEA0E}"/>
                </a:ext>
              </a:extLst>
            </p:cNvPr>
            <p:cNvSpPr/>
            <p:nvPr/>
          </p:nvSpPr>
          <p:spPr>
            <a:xfrm>
              <a:off x="1616143" y="2845991"/>
              <a:ext cx="1147023" cy="1147025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7D1809E-D38E-534E-9DA9-475DB021BA3C}"/>
              </a:ext>
            </a:extLst>
          </p:cNvPr>
          <p:cNvSpPr txBox="1"/>
          <p:nvPr/>
        </p:nvSpPr>
        <p:spPr>
          <a:xfrm>
            <a:off x="1086730" y="1596459"/>
            <a:ext cx="5780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C6B96"/>
                </a:solidFill>
              </a:rPr>
              <a:t>최종 성능 </a:t>
            </a:r>
            <a:r>
              <a:rPr lang="en-US" altLang="ko-KR" sz="2400" b="1" dirty="0">
                <a:solidFill>
                  <a:srgbClr val="1C6B96"/>
                </a:solidFill>
              </a:rPr>
              <a:t>0.9023,</a:t>
            </a:r>
            <a:r>
              <a:rPr lang="ko-KR" altLang="en-US" sz="2400" b="1" dirty="0">
                <a:solidFill>
                  <a:srgbClr val="1C6B96"/>
                </a:solidFill>
              </a:rPr>
              <a:t> 모델 </a:t>
            </a:r>
            <a:r>
              <a:rPr lang="en-US" altLang="ko-KR" sz="2400" b="1" dirty="0">
                <a:solidFill>
                  <a:srgbClr val="1C6B96"/>
                </a:solidFill>
              </a:rPr>
              <a:t>LGBM</a:t>
            </a:r>
          </a:p>
          <a:p>
            <a:r>
              <a:rPr lang="ko-KR" altLang="en-US" sz="2400" b="1" dirty="0">
                <a:solidFill>
                  <a:srgbClr val="1C6B96"/>
                </a:solidFill>
              </a:rPr>
              <a:t>최종 사용 컬럼</a:t>
            </a:r>
            <a:endParaRPr lang="en-US" altLang="ko-KR" sz="2400" b="1" dirty="0">
              <a:solidFill>
                <a:srgbClr val="1C6B96"/>
              </a:solidFill>
            </a:endParaRPr>
          </a:p>
        </p:txBody>
      </p:sp>
      <p:sp>
        <p:nvSpPr>
          <p:cNvPr id="51" name="직사각형 205">
            <a:extLst>
              <a:ext uri="{FF2B5EF4-FFF2-40B4-BE49-F238E27FC236}">
                <a16:creationId xmlns:a16="http://schemas.microsoft.com/office/drawing/2014/main" id="{9F962D97-DAB5-A34A-BC0C-F44FFB08F468}"/>
              </a:ext>
            </a:extLst>
          </p:cNvPr>
          <p:cNvSpPr/>
          <p:nvPr/>
        </p:nvSpPr>
        <p:spPr>
          <a:xfrm>
            <a:off x="1086730" y="2536915"/>
            <a:ext cx="10150836" cy="332398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TransactionDT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Hour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TransactionAmt_log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TransactionAmt_residue</a:t>
            </a:r>
            <a:endParaRPr lang="en-US" altLang="ko-KR" sz="20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Repeated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ProductCD_dummies</a:t>
            </a:r>
            <a:endParaRPr lang="en-US" altLang="ko-KR" sz="20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Card1, 3, 5, 6_count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Card2_na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Card4_dummies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Addr2_count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Dist1, 2_na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C_count</a:t>
            </a:r>
            <a:b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email_pca</a:t>
            </a:r>
            <a:endParaRPr lang="en-US" altLang="ko-KR" sz="20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D1, D4, D10, D15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M1_na, M4_na, M6_na, M7_na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71CA1C-10B3-374D-88AB-21635A806D72}"/>
              </a:ext>
            </a:extLst>
          </p:cNvPr>
          <p:cNvSpPr txBox="1"/>
          <p:nvPr/>
        </p:nvSpPr>
        <p:spPr>
          <a:xfrm>
            <a:off x="1926677" y="631983"/>
            <a:ext cx="215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성능평가</a:t>
            </a:r>
          </a:p>
        </p:txBody>
      </p:sp>
    </p:spTree>
    <p:extLst>
      <p:ext uri="{BB962C8B-B14F-4D97-AF65-F5344CB8AC3E}">
        <p14:creationId xmlns:p14="http://schemas.microsoft.com/office/powerpoint/2010/main" val="523059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07F4ED-6965-494C-85C5-2E4528806CD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368300"/>
            <a:chExt cx="6946900" cy="3860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5BE094D-1A29-437A-BBBF-EB7E43BB1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972" t="16174" r="8056" b="8765"/>
            <a:stretch/>
          </p:blipFill>
          <p:spPr>
            <a:xfrm>
              <a:off x="0" y="368300"/>
              <a:ext cx="6946900" cy="386080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837F526-345F-4B67-A2CE-3C01B607E62E}"/>
                </a:ext>
              </a:extLst>
            </p:cNvPr>
            <p:cNvSpPr/>
            <p:nvPr/>
          </p:nvSpPr>
          <p:spPr>
            <a:xfrm>
              <a:off x="1158240" y="1508760"/>
              <a:ext cx="2994660" cy="1363980"/>
            </a:xfrm>
            <a:prstGeom prst="rect">
              <a:avLst/>
            </a:prstGeom>
            <a:solidFill>
              <a:srgbClr val="B0D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A86F0C-9983-4DD5-B8AB-520DD318645E}"/>
              </a:ext>
            </a:extLst>
          </p:cNvPr>
          <p:cNvSpPr txBox="1"/>
          <p:nvPr/>
        </p:nvSpPr>
        <p:spPr bwMode="auto">
          <a:xfrm>
            <a:off x="2922770" y="2827745"/>
            <a:ext cx="5391775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1C6B9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4095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4C5FCD-9DFF-4555-9708-32772F3E3EAA}"/>
              </a:ext>
            </a:extLst>
          </p:cNvPr>
          <p:cNvGrpSpPr/>
          <p:nvPr/>
        </p:nvGrpSpPr>
        <p:grpSpPr>
          <a:xfrm>
            <a:off x="0" y="-1"/>
            <a:ext cx="12192000" cy="6893367"/>
            <a:chOff x="0" y="-1"/>
            <a:chExt cx="12192000" cy="689336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CB68ABD-48F4-470F-9537-DD714807AD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063" t="34444" r="21562" b="15926"/>
            <a:stretch/>
          </p:blipFill>
          <p:spPr>
            <a:xfrm>
              <a:off x="0" y="-1"/>
              <a:ext cx="12192000" cy="689336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A1DFC35-0686-4F92-BEFF-4EB01DCAA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063" t="34444" r="56330" b="44069"/>
            <a:stretch/>
          </p:blipFill>
          <p:spPr>
            <a:xfrm>
              <a:off x="3752850" y="304799"/>
              <a:ext cx="4743450" cy="298450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ED0A689-C50A-45E5-9DE3-0FA4869FD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063" t="34444" r="56330" b="44069"/>
            <a:stretch/>
          </p:blipFill>
          <p:spPr>
            <a:xfrm>
              <a:off x="381000" y="2186708"/>
              <a:ext cx="4008892" cy="2984501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5D4D9B3-303E-44DC-B204-064288DDF8BD}"/>
              </a:ext>
            </a:extLst>
          </p:cNvPr>
          <p:cNvGrpSpPr/>
          <p:nvPr/>
        </p:nvGrpSpPr>
        <p:grpSpPr>
          <a:xfrm>
            <a:off x="4036333" y="2186708"/>
            <a:ext cx="6214835" cy="1189184"/>
            <a:chOff x="3814536" y="2206609"/>
            <a:chExt cx="6214835" cy="11891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887EAB0-A456-49E3-BB61-5C629460B670}"/>
                </a:ext>
              </a:extLst>
            </p:cNvPr>
            <p:cNvSpPr/>
            <p:nvPr/>
          </p:nvSpPr>
          <p:spPr>
            <a:xfrm>
              <a:off x="3814536" y="3026461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Null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값 처리 및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column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재구성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76E435-E5CE-4A1E-9A68-35B306B5DDF0}"/>
                </a:ext>
              </a:extLst>
            </p:cNvPr>
            <p:cNvSpPr txBox="1"/>
            <p:nvPr/>
          </p:nvSpPr>
          <p:spPr bwMode="auto">
            <a:xfrm>
              <a:off x="4637596" y="2206609"/>
              <a:ext cx="5391775" cy="83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1C6B96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</a:t>
              </a:r>
              <a:r>
                <a:rPr kumimoji="1" lang="ko-KR" altLang="en-US" sz="4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1C6B96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kumimoji="1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1C6B96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88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35594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261034" y="1698417"/>
            <a:ext cx="771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처음 사용했던 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columns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6" name="Picture 2" descr="C:\Users\Administrator\Desktop\그림1.png">
            <a:extLst>
              <a:ext uri="{FF2B5EF4-FFF2-40B4-BE49-F238E27FC236}">
                <a16:creationId xmlns:a16="http://schemas.microsoft.com/office/drawing/2014/main" id="{09443E48-7ADC-4FC6-89B7-9E684930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5ADA65-EAEE-4F9B-A5A2-86D7BB2318CC}"/>
              </a:ext>
            </a:extLst>
          </p:cNvPr>
          <p:cNvSpPr txBox="1"/>
          <p:nvPr/>
        </p:nvSpPr>
        <p:spPr>
          <a:xfrm>
            <a:off x="1688628" y="631983"/>
            <a:ext cx="2627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47E7F5-18D9-4BAC-849B-F813954D3E08}"/>
              </a:ext>
            </a:extLst>
          </p:cNvPr>
          <p:cNvGrpSpPr/>
          <p:nvPr/>
        </p:nvGrpSpPr>
        <p:grpSpPr>
          <a:xfrm>
            <a:off x="0" y="6158006"/>
            <a:ext cx="12192000" cy="712693"/>
            <a:chOff x="727558" y="7681439"/>
            <a:chExt cx="9179092" cy="62980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DED4D79-29D7-4ABF-B800-3BB552121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4817" t="61165" r="8564" b="33696"/>
            <a:stretch/>
          </p:blipFill>
          <p:spPr>
            <a:xfrm>
              <a:off x="7877659" y="7681439"/>
              <a:ext cx="2028991" cy="35280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19C5799-CB0E-4DB4-B0B3-BB24484329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253" t="66286" r="8563" b="29681"/>
            <a:stretch/>
          </p:blipFill>
          <p:spPr>
            <a:xfrm>
              <a:off x="727558" y="8034242"/>
              <a:ext cx="9179092" cy="276999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C5E4992-FDBD-46C7-A5C0-D63EDFBDA242}"/>
              </a:ext>
            </a:extLst>
          </p:cNvPr>
          <p:cNvSpPr txBox="1"/>
          <p:nvPr/>
        </p:nvSpPr>
        <p:spPr>
          <a:xfrm>
            <a:off x="1118053" y="2783034"/>
            <a:ext cx="954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1C6B96"/>
                </a:solidFill>
              </a:rPr>
              <a:t>isFraud</a:t>
            </a:r>
            <a:endParaRPr lang="ko-KR" altLang="en-US" sz="2000" b="1" dirty="0">
              <a:solidFill>
                <a:srgbClr val="1C6B9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6BFEDC-E28B-4881-9178-99BCAEADDCB7}"/>
              </a:ext>
            </a:extLst>
          </p:cNvPr>
          <p:cNvSpPr txBox="1"/>
          <p:nvPr/>
        </p:nvSpPr>
        <p:spPr>
          <a:xfrm>
            <a:off x="747342" y="3226446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1C6B96"/>
                </a:solidFill>
              </a:rPr>
              <a:t>TransactionDT</a:t>
            </a:r>
            <a:endParaRPr lang="ko-KR" altLang="en-US" sz="2000" b="1" dirty="0">
              <a:solidFill>
                <a:srgbClr val="1C6B9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B9F17D-6B73-45A0-9F6D-191C3893CBD7}"/>
              </a:ext>
            </a:extLst>
          </p:cNvPr>
          <p:cNvSpPr txBox="1"/>
          <p:nvPr/>
        </p:nvSpPr>
        <p:spPr>
          <a:xfrm>
            <a:off x="9076660" y="3299070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1C6B96"/>
                </a:solidFill>
              </a:rPr>
              <a:t>hour</a:t>
            </a:r>
            <a:endParaRPr lang="ko-KR" altLang="en-US" sz="2000" b="1" dirty="0">
              <a:solidFill>
                <a:srgbClr val="1C6B9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87F64-A910-47BA-8489-235D12AD275D}"/>
              </a:ext>
            </a:extLst>
          </p:cNvPr>
          <p:cNvSpPr txBox="1"/>
          <p:nvPr/>
        </p:nvSpPr>
        <p:spPr>
          <a:xfrm>
            <a:off x="8911968" y="2864628"/>
            <a:ext cx="1018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1C6B96"/>
                </a:solidFill>
              </a:rPr>
              <a:t>C_fraud</a:t>
            </a:r>
            <a:endParaRPr lang="ko-KR" altLang="en-US" sz="2000" b="1" dirty="0">
              <a:solidFill>
                <a:srgbClr val="1C6B9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134EF0-8970-44FD-BDCD-4DD2C49FD82F}"/>
              </a:ext>
            </a:extLst>
          </p:cNvPr>
          <p:cNvSpPr txBox="1"/>
          <p:nvPr/>
        </p:nvSpPr>
        <p:spPr>
          <a:xfrm>
            <a:off x="3143384" y="5007623"/>
            <a:ext cx="2311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1C6B96"/>
                </a:solidFill>
              </a:rPr>
              <a:t>TransactionAmt_log</a:t>
            </a:r>
            <a:endParaRPr lang="ko-KR" altLang="en-US" sz="2000" b="1" dirty="0">
              <a:solidFill>
                <a:srgbClr val="1C6B9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7BD88F-85CC-49BF-9F1D-9EB0EBA5C3DA}"/>
              </a:ext>
            </a:extLst>
          </p:cNvPr>
          <p:cNvSpPr txBox="1"/>
          <p:nvPr/>
        </p:nvSpPr>
        <p:spPr>
          <a:xfrm>
            <a:off x="8107858" y="4176924"/>
            <a:ext cx="2778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1C6B96"/>
                </a:solidFill>
              </a:rPr>
              <a:t>TransactionAmt_residue</a:t>
            </a:r>
            <a:endParaRPr lang="ko-KR" altLang="en-US" sz="2000" b="1" dirty="0">
              <a:solidFill>
                <a:srgbClr val="1C6B9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616E41-4E2A-4B72-89F5-B82E3354FB80}"/>
              </a:ext>
            </a:extLst>
          </p:cNvPr>
          <p:cNvSpPr txBox="1"/>
          <p:nvPr/>
        </p:nvSpPr>
        <p:spPr>
          <a:xfrm>
            <a:off x="8847623" y="3742482"/>
            <a:ext cx="1147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1C6B96"/>
                </a:solidFill>
              </a:rPr>
              <a:t>repeated</a:t>
            </a:r>
            <a:endParaRPr lang="ko-KR" altLang="en-US" sz="2000" b="1" dirty="0">
              <a:solidFill>
                <a:srgbClr val="1C6B9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07480-A419-431F-AD41-BBA2A9268461}"/>
              </a:ext>
            </a:extLst>
          </p:cNvPr>
          <p:cNvSpPr txBox="1"/>
          <p:nvPr/>
        </p:nvSpPr>
        <p:spPr>
          <a:xfrm>
            <a:off x="3698664" y="2816282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1C6B96"/>
                </a:solidFill>
              </a:rPr>
              <a:t>addr1_na</a:t>
            </a:r>
            <a:endParaRPr lang="ko-KR" altLang="en-US" sz="2000" b="1" dirty="0">
              <a:solidFill>
                <a:srgbClr val="1C6B9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0F3236-93D3-4357-91E5-00A041900B56}"/>
              </a:ext>
            </a:extLst>
          </p:cNvPr>
          <p:cNvSpPr txBox="1"/>
          <p:nvPr/>
        </p:nvSpPr>
        <p:spPr>
          <a:xfrm>
            <a:off x="3528169" y="3259694"/>
            <a:ext cx="1541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1C6B96"/>
                </a:solidFill>
              </a:rPr>
              <a:t>addr2_count</a:t>
            </a:r>
            <a:endParaRPr lang="ko-KR" altLang="en-US" sz="2000" b="1" dirty="0">
              <a:solidFill>
                <a:srgbClr val="1C6B9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3FA5B3-328E-46C2-8DFA-ECB53EC319FB}"/>
              </a:ext>
            </a:extLst>
          </p:cNvPr>
          <p:cNvSpPr txBox="1"/>
          <p:nvPr/>
        </p:nvSpPr>
        <p:spPr>
          <a:xfrm>
            <a:off x="3232607" y="3703106"/>
            <a:ext cx="2133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1C6B96"/>
                </a:solidFill>
              </a:rPr>
              <a:t>addr2_fraud_ratio</a:t>
            </a:r>
            <a:endParaRPr lang="ko-KR" altLang="en-US" sz="2000" b="1" dirty="0">
              <a:solidFill>
                <a:srgbClr val="1C6B9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98D346-31E2-4F97-8112-BFCD748248F1}"/>
              </a:ext>
            </a:extLst>
          </p:cNvPr>
          <p:cNvSpPr txBox="1"/>
          <p:nvPr/>
        </p:nvSpPr>
        <p:spPr>
          <a:xfrm>
            <a:off x="3751403" y="4146518"/>
            <a:ext cx="1095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1C6B96"/>
                </a:solidFill>
              </a:rPr>
              <a:t>dist1_na</a:t>
            </a:r>
            <a:endParaRPr lang="ko-KR" altLang="en-US" sz="2000" b="1" dirty="0">
              <a:solidFill>
                <a:srgbClr val="1C6B9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8DC29C-E2A2-4165-AAC7-C19882653BBD}"/>
              </a:ext>
            </a:extLst>
          </p:cNvPr>
          <p:cNvSpPr txBox="1"/>
          <p:nvPr/>
        </p:nvSpPr>
        <p:spPr>
          <a:xfrm>
            <a:off x="3751403" y="4589930"/>
            <a:ext cx="1095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1C6B96"/>
                </a:solidFill>
              </a:rPr>
              <a:t>dist2_na</a:t>
            </a:r>
            <a:endParaRPr lang="ko-KR" altLang="en-US" sz="2000" b="1" dirty="0">
              <a:solidFill>
                <a:srgbClr val="1C6B96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772854-7F6C-4B4C-8B50-152CE84D87B6}"/>
              </a:ext>
            </a:extLst>
          </p:cNvPr>
          <p:cNvSpPr txBox="1"/>
          <p:nvPr/>
        </p:nvSpPr>
        <p:spPr>
          <a:xfrm>
            <a:off x="6467894" y="2859584"/>
            <a:ext cx="135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1C6B96"/>
                </a:solidFill>
              </a:rPr>
              <a:t>V_columns</a:t>
            </a:r>
            <a:endParaRPr lang="ko-KR" altLang="en-US" sz="2000" b="1" dirty="0">
              <a:solidFill>
                <a:srgbClr val="1C6B9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48DDB8-4DA5-484F-845A-B6712221BE93}"/>
              </a:ext>
            </a:extLst>
          </p:cNvPr>
          <p:cNvSpPr txBox="1"/>
          <p:nvPr/>
        </p:nvSpPr>
        <p:spPr>
          <a:xfrm>
            <a:off x="774369" y="2404988"/>
            <a:ext cx="164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칼럼 그대로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DCDED-5754-4CDD-BE79-268DDDB3B632}"/>
              </a:ext>
            </a:extLst>
          </p:cNvPr>
          <p:cNvSpPr txBox="1"/>
          <p:nvPr/>
        </p:nvSpPr>
        <p:spPr>
          <a:xfrm>
            <a:off x="3614715" y="2402340"/>
            <a:ext cx="1368869" cy="370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변형한 칼럼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1386C3-74BA-4A70-BF50-1C761B039BE6}"/>
              </a:ext>
            </a:extLst>
          </p:cNvPr>
          <p:cNvSpPr txBox="1"/>
          <p:nvPr/>
        </p:nvSpPr>
        <p:spPr>
          <a:xfrm>
            <a:off x="6846351" y="2399694"/>
            <a:ext cx="72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PCA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8A5964-8686-41A7-9CED-99CC7664C480}"/>
              </a:ext>
            </a:extLst>
          </p:cNvPr>
          <p:cNvSpPr txBox="1"/>
          <p:nvPr/>
        </p:nvSpPr>
        <p:spPr>
          <a:xfrm>
            <a:off x="8842451" y="2397046"/>
            <a:ext cx="115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새로 추가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B4F526-D123-42FA-B2B0-B42A23D5B315}"/>
              </a:ext>
            </a:extLst>
          </p:cNvPr>
          <p:cNvSpPr txBox="1"/>
          <p:nvPr/>
        </p:nvSpPr>
        <p:spPr>
          <a:xfrm>
            <a:off x="664947" y="3746705"/>
            <a:ext cx="186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1C6B96"/>
                </a:solidFill>
              </a:rPr>
              <a:t>TransactionAmt</a:t>
            </a:r>
            <a:endParaRPr lang="ko-KR" altLang="en-US" sz="2000" b="1" dirty="0">
              <a:solidFill>
                <a:srgbClr val="1C6B96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E4737F-2B50-4773-9A55-40358BE6AD48}"/>
              </a:ext>
            </a:extLst>
          </p:cNvPr>
          <p:cNvSpPr txBox="1"/>
          <p:nvPr/>
        </p:nvSpPr>
        <p:spPr>
          <a:xfrm>
            <a:off x="6443849" y="4213014"/>
            <a:ext cx="140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1C6B96"/>
                </a:solidFill>
              </a:rPr>
              <a:t>id_columns</a:t>
            </a:r>
            <a:endParaRPr lang="ko-KR" altLang="en-US" sz="2000" b="1" dirty="0">
              <a:solidFill>
                <a:srgbClr val="1C6B96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46E1F7-8935-42AF-905B-BB1E03A0933B}"/>
              </a:ext>
            </a:extLst>
          </p:cNvPr>
          <p:cNvSpPr txBox="1"/>
          <p:nvPr/>
        </p:nvSpPr>
        <p:spPr>
          <a:xfrm>
            <a:off x="6445548" y="3310727"/>
            <a:ext cx="1403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1C6B96"/>
                </a:solidFill>
              </a:rPr>
              <a:t>email_pca1</a:t>
            </a:r>
            <a:endParaRPr lang="ko-KR" altLang="en-US" sz="2000" b="1" dirty="0">
              <a:solidFill>
                <a:srgbClr val="1C6B96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DB9F65-84D8-43FB-A94D-0382997A71ED}"/>
              </a:ext>
            </a:extLst>
          </p:cNvPr>
          <p:cNvSpPr txBox="1"/>
          <p:nvPr/>
        </p:nvSpPr>
        <p:spPr>
          <a:xfrm>
            <a:off x="6445548" y="3761870"/>
            <a:ext cx="1403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1C6B96"/>
                </a:solidFill>
              </a:rPr>
              <a:t>email_pca2</a:t>
            </a:r>
            <a:endParaRPr lang="ko-KR" altLang="en-US" sz="2000" b="1" dirty="0">
              <a:solidFill>
                <a:srgbClr val="1C6B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0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09318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687395"/>
            <a:ext cx="6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addr1_na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47E7F5-18D9-4BAC-849B-F813954D3E08}"/>
              </a:ext>
            </a:extLst>
          </p:cNvPr>
          <p:cNvGrpSpPr/>
          <p:nvPr/>
        </p:nvGrpSpPr>
        <p:grpSpPr>
          <a:xfrm>
            <a:off x="0" y="6158006"/>
            <a:ext cx="12192000" cy="712693"/>
            <a:chOff x="727558" y="7681439"/>
            <a:chExt cx="9179092" cy="62980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DED4D79-29D7-4ABF-B800-3BB552121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817" t="61165" r="8564" b="33696"/>
            <a:stretch/>
          </p:blipFill>
          <p:spPr>
            <a:xfrm>
              <a:off x="7877659" y="7681439"/>
              <a:ext cx="2028991" cy="35280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19C5799-CB0E-4DB4-B0B3-BB24484329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253" t="66286" r="8563" b="29681"/>
            <a:stretch/>
          </p:blipFill>
          <p:spPr>
            <a:xfrm>
              <a:off x="727558" y="8034242"/>
              <a:ext cx="9179092" cy="276999"/>
            </a:xfrm>
            <a:prstGeom prst="rect">
              <a:avLst/>
            </a:prstGeom>
          </p:spPr>
        </p:pic>
      </p:grpSp>
      <p:pic>
        <p:nvPicPr>
          <p:cNvPr id="22" name="Picture 2" descr="C:\Users\Administrator\Desktop\그림1.png">
            <a:extLst>
              <a:ext uri="{FF2B5EF4-FFF2-40B4-BE49-F238E27FC236}">
                <a16:creationId xmlns:a16="http://schemas.microsoft.com/office/drawing/2014/main" id="{A4350D6E-8F4A-4B78-A946-D73B1173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C25B19-1A46-479F-A831-00F0DFA933B3}"/>
              </a:ext>
            </a:extLst>
          </p:cNvPr>
          <p:cNvSpPr txBox="1"/>
          <p:nvPr/>
        </p:nvSpPr>
        <p:spPr>
          <a:xfrm>
            <a:off x="1688628" y="631983"/>
            <a:ext cx="2627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7BC17C8-FBEE-427E-9E8E-716E427B5356}"/>
              </a:ext>
            </a:extLst>
          </p:cNvPr>
          <p:cNvGrpSpPr/>
          <p:nvPr/>
        </p:nvGrpSpPr>
        <p:grpSpPr>
          <a:xfrm>
            <a:off x="1566514" y="2264664"/>
            <a:ext cx="2399319" cy="3981306"/>
            <a:chOff x="1346699" y="2102940"/>
            <a:chExt cx="2599372" cy="425596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55A987E-DBC9-4153-8AE9-94BFA9202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699" y="2102940"/>
              <a:ext cx="2599372" cy="4255967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9BF6BD-CC29-4679-B55D-DFE07F7F01D9}"/>
                </a:ext>
              </a:extLst>
            </p:cNvPr>
            <p:cNvSpPr/>
            <p:nvPr/>
          </p:nvSpPr>
          <p:spPr>
            <a:xfrm>
              <a:off x="2148114" y="3429000"/>
              <a:ext cx="957943" cy="2870200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40A43BC-D528-47C0-90CD-52481D25D3F5}"/>
              </a:ext>
            </a:extLst>
          </p:cNvPr>
          <p:cNvSpPr txBox="1"/>
          <p:nvPr/>
        </p:nvSpPr>
        <p:spPr>
          <a:xfrm>
            <a:off x="4705569" y="2188686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1C6B96"/>
                </a:solidFill>
              </a:rPr>
              <a:t>Addr1</a:t>
            </a:r>
            <a:r>
              <a:rPr lang="ko-KR" altLang="en-US" b="1" dirty="0">
                <a:solidFill>
                  <a:srgbClr val="1C6B96"/>
                </a:solidFill>
              </a:rPr>
              <a:t>은 국가의 세부 지역</a:t>
            </a:r>
            <a:endParaRPr lang="en-US" altLang="ko-KR" b="1" dirty="0">
              <a:solidFill>
                <a:srgbClr val="1C6B96"/>
              </a:solidFill>
            </a:endParaRPr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F5E9D0-9DEA-4656-AA43-F4F552759C18}"/>
              </a:ext>
            </a:extLst>
          </p:cNvPr>
          <p:cNvSpPr/>
          <p:nvPr/>
        </p:nvSpPr>
        <p:spPr>
          <a:xfrm>
            <a:off x="5015263" y="4576517"/>
            <a:ext cx="5556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더불어 </a:t>
            </a:r>
            <a:r>
              <a:rPr lang="en-US" altLang="ko-KR" dirty="0"/>
              <a:t>NA</a:t>
            </a:r>
            <a:r>
              <a:rPr lang="ko-KR" altLang="en-US" dirty="0"/>
              <a:t>의 값들이 사기거래에서</a:t>
            </a:r>
            <a:r>
              <a:rPr lang="en-US" altLang="ko-KR" dirty="0"/>
              <a:t> </a:t>
            </a:r>
            <a:r>
              <a:rPr lang="ko-KR" altLang="en-US" dirty="0"/>
              <a:t>빈번하게 나타남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반영하고자 </a:t>
            </a:r>
            <a:r>
              <a:rPr lang="en-US" altLang="ko-KR" dirty="0"/>
              <a:t>addr1_na column</a:t>
            </a:r>
            <a:r>
              <a:rPr lang="ko-KR" altLang="en-US" dirty="0"/>
              <a:t>을 추가했다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71E4C5C-5427-4F8C-ACB8-D7BDF292EC00}"/>
              </a:ext>
            </a:extLst>
          </p:cNvPr>
          <p:cNvSpPr/>
          <p:nvPr/>
        </p:nvSpPr>
        <p:spPr>
          <a:xfrm>
            <a:off x="4655084" y="2756461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F05420-B9B1-4CA5-B41B-76D94DD0A16C}"/>
              </a:ext>
            </a:extLst>
          </p:cNvPr>
          <p:cNvSpPr/>
          <p:nvPr/>
        </p:nvSpPr>
        <p:spPr>
          <a:xfrm>
            <a:off x="5047549" y="2693134"/>
            <a:ext cx="31133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지역마다 사기율이 전부 다름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지역에 사기거래가 몰림</a:t>
            </a:r>
            <a:endParaRPr lang="en-US" altLang="ko-KR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69F5371-256D-4EB0-BF5E-28B3187053C8}"/>
              </a:ext>
            </a:extLst>
          </p:cNvPr>
          <p:cNvSpPr/>
          <p:nvPr/>
        </p:nvSpPr>
        <p:spPr>
          <a:xfrm>
            <a:off x="4655084" y="4647404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9A42AA-21A0-4196-B6C5-B1A3D409DD67}"/>
              </a:ext>
            </a:extLst>
          </p:cNvPr>
          <p:cNvSpPr txBox="1"/>
          <p:nvPr/>
        </p:nvSpPr>
        <p:spPr>
          <a:xfrm>
            <a:off x="4705569" y="4087359"/>
            <a:ext cx="207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1C6B96"/>
                </a:solidFill>
              </a:rPr>
              <a:t>Binary column </a:t>
            </a:r>
            <a:r>
              <a:rPr lang="ko-KR" altLang="en-US" b="1" dirty="0">
                <a:solidFill>
                  <a:srgbClr val="1C6B96"/>
                </a:solidFill>
              </a:rPr>
              <a:t>추가</a:t>
            </a:r>
            <a:endParaRPr lang="en-US" altLang="ko-KR" b="1" dirty="0">
              <a:solidFill>
                <a:srgbClr val="1C6B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0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09318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687394"/>
            <a:ext cx="44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addr2_fraud_ratio /  addr2_count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47E7F5-18D9-4BAC-849B-F813954D3E08}"/>
              </a:ext>
            </a:extLst>
          </p:cNvPr>
          <p:cNvGrpSpPr/>
          <p:nvPr/>
        </p:nvGrpSpPr>
        <p:grpSpPr>
          <a:xfrm>
            <a:off x="0" y="6158006"/>
            <a:ext cx="12192000" cy="712693"/>
            <a:chOff x="727558" y="7681439"/>
            <a:chExt cx="9179092" cy="62980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DED4D79-29D7-4ABF-B800-3BB552121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817" t="61165" r="8564" b="33696"/>
            <a:stretch/>
          </p:blipFill>
          <p:spPr>
            <a:xfrm>
              <a:off x="7877659" y="7681439"/>
              <a:ext cx="2028991" cy="35280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19C5799-CB0E-4DB4-B0B3-BB24484329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253" t="66286" r="8563" b="29681"/>
            <a:stretch/>
          </p:blipFill>
          <p:spPr>
            <a:xfrm>
              <a:off x="727558" y="8034242"/>
              <a:ext cx="9179092" cy="276999"/>
            </a:xfrm>
            <a:prstGeom prst="rect">
              <a:avLst/>
            </a:prstGeom>
          </p:spPr>
        </p:pic>
      </p:grpSp>
      <p:pic>
        <p:nvPicPr>
          <p:cNvPr id="22" name="Picture 2" descr="C:\Users\Administrator\Desktop\그림1.png">
            <a:extLst>
              <a:ext uri="{FF2B5EF4-FFF2-40B4-BE49-F238E27FC236}">
                <a16:creationId xmlns:a16="http://schemas.microsoft.com/office/drawing/2014/main" id="{A4350D6E-8F4A-4B78-A946-D73B1173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C25B19-1A46-479F-A831-00F0DFA933B3}"/>
              </a:ext>
            </a:extLst>
          </p:cNvPr>
          <p:cNvSpPr txBox="1"/>
          <p:nvPr/>
        </p:nvSpPr>
        <p:spPr>
          <a:xfrm>
            <a:off x="1688628" y="631983"/>
            <a:ext cx="2627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2D67F4-F7A7-4C2A-AA71-6AAB38739E63}"/>
              </a:ext>
            </a:extLst>
          </p:cNvPr>
          <p:cNvSpPr txBox="1"/>
          <p:nvPr/>
        </p:nvSpPr>
        <p:spPr>
          <a:xfrm>
            <a:off x="6978913" y="5507092"/>
            <a:ext cx="478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1C6B9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ratio </a:t>
            </a:r>
            <a:r>
              <a:rPr lang="ko-KR" altLang="en-US" b="1" dirty="0">
                <a:solidFill>
                  <a:srgbClr val="1C6B9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칼럼</a:t>
            </a:r>
            <a:r>
              <a:rPr lang="en-US" altLang="ko-KR" b="1" dirty="0">
                <a:solidFill>
                  <a:srgbClr val="1C6B9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빈도를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나타내주는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1C6B9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count </a:t>
            </a:r>
            <a:r>
              <a:rPr lang="ko-KR" altLang="en-US" b="1" dirty="0">
                <a:solidFill>
                  <a:srgbClr val="1C6B9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칼럼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추가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DBF999-0FA1-42D3-935E-614B865ADB78}"/>
              </a:ext>
            </a:extLst>
          </p:cNvPr>
          <p:cNvGrpSpPr/>
          <p:nvPr/>
        </p:nvGrpSpPr>
        <p:grpSpPr>
          <a:xfrm>
            <a:off x="406401" y="2755005"/>
            <a:ext cx="5122635" cy="3067889"/>
            <a:chOff x="158813" y="2247150"/>
            <a:chExt cx="4157458" cy="227368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F458249-17BC-4558-919B-93704665F957}"/>
                </a:ext>
              </a:extLst>
            </p:cNvPr>
            <p:cNvGrpSpPr/>
            <p:nvPr/>
          </p:nvGrpSpPr>
          <p:grpSpPr>
            <a:xfrm>
              <a:off x="158813" y="2247150"/>
              <a:ext cx="1859202" cy="2273683"/>
              <a:chOff x="312369" y="2485828"/>
              <a:chExt cx="2730376" cy="4026227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6CEC4426-38CC-4C84-BF0D-1E725FF696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887" t="20230" r="63276" b="15335"/>
              <a:stretch/>
            </p:blipFill>
            <p:spPr>
              <a:xfrm>
                <a:off x="312369" y="2485828"/>
                <a:ext cx="2730376" cy="3698632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6A2850-5595-401E-A101-A85108671F0C}"/>
                  </a:ext>
                </a:extLst>
              </p:cNvPr>
              <p:cNvSpPr txBox="1"/>
              <p:nvPr/>
            </p:nvSpPr>
            <p:spPr>
              <a:xfrm>
                <a:off x="1355985" y="6027352"/>
                <a:ext cx="934885" cy="484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card3</a:t>
                </a:r>
                <a:endParaRPr lang="ko-KR" altLang="en-US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3E20998-15A4-4B73-AC60-C4EAC53BD2F0}"/>
                </a:ext>
              </a:extLst>
            </p:cNvPr>
            <p:cNvGrpSpPr/>
            <p:nvPr/>
          </p:nvGrpSpPr>
          <p:grpSpPr>
            <a:xfrm>
              <a:off x="2209073" y="2247150"/>
              <a:ext cx="2107198" cy="2245496"/>
              <a:chOff x="3468689" y="2535741"/>
              <a:chExt cx="3094577" cy="3976314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F9D0DC27-E1DD-475E-BFD3-1B0464B146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725" t="25293" r="62114" b="11725"/>
              <a:stretch/>
            </p:blipFill>
            <p:spPr>
              <a:xfrm>
                <a:off x="3468689" y="2535741"/>
                <a:ext cx="3094577" cy="3518217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120C19-7747-4E14-8DBA-890066BE252A}"/>
                  </a:ext>
                </a:extLst>
              </p:cNvPr>
              <p:cNvSpPr txBox="1"/>
              <p:nvPr/>
            </p:nvSpPr>
            <p:spPr>
              <a:xfrm>
                <a:off x="4524921" y="6027352"/>
                <a:ext cx="959493" cy="484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addr2</a:t>
                </a:r>
                <a:endParaRPr lang="ko-KR" altLang="en-US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</p:grpSp>
      </p:grpSp>
      <p:graphicFrame>
        <p:nvGraphicFramePr>
          <p:cNvPr id="50" name="차트 49">
            <a:extLst>
              <a:ext uri="{FF2B5EF4-FFF2-40B4-BE49-F238E27FC236}">
                <a16:creationId xmlns:a16="http://schemas.microsoft.com/office/drawing/2014/main" id="{D9343F21-8822-41CB-BAF0-20C0B35D19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361508"/>
              </p:ext>
            </p:extLst>
          </p:nvPr>
        </p:nvGraphicFramePr>
        <p:xfrm>
          <a:off x="6662966" y="24746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D5BF4E3-CBF6-419E-BA61-1BA8EFB7EDCF}"/>
              </a:ext>
            </a:extLst>
          </p:cNvPr>
          <p:cNvSpPr/>
          <p:nvPr/>
        </p:nvSpPr>
        <p:spPr>
          <a:xfrm>
            <a:off x="1401727" y="2377286"/>
            <a:ext cx="3547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1C6B9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card3</a:t>
            </a:r>
            <a:r>
              <a:rPr lang="ko-KR" altLang="en-US" b="1" dirty="0">
                <a:solidFill>
                  <a:srgbClr val="1C6B9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b="1" dirty="0">
                <a:solidFill>
                  <a:srgbClr val="1C6B9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addr2</a:t>
            </a:r>
            <a:r>
              <a:rPr lang="ko-KR" altLang="en-US" b="1" dirty="0">
                <a:solidFill>
                  <a:srgbClr val="1C6B9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분포가 가장 유사</a:t>
            </a:r>
            <a:endParaRPr lang="en-US" altLang="ko-KR" b="1" dirty="0">
              <a:solidFill>
                <a:srgbClr val="1C6B9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B40208-5502-4619-92CD-7EC2A01BA473}"/>
              </a:ext>
            </a:extLst>
          </p:cNvPr>
          <p:cNvSpPr/>
          <p:nvPr/>
        </p:nvSpPr>
        <p:spPr>
          <a:xfrm>
            <a:off x="7510110" y="2161230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1C6B9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특정 국가에서 높은 사기비율</a:t>
            </a:r>
            <a:endParaRPr lang="en-US" altLang="ko-KR" b="1" dirty="0">
              <a:solidFill>
                <a:srgbClr val="1C6B9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9FC9207F-2630-4124-9E1C-AE96C716CBC9}"/>
              </a:ext>
            </a:extLst>
          </p:cNvPr>
          <p:cNvSpPr/>
          <p:nvPr/>
        </p:nvSpPr>
        <p:spPr>
          <a:xfrm>
            <a:off x="6657521" y="5590905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C96C808-E2FD-4AC8-A6D2-EA096782A60A}"/>
              </a:ext>
            </a:extLst>
          </p:cNvPr>
          <p:cNvSpPr/>
          <p:nvPr/>
        </p:nvSpPr>
        <p:spPr>
          <a:xfrm>
            <a:off x="1328057" y="6048105"/>
            <a:ext cx="282389" cy="201706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3BD59E-513C-4F12-BF8F-667FF20CB3EC}"/>
              </a:ext>
            </a:extLst>
          </p:cNvPr>
          <p:cNvSpPr txBox="1"/>
          <p:nvPr/>
        </p:nvSpPr>
        <p:spPr>
          <a:xfrm>
            <a:off x="1649449" y="5964292"/>
            <a:ext cx="306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card3, addr2 = </a:t>
            </a: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국가 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221645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3">
            <a:extLst>
              <a:ext uri="{FF2B5EF4-FFF2-40B4-BE49-F238E27FC236}">
                <a16:creationId xmlns:a16="http://schemas.microsoft.com/office/drawing/2014/main" id="{1504165B-670E-434F-ABD2-630F793CD828}"/>
              </a:ext>
            </a:extLst>
          </p:cNvPr>
          <p:cNvGrpSpPr/>
          <p:nvPr/>
        </p:nvGrpSpPr>
        <p:grpSpPr>
          <a:xfrm>
            <a:off x="406401" y="1509318"/>
            <a:ext cx="1117600" cy="725487"/>
            <a:chOff x="755576" y="2412206"/>
            <a:chExt cx="2834686" cy="2033587"/>
          </a:xfrm>
        </p:grpSpPr>
        <p:grpSp>
          <p:nvGrpSpPr>
            <p:cNvPr id="63" name="그룹 1">
              <a:extLst>
                <a:ext uri="{FF2B5EF4-FFF2-40B4-BE49-F238E27FC236}">
                  <a16:creationId xmlns:a16="http://schemas.microsoft.com/office/drawing/2014/main" id="{5CF997A7-EB94-400C-8C38-2E8BE523F7D2}"/>
                </a:ext>
              </a:extLst>
            </p:cNvPr>
            <p:cNvGrpSpPr/>
            <p:nvPr/>
          </p:nvGrpSpPr>
          <p:grpSpPr>
            <a:xfrm>
              <a:off x="755576" y="2412206"/>
              <a:ext cx="2834686" cy="2033587"/>
              <a:chOff x="1028699" y="2350294"/>
              <a:chExt cx="2576778" cy="203358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BCADB4A3-8B90-4B3C-B295-22D28054D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699" y="2474119"/>
                <a:ext cx="2546349" cy="1909762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D632885F-BCD3-4F1B-AAFB-EDE36953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9128" y="2350294"/>
                <a:ext cx="2546349" cy="1909762"/>
              </a:xfrm>
              <a:prstGeom prst="rect">
                <a:avLst/>
              </a:prstGeom>
            </p:spPr>
          </p:pic>
        </p:grpSp>
        <p:sp>
          <p:nvSpPr>
            <p:cNvPr id="64" name="타원 2">
              <a:extLst>
                <a:ext uri="{FF2B5EF4-FFF2-40B4-BE49-F238E27FC236}">
                  <a16:creationId xmlns:a16="http://schemas.microsoft.com/office/drawing/2014/main" id="{3DDB6A00-9864-470F-8C50-DCD463F6CF30}"/>
                </a:ext>
              </a:extLst>
            </p:cNvPr>
            <p:cNvSpPr/>
            <p:nvPr/>
          </p:nvSpPr>
          <p:spPr>
            <a:xfrm>
              <a:off x="1616143" y="2855488"/>
              <a:ext cx="1147024" cy="1147024"/>
            </a:xfrm>
            <a:prstGeom prst="ellipse">
              <a:avLst/>
            </a:prstGeom>
            <a:solidFill>
              <a:srgbClr val="4FCDE1"/>
            </a:solidFill>
            <a:ln>
              <a:solidFill>
                <a:srgbClr val="4FCD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591C071-A762-4746-924B-515A8B502349}"/>
              </a:ext>
            </a:extLst>
          </p:cNvPr>
          <p:cNvSpPr txBox="1"/>
          <p:nvPr/>
        </p:nvSpPr>
        <p:spPr>
          <a:xfrm>
            <a:off x="1346699" y="1687394"/>
            <a:ext cx="490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TransactionAmt_log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47E7F5-18D9-4BAC-849B-F813954D3E08}"/>
              </a:ext>
            </a:extLst>
          </p:cNvPr>
          <p:cNvGrpSpPr/>
          <p:nvPr/>
        </p:nvGrpSpPr>
        <p:grpSpPr>
          <a:xfrm>
            <a:off x="0" y="6158006"/>
            <a:ext cx="12192000" cy="712693"/>
            <a:chOff x="727558" y="7681439"/>
            <a:chExt cx="9179092" cy="62980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DED4D79-29D7-4ABF-B800-3BB552121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817" t="61165" r="8564" b="33696"/>
            <a:stretch/>
          </p:blipFill>
          <p:spPr>
            <a:xfrm>
              <a:off x="7877659" y="7681439"/>
              <a:ext cx="2028991" cy="35280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19C5799-CB0E-4DB4-B0B3-BB24484329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253" t="66286" r="8563" b="29681"/>
            <a:stretch/>
          </p:blipFill>
          <p:spPr>
            <a:xfrm>
              <a:off x="727558" y="8034242"/>
              <a:ext cx="9179092" cy="276999"/>
            </a:xfrm>
            <a:prstGeom prst="rect">
              <a:avLst/>
            </a:prstGeom>
          </p:spPr>
        </p:pic>
      </p:grpSp>
      <p:pic>
        <p:nvPicPr>
          <p:cNvPr id="22" name="Picture 2" descr="C:\Users\Administrator\Desktop\그림1.png">
            <a:extLst>
              <a:ext uri="{FF2B5EF4-FFF2-40B4-BE49-F238E27FC236}">
                <a16:creationId xmlns:a16="http://schemas.microsoft.com/office/drawing/2014/main" id="{A4350D6E-8F4A-4B78-A946-D73B1173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C25B19-1A46-479F-A831-00F0DFA933B3}"/>
              </a:ext>
            </a:extLst>
          </p:cNvPr>
          <p:cNvSpPr txBox="1"/>
          <p:nvPr/>
        </p:nvSpPr>
        <p:spPr>
          <a:xfrm>
            <a:off x="1688628" y="631983"/>
            <a:ext cx="2627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6AE83681-9003-4040-98A6-EFCEE6990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77" y="2418659"/>
            <a:ext cx="3204030" cy="314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C:\Users\user\AppData\Local\Microsoft\Windows\INetCache\Content.MSO\ppt3F54.tmp">
            <a:extLst>
              <a:ext uri="{FF2B5EF4-FFF2-40B4-BE49-F238E27FC236}">
                <a16:creationId xmlns:a16="http://schemas.microsoft.com/office/drawing/2014/main" id="{F4531F02-7918-454E-AE9E-A714417816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C:\Users\user\AppData\Local\Microsoft\Windows\INetCache\Content.MSO\ppt50AA.tmp">
            <a:extLst>
              <a:ext uri="{FF2B5EF4-FFF2-40B4-BE49-F238E27FC236}">
                <a16:creationId xmlns:a16="http://schemas.microsoft.com/office/drawing/2014/main" id="{AAF1A7DA-B02E-49C4-A389-A4FE82EAB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F52DE-87E8-4C25-9FA6-2995B64A67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55" t="41609" r="74284" b="34661"/>
          <a:stretch/>
        </p:blipFill>
        <p:spPr>
          <a:xfrm>
            <a:off x="434463" y="2429657"/>
            <a:ext cx="2410337" cy="298561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ED1665F-6A4E-4E96-8149-D1274B8A77F7}"/>
              </a:ext>
            </a:extLst>
          </p:cNvPr>
          <p:cNvSpPr/>
          <p:nvPr/>
        </p:nvSpPr>
        <p:spPr>
          <a:xfrm>
            <a:off x="2978177" y="3733800"/>
            <a:ext cx="615923" cy="304801"/>
          </a:xfrm>
          <a:prstGeom prst="rightArrow">
            <a:avLst/>
          </a:prstGeom>
          <a:solidFill>
            <a:srgbClr val="1C6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38A358-E59B-4FB0-83FE-EAF823848AAA}"/>
              </a:ext>
            </a:extLst>
          </p:cNvPr>
          <p:cNvSpPr txBox="1"/>
          <p:nvPr/>
        </p:nvSpPr>
        <p:spPr>
          <a:xfrm>
            <a:off x="768555" y="5497255"/>
            <a:ext cx="1978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Amt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분포는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심하게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skewed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됨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A629F-39F9-49F0-A47E-BCFA5384C8A3}"/>
              </a:ext>
            </a:extLst>
          </p:cNvPr>
          <p:cNvSpPr txBox="1"/>
          <p:nvPr/>
        </p:nvSpPr>
        <p:spPr>
          <a:xfrm>
            <a:off x="4549518" y="5534866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outlier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제거 후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Log scale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변환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D539F79-55AF-4809-A111-EE216A7699BA}"/>
              </a:ext>
            </a:extLst>
          </p:cNvPr>
          <p:cNvGrpSpPr/>
          <p:nvPr/>
        </p:nvGrpSpPr>
        <p:grpSpPr>
          <a:xfrm>
            <a:off x="7124754" y="1849974"/>
            <a:ext cx="4632783" cy="1318909"/>
            <a:chOff x="425193" y="4066671"/>
            <a:chExt cx="4632783" cy="1318909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AD6A235-ACA7-4C07-82CD-449DEC7D14FA}"/>
                </a:ext>
              </a:extLst>
            </p:cNvPr>
            <p:cNvGrpSpPr/>
            <p:nvPr/>
          </p:nvGrpSpPr>
          <p:grpSpPr>
            <a:xfrm>
              <a:off x="425193" y="4066671"/>
              <a:ext cx="3463951" cy="818634"/>
              <a:chOff x="406401" y="1509318"/>
              <a:chExt cx="3463951" cy="818634"/>
            </a:xfrm>
          </p:grpSpPr>
          <p:grpSp>
            <p:nvGrpSpPr>
              <p:cNvPr id="50" name="그룹 3">
                <a:extLst>
                  <a:ext uri="{FF2B5EF4-FFF2-40B4-BE49-F238E27FC236}">
                    <a16:creationId xmlns:a16="http://schemas.microsoft.com/office/drawing/2014/main" id="{8EDDAF80-409E-4DB0-AE52-DC52E91F6390}"/>
                  </a:ext>
                </a:extLst>
              </p:cNvPr>
              <p:cNvGrpSpPr/>
              <p:nvPr/>
            </p:nvGrpSpPr>
            <p:grpSpPr>
              <a:xfrm>
                <a:off x="406401" y="1509318"/>
                <a:ext cx="1117600" cy="725487"/>
                <a:chOff x="755576" y="2412206"/>
                <a:chExt cx="2834686" cy="2033587"/>
              </a:xfrm>
            </p:grpSpPr>
            <p:grpSp>
              <p:nvGrpSpPr>
                <p:cNvPr id="52" name="그룹 1">
                  <a:extLst>
                    <a:ext uri="{FF2B5EF4-FFF2-40B4-BE49-F238E27FC236}">
                      <a16:creationId xmlns:a16="http://schemas.microsoft.com/office/drawing/2014/main" id="{F7014070-8132-4A5C-ACF8-0647C545FE56}"/>
                    </a:ext>
                  </a:extLst>
                </p:cNvPr>
                <p:cNvGrpSpPr/>
                <p:nvPr/>
              </p:nvGrpSpPr>
              <p:grpSpPr>
                <a:xfrm>
                  <a:off x="755576" y="2412206"/>
                  <a:ext cx="2834686" cy="2033587"/>
                  <a:chOff x="1028699" y="2350294"/>
                  <a:chExt cx="2576778" cy="2033587"/>
                </a:xfrm>
              </p:grpSpPr>
              <p:pic>
                <p:nvPicPr>
                  <p:cNvPr id="54" name="Picture 2">
                    <a:extLst>
                      <a:ext uri="{FF2B5EF4-FFF2-40B4-BE49-F238E27FC236}">
                        <a16:creationId xmlns:a16="http://schemas.microsoft.com/office/drawing/2014/main" id="{13668A85-34FB-4D68-94C4-29E42A346F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8699" y="2474119"/>
                    <a:ext cx="2546349" cy="1909762"/>
                  </a:xfrm>
                  <a:prstGeom prst="rect">
                    <a:avLst/>
                  </a:prstGeom>
                </p:spPr>
              </p:pic>
              <p:pic>
                <p:nvPicPr>
                  <p:cNvPr id="55" name="Picture 2">
                    <a:extLst>
                      <a:ext uri="{FF2B5EF4-FFF2-40B4-BE49-F238E27FC236}">
                        <a16:creationId xmlns:a16="http://schemas.microsoft.com/office/drawing/2014/main" id="{9C850993-1491-4FA4-8067-DE157B1D22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1059128" y="2350294"/>
                    <a:ext cx="2546349" cy="190976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3" name="타원 2">
                  <a:extLst>
                    <a:ext uri="{FF2B5EF4-FFF2-40B4-BE49-F238E27FC236}">
                      <a16:creationId xmlns:a16="http://schemas.microsoft.com/office/drawing/2014/main" id="{DEFAEBAB-7383-4315-A608-F54CE51A221B}"/>
                    </a:ext>
                  </a:extLst>
                </p:cNvPr>
                <p:cNvSpPr/>
                <p:nvPr/>
              </p:nvSpPr>
              <p:spPr>
                <a:xfrm>
                  <a:off x="1616143" y="2839301"/>
                  <a:ext cx="1147023" cy="1147025"/>
                </a:xfrm>
                <a:prstGeom prst="ellipse">
                  <a:avLst/>
                </a:prstGeom>
                <a:solidFill>
                  <a:srgbClr val="4FCDE1"/>
                </a:solidFill>
                <a:ln>
                  <a:solidFill>
                    <a:srgbClr val="4FCDE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Light" panose="020B0600000101010101" pitchFamily="50" charset="-127"/>
                    <a:ea typeface="나눔스퀘어 Light" panose="020B0600000101010101" pitchFamily="50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C5B57F0-CE36-47E9-9909-FA798FC39744}"/>
                  </a:ext>
                </a:extLst>
              </p:cNvPr>
              <p:cNvSpPr txBox="1"/>
              <p:nvPr/>
            </p:nvSpPr>
            <p:spPr>
              <a:xfrm>
                <a:off x="1346699" y="1681621"/>
                <a:ext cx="25236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dist1_na / dist2_na</a:t>
                </a:r>
                <a:endParaRPr lang="ko-KR" altLang="en-US" b="1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endParaRPr lang="ko-KR" altLang="en-US" b="1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357B4C-26CA-494B-ABC4-D5657099BCCB}"/>
                </a:ext>
              </a:extLst>
            </p:cNvPr>
            <p:cNvSpPr txBox="1"/>
            <p:nvPr/>
          </p:nvSpPr>
          <p:spPr>
            <a:xfrm>
              <a:off x="635419" y="5016248"/>
              <a:ext cx="4422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 </a:t>
              </a:r>
              <a:r>
                <a:rPr lang="ko-KR" altLang="en-US" dirty="0"/>
                <a:t>값들이 너무 많아서 </a:t>
              </a:r>
              <a:r>
                <a:rPr lang="en-US" altLang="ko-KR" dirty="0"/>
                <a:t>Binary</a:t>
              </a:r>
              <a:r>
                <a:rPr lang="ko-KR" altLang="en-US" dirty="0"/>
                <a:t>로 </a:t>
              </a:r>
              <a:r>
                <a:rPr lang="ko-KR" altLang="en-US" dirty="0" err="1"/>
                <a:t>만들어줌</a:t>
              </a:r>
              <a:endParaRPr lang="ko-KR" altLang="en-US" dirty="0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F91CE6-D225-4F26-9F89-C6575EC10723}"/>
              </a:ext>
            </a:extLst>
          </p:cNvPr>
          <p:cNvCxnSpPr/>
          <p:nvPr/>
        </p:nvCxnSpPr>
        <p:spPr>
          <a:xfrm flipH="1">
            <a:off x="7071261" y="1535594"/>
            <a:ext cx="53493" cy="482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4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C031961-698E-4EF8-B0FD-7C738A45377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4640" y="2076938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47E7F5-18D9-4BAC-849B-F813954D3E08}"/>
              </a:ext>
            </a:extLst>
          </p:cNvPr>
          <p:cNvGrpSpPr/>
          <p:nvPr/>
        </p:nvGrpSpPr>
        <p:grpSpPr>
          <a:xfrm>
            <a:off x="0" y="6158006"/>
            <a:ext cx="12192000" cy="712693"/>
            <a:chOff x="727558" y="7681439"/>
            <a:chExt cx="9179092" cy="62980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DED4D79-29D7-4ABF-B800-3BB552121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817" t="61165" r="8564" b="33696"/>
            <a:stretch/>
          </p:blipFill>
          <p:spPr>
            <a:xfrm>
              <a:off x="7877659" y="7681439"/>
              <a:ext cx="2028991" cy="35280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19C5799-CB0E-4DB4-B0B3-BB24484329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253" t="66286" r="8563" b="29681"/>
            <a:stretch/>
          </p:blipFill>
          <p:spPr>
            <a:xfrm>
              <a:off x="727558" y="8034242"/>
              <a:ext cx="9179092" cy="276999"/>
            </a:xfrm>
            <a:prstGeom prst="rect">
              <a:avLst/>
            </a:prstGeom>
          </p:spPr>
        </p:pic>
      </p:grpSp>
      <p:pic>
        <p:nvPicPr>
          <p:cNvPr id="22" name="Picture 2" descr="C:\Users\Administrator\Desktop\그림1.png">
            <a:extLst>
              <a:ext uri="{FF2B5EF4-FFF2-40B4-BE49-F238E27FC236}">
                <a16:creationId xmlns:a16="http://schemas.microsoft.com/office/drawing/2014/main" id="{A4350D6E-8F4A-4B78-A946-D73B1173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C25B19-1A46-479F-A831-00F0DFA933B3}"/>
              </a:ext>
            </a:extLst>
          </p:cNvPr>
          <p:cNvSpPr txBox="1"/>
          <p:nvPr/>
        </p:nvSpPr>
        <p:spPr>
          <a:xfrm>
            <a:off x="1688628" y="631983"/>
            <a:ext cx="2627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B5CBE8-2297-43B2-84B8-3A9B8EFC313C}"/>
              </a:ext>
            </a:extLst>
          </p:cNvPr>
          <p:cNvSpPr txBox="1"/>
          <p:nvPr/>
        </p:nvSpPr>
        <p:spPr>
          <a:xfrm>
            <a:off x="5925639" y="2439938"/>
            <a:ext cx="145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V_columns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017E20-ED03-4054-9C94-9CE5E4EF6739}"/>
              </a:ext>
            </a:extLst>
          </p:cNvPr>
          <p:cNvSpPr txBox="1"/>
          <p:nvPr/>
        </p:nvSpPr>
        <p:spPr>
          <a:xfrm>
            <a:off x="5925639" y="2958815"/>
            <a:ext cx="208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Id_columns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313483-0E9F-404B-AF85-EB609E1AFEF6}"/>
              </a:ext>
            </a:extLst>
          </p:cNvPr>
          <p:cNvSpPr txBox="1"/>
          <p:nvPr/>
        </p:nvSpPr>
        <p:spPr>
          <a:xfrm>
            <a:off x="5925640" y="3574169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C-columns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9D6B9ACA-8DD9-4AA7-B34C-D52A66A4EC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8" y="1438582"/>
            <a:ext cx="1104402" cy="681312"/>
          </a:xfrm>
          <a:prstGeom prst="rect">
            <a:avLst/>
          </a:prstGeom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6B09C105-9AC7-4DD5-A8E2-746485E48B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4086" y="1394407"/>
            <a:ext cx="1104402" cy="681312"/>
          </a:xfrm>
          <a:prstGeom prst="rect">
            <a:avLst/>
          </a:prstGeom>
        </p:spPr>
      </p:pic>
      <p:sp>
        <p:nvSpPr>
          <p:cNvPr id="81" name="타원 2">
            <a:extLst>
              <a:ext uri="{FF2B5EF4-FFF2-40B4-BE49-F238E27FC236}">
                <a16:creationId xmlns:a16="http://schemas.microsoft.com/office/drawing/2014/main" id="{2C661231-251B-4BC3-8D74-F8B52AEB9CEB}"/>
              </a:ext>
            </a:extLst>
          </p:cNvPr>
          <p:cNvSpPr/>
          <p:nvPr/>
        </p:nvSpPr>
        <p:spPr>
          <a:xfrm>
            <a:off x="680174" y="1552549"/>
            <a:ext cx="452224" cy="409204"/>
          </a:xfrm>
          <a:prstGeom prst="ellipse">
            <a:avLst/>
          </a:prstGeom>
          <a:solidFill>
            <a:srgbClr val="4FCDE1"/>
          </a:solidFill>
          <a:ln>
            <a:solidFill>
              <a:srgbClr val="4FCD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8D26E27-AAFC-4650-8B8E-A76647DA368E}"/>
              </a:ext>
            </a:extLst>
          </p:cNvPr>
          <p:cNvSpPr txBox="1"/>
          <p:nvPr/>
        </p:nvSpPr>
        <p:spPr>
          <a:xfrm>
            <a:off x="1281186" y="1572484"/>
            <a:ext cx="24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PCA </a:t>
            </a:r>
            <a:r>
              <a: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진행한 </a:t>
            </a:r>
            <a:r>
              <a:rPr lang="en-US" altLang="ko-KR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columns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70629D-9415-4A88-901A-87596358E2A9}"/>
              </a:ext>
            </a:extLst>
          </p:cNvPr>
          <p:cNvSpPr txBox="1"/>
          <p:nvPr/>
        </p:nvSpPr>
        <p:spPr>
          <a:xfrm>
            <a:off x="5900857" y="1941816"/>
            <a:ext cx="192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Emaildomain</a:t>
            </a:r>
            <a:endParaRPr lang="ko-KR" altLang="en-US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598A94D-F995-48A2-82E1-C67E75C59E96}"/>
              </a:ext>
            </a:extLst>
          </p:cNvPr>
          <p:cNvSpPr/>
          <p:nvPr/>
        </p:nvSpPr>
        <p:spPr>
          <a:xfrm>
            <a:off x="5876508" y="2103623"/>
            <a:ext cx="49131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14B0BAE-F661-42A0-97E8-74AB977E7DEB}"/>
              </a:ext>
            </a:extLst>
          </p:cNvPr>
          <p:cNvSpPr/>
          <p:nvPr/>
        </p:nvSpPr>
        <p:spPr>
          <a:xfrm>
            <a:off x="5876508" y="2611863"/>
            <a:ext cx="49131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048F6BC-1112-45CE-91C1-D49449409973}"/>
              </a:ext>
            </a:extLst>
          </p:cNvPr>
          <p:cNvSpPr/>
          <p:nvPr/>
        </p:nvSpPr>
        <p:spPr>
          <a:xfrm>
            <a:off x="5876508" y="3128460"/>
            <a:ext cx="49131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98BCE5F-371A-4466-9C72-464F4E24ADA9}"/>
              </a:ext>
            </a:extLst>
          </p:cNvPr>
          <p:cNvSpPr/>
          <p:nvPr/>
        </p:nvSpPr>
        <p:spPr>
          <a:xfrm>
            <a:off x="5876508" y="3735078"/>
            <a:ext cx="49131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A2B7E2-FB21-4CCD-8392-416D890C5D1B}"/>
              </a:ext>
            </a:extLst>
          </p:cNvPr>
          <p:cNvSpPr txBox="1"/>
          <p:nvPr/>
        </p:nvSpPr>
        <p:spPr>
          <a:xfrm>
            <a:off x="5749653" y="4431523"/>
            <a:ext cx="5802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C6B9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PCA</a:t>
            </a:r>
            <a:r>
              <a:rPr lang="ko-KR" altLang="en-US" sz="1600" b="1" dirty="0">
                <a:solidFill>
                  <a:srgbClr val="1C6B9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사용한 이유</a:t>
            </a:r>
            <a:endParaRPr lang="en-US" altLang="ko-KR" sz="1600" b="1" dirty="0">
              <a:solidFill>
                <a:srgbClr val="1C6B9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600" b="1" dirty="0">
              <a:solidFill>
                <a:srgbClr val="1C6B9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PCA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 칼럼들이 어떤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column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인지 모르는 상황이어서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PCA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사용해도 괜찮겠다는 판단에 차원을 축소시킴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68185C9-6326-496C-AB2F-13FFB716B354}"/>
              </a:ext>
            </a:extLst>
          </p:cNvPr>
          <p:cNvSpPr/>
          <p:nvPr/>
        </p:nvSpPr>
        <p:spPr>
          <a:xfrm>
            <a:off x="5700522" y="4573658"/>
            <a:ext cx="49131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2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47E7F5-18D9-4BAC-849B-F813954D3E08}"/>
              </a:ext>
            </a:extLst>
          </p:cNvPr>
          <p:cNvGrpSpPr/>
          <p:nvPr/>
        </p:nvGrpSpPr>
        <p:grpSpPr>
          <a:xfrm>
            <a:off x="0" y="6158006"/>
            <a:ext cx="12192000" cy="712693"/>
            <a:chOff x="727558" y="7681439"/>
            <a:chExt cx="9179092" cy="62980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DED4D79-29D7-4ABF-B800-3BB552121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817" t="61165" r="8564" b="33696"/>
            <a:stretch/>
          </p:blipFill>
          <p:spPr>
            <a:xfrm>
              <a:off x="7877659" y="7681439"/>
              <a:ext cx="2028991" cy="35280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19C5799-CB0E-4DB4-B0B3-BB24484329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253" t="66286" r="8563" b="29681"/>
            <a:stretch/>
          </p:blipFill>
          <p:spPr>
            <a:xfrm>
              <a:off x="727558" y="8034242"/>
              <a:ext cx="9179092" cy="276999"/>
            </a:xfrm>
            <a:prstGeom prst="rect">
              <a:avLst/>
            </a:prstGeom>
          </p:spPr>
        </p:pic>
      </p:grpSp>
      <p:pic>
        <p:nvPicPr>
          <p:cNvPr id="22" name="Picture 2" descr="C:\Users\Administrator\Desktop\그림1.png">
            <a:extLst>
              <a:ext uri="{FF2B5EF4-FFF2-40B4-BE49-F238E27FC236}">
                <a16:creationId xmlns:a16="http://schemas.microsoft.com/office/drawing/2014/main" id="{A4350D6E-8F4A-4B78-A946-D73B1173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2" y="300515"/>
            <a:ext cx="6172200" cy="123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C25B19-1A46-479F-A831-00F0DFA933B3}"/>
              </a:ext>
            </a:extLst>
          </p:cNvPr>
          <p:cNvSpPr txBox="1"/>
          <p:nvPr/>
        </p:nvSpPr>
        <p:spPr>
          <a:xfrm>
            <a:off x="1688628" y="631983"/>
            <a:ext cx="2627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78C5F81-0305-41A0-A3F5-6AEAFA8F742D}"/>
              </a:ext>
            </a:extLst>
          </p:cNvPr>
          <p:cNvGrpSpPr/>
          <p:nvPr/>
        </p:nvGrpSpPr>
        <p:grpSpPr>
          <a:xfrm>
            <a:off x="411995" y="1716154"/>
            <a:ext cx="9341604" cy="1819677"/>
            <a:chOff x="411995" y="1716154"/>
            <a:chExt cx="9341604" cy="1819677"/>
          </a:xfrm>
        </p:grpSpPr>
        <p:grpSp>
          <p:nvGrpSpPr>
            <p:cNvPr id="28" name="그룹 3">
              <a:extLst>
                <a:ext uri="{FF2B5EF4-FFF2-40B4-BE49-F238E27FC236}">
                  <a16:creationId xmlns:a16="http://schemas.microsoft.com/office/drawing/2014/main" id="{CAEEAE84-33DA-4E37-894B-4EAB8487CD98}"/>
                </a:ext>
              </a:extLst>
            </p:cNvPr>
            <p:cNvGrpSpPr/>
            <p:nvPr/>
          </p:nvGrpSpPr>
          <p:grpSpPr>
            <a:xfrm>
              <a:off x="411995" y="1716154"/>
              <a:ext cx="1117600" cy="725487"/>
              <a:chOff x="755576" y="2412206"/>
              <a:chExt cx="2834686" cy="2033587"/>
            </a:xfrm>
          </p:grpSpPr>
          <p:grpSp>
            <p:nvGrpSpPr>
              <p:cNvPr id="31" name="그룹 1">
                <a:extLst>
                  <a:ext uri="{FF2B5EF4-FFF2-40B4-BE49-F238E27FC236}">
                    <a16:creationId xmlns:a16="http://schemas.microsoft.com/office/drawing/2014/main" id="{88367581-6B78-46DF-AD55-32882B026AA8}"/>
                  </a:ext>
                </a:extLst>
              </p:cNvPr>
              <p:cNvGrpSpPr/>
              <p:nvPr/>
            </p:nvGrpSpPr>
            <p:grpSpPr>
              <a:xfrm>
                <a:off x="755576" y="2412206"/>
                <a:ext cx="2834686" cy="2033587"/>
                <a:chOff x="1028699" y="2350294"/>
                <a:chExt cx="2576778" cy="2033587"/>
              </a:xfrm>
            </p:grpSpPr>
            <p:pic>
              <p:nvPicPr>
                <p:cNvPr id="33" name="Picture 2">
                  <a:extLst>
                    <a:ext uri="{FF2B5EF4-FFF2-40B4-BE49-F238E27FC236}">
                      <a16:creationId xmlns:a16="http://schemas.microsoft.com/office/drawing/2014/main" id="{B577D070-C503-43CC-A81F-FD96C54965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8699" y="2474119"/>
                  <a:ext cx="2546349" cy="1909762"/>
                </a:xfrm>
                <a:prstGeom prst="rect">
                  <a:avLst/>
                </a:prstGeom>
              </p:spPr>
            </p:pic>
            <p:pic>
              <p:nvPicPr>
                <p:cNvPr id="35" name="Picture 2">
                  <a:extLst>
                    <a:ext uri="{FF2B5EF4-FFF2-40B4-BE49-F238E27FC236}">
                      <a16:creationId xmlns:a16="http://schemas.microsoft.com/office/drawing/2014/main" id="{DA25E3C6-83F4-4615-98CF-FB518AB5D1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1059128" y="2350294"/>
                  <a:ext cx="2546349" cy="1909762"/>
                </a:xfrm>
                <a:prstGeom prst="rect">
                  <a:avLst/>
                </a:prstGeom>
              </p:spPr>
            </p:pic>
          </p:grpSp>
          <p:sp>
            <p:nvSpPr>
              <p:cNvPr id="32" name="타원 2">
                <a:extLst>
                  <a:ext uri="{FF2B5EF4-FFF2-40B4-BE49-F238E27FC236}">
                    <a16:creationId xmlns:a16="http://schemas.microsoft.com/office/drawing/2014/main" id="{D526C56B-24B3-4B7B-9AC2-81C554DD6E3F}"/>
                  </a:ext>
                </a:extLst>
              </p:cNvPr>
              <p:cNvSpPr/>
              <p:nvPr/>
            </p:nvSpPr>
            <p:spPr>
              <a:xfrm>
                <a:off x="1616143" y="2855488"/>
                <a:ext cx="1147024" cy="1147024"/>
              </a:xfrm>
              <a:prstGeom prst="ellipse">
                <a:avLst/>
              </a:prstGeom>
              <a:solidFill>
                <a:srgbClr val="4FCDE1"/>
              </a:solidFill>
              <a:ln>
                <a:solidFill>
                  <a:srgbClr val="4FCD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CD3106-5BA5-4ECB-A846-F27DF48826A8}"/>
                </a:ext>
              </a:extLst>
            </p:cNvPr>
            <p:cNvSpPr txBox="1"/>
            <p:nvPr/>
          </p:nvSpPr>
          <p:spPr>
            <a:xfrm>
              <a:off x="1352293" y="1904958"/>
              <a:ext cx="662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TransactionAmt_residue</a:t>
              </a:r>
              <a:endParaRPr lang="ko-KR" altLang="en-US" b="1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70BB20C-F8A4-48F6-9630-314472D2C109}"/>
                </a:ext>
              </a:extLst>
            </p:cNvPr>
            <p:cNvSpPr/>
            <p:nvPr/>
          </p:nvSpPr>
          <p:spPr>
            <a:xfrm>
              <a:off x="927322" y="2612501"/>
              <a:ext cx="88262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사기인 경우의 거래금액에 </a:t>
              </a:r>
              <a:r>
                <a:rPr lang="ko-KR" altLang="en-US" dirty="0" err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소숫점</a:t>
              </a:r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이하 </a:t>
              </a:r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15</a:t>
              </a:r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자리 이상으로 나오는 경우가 많음</a:t>
              </a:r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거래 금액이 </a:t>
              </a:r>
              <a:r>
                <a:rPr lang="ko-KR" altLang="en-US" dirty="0" err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소숫점</a:t>
              </a:r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이하 </a:t>
              </a:r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15</a:t>
              </a:r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자리 이상인 경우 </a:t>
              </a:r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1, </a:t>
              </a:r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아닌 경우 </a:t>
              </a:r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28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12561</TotalTime>
  <Words>709</Words>
  <Application>Microsoft Office PowerPoint</Application>
  <PresentationFormat>와이드스크린</PresentationFormat>
  <Paragraphs>235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나눔바른펜</vt:lpstr>
      <vt:lpstr>나눔스퀘어</vt:lpstr>
      <vt:lpstr>나눔스퀘어 Bold</vt:lpstr>
      <vt:lpstr>나눔스퀘어 ExtraBold</vt:lpstr>
      <vt:lpstr>나눔스퀘어 Light</vt:lpstr>
      <vt:lpstr>나눔스퀘어라운드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정현우</dc:creator>
  <cp:lastModifiedBy>정현우</cp:lastModifiedBy>
  <cp:revision>361</cp:revision>
  <dcterms:created xsi:type="dcterms:W3CDTF">2018-11-20T12:08:07Z</dcterms:created>
  <dcterms:modified xsi:type="dcterms:W3CDTF">2019-08-24T05:00:59Z</dcterms:modified>
</cp:coreProperties>
</file>