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4A9058-BBF1-430F-BA73-A6457777F206}">
  <a:tblStyle styleId="{0A4A9058-BBF1-430F-BA73-A6457777F20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7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840480" y="731520"/>
            <a:ext cx="1463040" cy="1463040"/>
          </a:xfrm>
          <a:prstGeom prst="ellipse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840480" y="731520"/>
            <a:ext cx="14630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AI+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457200" y="256032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Norauto VisionAI+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7200" y="347472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Implementação de IA Generativa para Otimização Operacional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57200" y="5029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ADVIAG - ISCTE Executive Education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Setembro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3D7A"/>
                </a:solidFill>
              </a:rPr>
              <a:t>Roadmap, Referências e Prompts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457200" y="118872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📅 Fases de Implementação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457200" y="1963852"/>
            <a:ext cx="1828800" cy="985200"/>
          </a:xfrm>
          <a:prstGeom prst="rect">
            <a:avLst/>
          </a:prstGeom>
          <a:noFill/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Fase 1 (3 meses):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Base GPT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Ligação inicial ao ERP/CRM e configuração básica do assistente. O VisionAI+ está ativo desde esta fase.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2560320" y="1963840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Fase 2 (3 meses):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dados externos do Colab/RStudio. Desenvolvimento de modelos Prophet com variáveis meteorológicas para previsão de procura produtos.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4663450" y="1963853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Fase 3-4 (4 meses):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Piloto e Refinamento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Co-desenvolvimento com equipas e testes piloto em 3 centros selecionados.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6766550" y="1963856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Fase 5-6 (7+ meses):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Lançamento e Expansão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Lançamento interno completo e expansão gradual para B2B/B2C.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457200" y="3202225"/>
            <a:ext cx="3983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📚 Referências Principais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CARREFOUR; SAS VIYA. Data-driven retail transformation with AI. 2023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BOSCH. AskBosch: AI assistant for customer support. 2024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EUROPEAN COMMISSION. Artificial Intelligence Act. 2024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HALFORDS UK. Digital transformation strategy with AI. 2024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ISCTE EXECUTIVE EDUCATION. 88 Vozes pela IA. 2023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2"/>
          <p:cNvGraphicFramePr/>
          <p:nvPr/>
        </p:nvGraphicFramePr>
        <p:xfrm>
          <a:off x="457200" y="45459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{0A4A9058-BBF1-430F-BA73-A6457777F206}</a:tableStyleId>
              </a:tblPr>
              <a:tblGrid>
                <a:gridCol w="1271675"/>
                <a:gridCol w="1335250"/>
                <a:gridCol w="5622675"/>
              </a:tblGrid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Bloco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Função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Prompt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Estratégia &amp; Enquadramento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Definição inicial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Vamos avançar com o projeto B na Norauto Portugal (Mobivia). Faz um deep research sobre a Norauto em Portugal e o grupo Mobivia, considerando oficinas e integração loja-online.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Estratégia &amp; Enquadramento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Casos de uso IA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Solução IA interna para otimizar experiência do cliente, operações internas e marketing. A Norauto não tem nenhuma ferramenta de IA no momento. Análise técnico-prática e urgente.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Ferramentas &amp; Métodos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Dados &amp; confidencialidade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Temos acesso a dados na empresa mas não agora; só se o projeto avançar, os dados são confidenciais. Para já, usamos projeções e casos reais de sucesso/insucesso.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Ferramentas &amp; Métodos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Seleção de ferramentas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Tenho que usar ferramentas das aulas. Entre Google Colab e RStudio, o Colab pareceu mais fácil e user friendly, confirmas?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Ferramentas &amp; Métodos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KPIs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Os KPIs de casos reais estão no ficheiro ‘Norauto_VisionAI_Plan’ e podes consultar na internet. Têm que ser casos reais e verdadeiros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Entrega &amp; Compliance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cap="none" strike="noStrike"/>
                        <a:t>Reflexão ética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É importante referir qual o impacto do AI Act para se ter uma ideia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2" name="Google Shape;182;p22"/>
          <p:cNvSpPr txBox="1"/>
          <p:nvPr/>
        </p:nvSpPr>
        <p:spPr>
          <a:xfrm>
            <a:off x="4180907" y="3191123"/>
            <a:ext cx="39837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IPMA – INSTITUTO PORTUGUÊS DO MAR E DA ATMOSFERA. 2025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WSJOURNAL. Taco Bell rethinks future of Voice AI... 2025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PROVOST, F.; FAWCETT, T. Data science for business. 2013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MARTINHO-TRUSWELL, E. et al. aiSTROM roadmap. 2021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REDDIT. r/AutoTuga - Feedback clientes. 2025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/>
        </p:nvSpPr>
        <p:spPr>
          <a:xfrm>
            <a:off x="457200" y="274320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Norauto VisionAI+ - Visão 360°</a:t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457200" y="1371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🔍 Problema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 Rupturas de stock frequentes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Processos fragmentados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Ineficiências operacionais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 Reclamações públicas online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4572000" y="1371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💡 Solução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GPT-4 multimodal com RAG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 Google Colab para previsões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RStudio para dashboards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📷 OCR integração legados</a:t>
            </a:r>
            <a:endParaRPr/>
          </a:p>
        </p:txBody>
      </p:sp>
      <p:sp>
        <p:nvSpPr>
          <p:cNvPr id="190" name="Google Shape;190;p23"/>
          <p:cNvSpPr txBox="1"/>
          <p:nvPr/>
        </p:nvSpPr>
        <p:spPr>
          <a:xfrm>
            <a:off x="457200" y="3657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📊 Impacto KPIs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Rupturas: -25%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Produtividade: +30%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Conversão: +15%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NPS Score: +10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4572000" y="3657600"/>
            <a:ext cx="3840480" cy="2011680"/>
          </a:xfrm>
          <a:prstGeom prst="rect">
            <a:avLst/>
          </a:prstGeom>
          <a:solidFill>
            <a:srgbClr val="FAFAFA"/>
          </a:solidFill>
          <a:ln cap="flat" cmpd="sng" w="381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🚀 Fluxo de Valor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Dados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IA Processing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Decisões</a:t>
            </a:r>
            <a:endParaRPr/>
          </a:p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Resultados</a:t>
            </a:r>
            <a:endParaRPr/>
          </a:p>
        </p:txBody>
      </p:sp>
      <p:sp>
        <p:nvSpPr>
          <p:cNvPr id="192" name="Google Shape;192;p23"/>
          <p:cNvSpPr txBox="1"/>
          <p:nvPr/>
        </p:nvSpPr>
        <p:spPr>
          <a:xfrm>
            <a:off x="457200" y="5760720"/>
            <a:ext cx="8229600" cy="1015800"/>
          </a:xfrm>
          <a:prstGeom prst="rect">
            <a:avLst/>
          </a:prstGeom>
          <a:solidFill>
            <a:srgbClr val="003D7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VisionAI+ = IA prática, preditiva e transparente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Transforma desafios operacionais em vantagem competitiva sustentável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 | ADVIAG - ISCTE Executive Education | Setembro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A História que Motiva a Mudança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manhã típica em um Centro da Norauto Portugal começa com o tilintar suave da porta automática. Lá fora, a luz quente de agosto mistura-se com um chuvisco inesperado, prenúncio de chuva ao longo do dia.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Marta, vendedora experiente, aproxima-se para atender um cliente apressado, preocupado com a visibilidade na estrada. Procura escovas limpa-vidros específicas para o seu carro. O sistema confirma o modelo certo, mas... </a:t>
            </a: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não há stock disponível.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oficina, o João prepara-se para recarregar o sistema de ar-condicionado mas percebe que </a:t>
            </a: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falta gás na máquina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informação que só descobre no momento do serviço.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escritório, o Luís e a Ana planeiam uma campanha sem dados de previsão atualizados. Apoiam-se em números de anos anteriores e promovem um produto que também está com </a:t>
            </a: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stock reduzido.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 fim do dia, fica a sensação de oportunidades perdidas e a consciência de que algo podia ter corrido melhor.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Contextualização do Problema</a:t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457200" y="1371600"/>
            <a:ext cx="384048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🏢 Norauto Portugal 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do Grupo Mobivia, líder no setor de manutenção automóvel multimarca com 30+ Centros em Portugal. Modelo único que combina loja + oficina no mesmo espaço.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Contexto Competitivo: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📍 Diretos: Roady, Feuvert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🔧 Especializados: Midas, MForce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🌐 Digitais: Amazon, Autodoc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⚠️ Desafios Estratégicos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Dados Limitados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baseadas só em históricos, ignorando meteorologia e variáveis externas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Processos Fragmentados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dispersas causam atrasos e improvisações constantes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Recursos Humanos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 em aumentar produtividade num mercado competitivo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Reclamações Online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Frustração recorrente em fóruns públicos afeta reputação da marca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Norauto VisionAI+: A Solução Inteligente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57200" y="118872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🎯 Assistente GPT Interno para Transformação Digital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integrado que combina IA generativa com dados internos e externos</a:t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45720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720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45720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Centralizar</a:t>
            </a:r>
            <a:endParaRPr/>
          </a:p>
        </p:txBody>
      </p:sp>
      <p:sp>
        <p:nvSpPr>
          <p:cNvPr id="111" name="Google Shape;111;p16"/>
          <p:cNvSpPr txBox="1"/>
          <p:nvPr/>
        </p:nvSpPr>
        <p:spPr>
          <a:xfrm>
            <a:off x="274320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unificados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ERP + CRM + PIM</a:t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256032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256032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🔮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256032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Prever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237743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e procura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85% precisão</a:t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466344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466344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466344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448055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Decisões operacionais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tempo real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6766559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766559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</a:t>
            </a:r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6766559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Interagir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58367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natural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e texto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457200" y="4754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Integração de Dados Inteligente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🏢 Dados Internos: ERP, CRM, PIM, WMS, Histórico de serviços, OCR de sistemas legados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🌍 Dados Externos: Meteorologia IPMA, Preços combustíveis DGEG, Tendências sazonais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Análise SWOT Estratégica</a:t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457200" y="1371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✅ Forças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Marca Norauto forte e reconhecida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30+ centros estratégicos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Modelo único loja+oficina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Dados proprietários vastos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físico-digital</a:t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4572000" y="1371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⚠️ Fraquezas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Dependência de históricos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Fragmentação de informação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Processos manuais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Personalização limitada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Sistemas legados sem APIs</a:t>
            </a:r>
            <a:endParaRPr/>
          </a:p>
        </p:txBody>
      </p:sp>
      <p:sp>
        <p:nvSpPr>
          <p:cNvPr id="132" name="Google Shape;132;p17"/>
          <p:cNvSpPr txBox="1"/>
          <p:nvPr/>
        </p:nvSpPr>
        <p:spPr>
          <a:xfrm>
            <a:off x="457200" y="3657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🚀 Oportunidades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Otimização via IA preditiva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Diferenciação com assistente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Novos negócios B2B data-driven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AI Act proativo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como tecnologia fiável</a:t>
            </a:r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4572000" y="3657600"/>
            <a:ext cx="3840480" cy="201168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⚡ Ameaças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Concorrência digital (Amazon)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Complexidade de integração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à mudança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Riscos de privacidade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Reclamações públicas online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457200" y="576072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Tese Estratégica: Dados proprietários 1P + Execução O2O = Vantagem Competitiva Sustentável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003D7A"/>
                </a:solidFill>
              </a:rPr>
              <a:t>Business Model Canvas - Transformação Digital</a:t>
            </a:r>
            <a:endParaRPr/>
          </a:p>
        </p:txBody>
      </p:sp>
      <p:graphicFrame>
        <p:nvGraphicFramePr>
          <p:cNvPr id="140" name="Google Shape;140;p18"/>
          <p:cNvGraphicFramePr/>
          <p:nvPr/>
        </p:nvGraphicFramePr>
        <p:xfrm>
          <a:off x="4572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{0A4A9058-BBF1-430F-BA73-A6457777F206}</a:tableStyleId>
              </a:tblPr>
              <a:tblGrid>
                <a:gridCol w="2286000"/>
                <a:gridCol w="2971800"/>
                <a:gridCol w="2971800"/>
              </a:tblGrid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Componente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Estado Atual (AS-IS)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Estado Futuro (TO-BE)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003D7A"/>
                    </a:solidFill>
                  </a:tcPr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Segmentos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B2C e alguns B2B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B2C personalizado + B2B segmentado com 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Proposta de Valor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Produtos/serviços multimarca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Experiência preditiva e inteligente com 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Canais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Lojas, site, email, SMS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+ Chatbot GPT omnicanal em tempo real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Relação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Atendimento generalista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Personalização e recomendação contextual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Receitas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Vendas tradicionais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Upsell/cross-sell orientados por IA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Recursos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Equipas, ERP, CRM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+ GPT integrado + dados enriquecidos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Atividades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Vendas, manutenção, campanhas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Previsões automatizadas e otimização contínua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Parcerias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Fornecedores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+ Parceiros tecnológicos e de dados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02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/>
                        <a:t>Custos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Pessoal, stock, marketing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solidFill>
                            <a:srgbClr val="28A745"/>
                          </a:solidFill>
                        </a:rPr>
                        <a:t>+ IA controlados, MLOps/LLMOps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Arquitetura Tecnológica Integrada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57200" y="1371600"/>
            <a:ext cx="2560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Prophet para séries temporais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Scikit-learn para ML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Python completa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Custo: Gratuito/Pro escalável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3200400" y="1371600"/>
            <a:ext cx="2560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Análise Estatística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Dashboards interativos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Visualização avançada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KPIs em tempo real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Alertas automáticos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5943600" y="1371600"/>
            <a:ext cx="25602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GPT-4 VisionAI+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Interface Natural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para transparência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Voz e texto em PT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Contexto histórico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70% engenheiros usam</a:t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457200" y="475488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Fluxo de Integração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Input (Dados internos/externos) → ⚙️ Processamento (Colab + RStudio) → 🎯 Interface (GPT VisionAI+) → ✅ Ação (Decisões otimizadas)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Caso Prático: Escovas Limpa-Vidros</a:t>
            </a:r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457200" y="1371600"/>
            <a:ext cx="82296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👤 João (Loja do Porto):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quer escovas limpa-vidros, está prevista chuva forte. Temos stock suficiente?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🤖 VisionAI+:</a:t>
            </a:r>
            <a:endParaRPr b="1" sz="1400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SITUAÇÃO: Stock atual 8 unidades, previsão procura 12 unidades próxima semana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ALERTA: Stock insuficiente para pico de chuva previsto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AÇÃO: Transferir 6 unidades de Cascais (excesso stock)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SUGESTÃO: Oferecer Kit Visibilidade Total (+35% margem)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🗓️ AGENDAMENTO: Instalação disponível hoje 15h30</a:t>
            </a:r>
            <a:endParaRPr/>
          </a:p>
        </p:txBody>
      </p:sp>
      <p:sp>
        <p:nvSpPr>
          <p:cNvPr id="156" name="Google Shape;156;p20"/>
          <p:cNvSpPr txBox="1"/>
          <p:nvPr/>
        </p:nvSpPr>
        <p:spPr>
          <a:xfrm>
            <a:off x="457200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⏱️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30s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Consulta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-85% tempo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2560320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85%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Precisão Previsão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+25% vs atual</a:t>
            </a:r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4663440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📦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-25%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Rupturas Stock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Melhoria</a:t>
            </a:r>
            <a:endParaRPr/>
          </a:p>
        </p:txBody>
      </p:sp>
      <p:sp>
        <p:nvSpPr>
          <p:cNvPr id="159" name="Google Shape;159;p20"/>
          <p:cNvSpPr txBox="1"/>
          <p:nvPr/>
        </p:nvSpPr>
        <p:spPr>
          <a:xfrm>
            <a:off x="6766559" y="4114800"/>
            <a:ext cx="18288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+15%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Cross-sell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Crescimento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003D7A"/>
                </a:solidFill>
              </a:rPr>
              <a:t>Impacto Organizacional e Conclusões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4572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Transformação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25% rupturas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satisfação equipas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 data-driven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32004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🏆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Reputação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Antecipação problemas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clara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 pontos NPS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9436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Evolução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Intuição + IA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Supervisão humana</a:t>
            </a:r>
            <a:b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Inovação contínua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57200" y="3200400"/>
            <a:ext cx="82296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🚧 Desafios e Mitigação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Desafios: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organizacional à mudança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Curva de aprendizagem das equipas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RGPD e AI Act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sistemas legados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400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Estratégia de Mitigação: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Piloto faseado em 3 lojas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Formação intensiva 40h/colaborador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Supervisão humana obrigatória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Champions internos por loja</a:t>
            </a:r>
            <a:endParaRPr/>
          </a:p>
        </p:txBody>
      </p:sp>
      <p:sp>
        <p:nvSpPr>
          <p:cNvPr id="169" name="Google Shape;169;p21"/>
          <p:cNvSpPr txBox="1"/>
          <p:nvPr/>
        </p:nvSpPr>
        <p:spPr>
          <a:xfrm>
            <a:off x="457200" y="566928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💡 Lições Aprendidas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✓ Ferramentas acessíveis demonstram valor com baixo investimento  ✓ GPT democratiza IA através de conversação natural  ✓ Dados proprietários são diferencial competitivo  ✓ Supervisão humana é essencial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