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EMgTR5WtndIdUjRZQNqMG5lp9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D9A382-4A7C-40A8-97EB-C70022251446}">
  <a:tblStyle styleId="{5FD9A382-4A7C-40A8-97EB-C700222514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7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40480" y="731520"/>
            <a:ext cx="1463040" cy="146304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840480" y="731520"/>
            <a:ext cx="14630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7200" y="25603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Norauto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57200" y="3474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Implementação de IA Generativa para Otimização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57200" y="5029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ADVIAG - ISCTE Executive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D7A"/>
                </a:solidFill>
              </a:rPr>
              <a:t>Roadmap, Referências e Prompts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457200" y="118872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📅 Fases de 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457200" y="1963852"/>
            <a:ext cx="1828800" cy="98520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Fase 1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Base GPT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Ligação inicial ao ERP/CRM e configuração básica do assistente. O VisionAI+ está ativo desde esta fase.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560320" y="1963840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Fase 2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 externos do Colab/RStudio. Desenvolvimento de modelos Prophet com variáveis meteorológicas para previsão de procura produtos.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4663450" y="1963853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Fase 3-4 (4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Piloto e Refinamento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Co-desenvolvimento com equipas e testes piloto em 3 centros selecionados.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6766550" y="1963856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Fase 5-6 (7+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Lançamento e Expansão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interno completo e expansão gradual para B2B/B2C.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457200" y="3202225"/>
            <a:ext cx="3983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📚 Referências Principais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CARREFOUR; SAS VIYA. Data-driven retail transformation with AI. 2023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BOSCH. AskBosch: AI assistant for customer support. 2024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EUROPEAN COMMISSION. Artificial Intelligence Act. 2024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HALFORDS UK. Digital transformation strategy with AI. 2024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ISCTE EXECUTIVE EDUCATION. 88 Vozes pela IA. 2023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10"/>
          <p:cNvGraphicFramePr/>
          <p:nvPr/>
        </p:nvGraphicFramePr>
        <p:xfrm>
          <a:off x="457200" y="4545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{5FD9A382-4A7C-40A8-97EB-C70022251446}</a:tableStyleId>
              </a:tblPr>
              <a:tblGrid>
                <a:gridCol w="1271675"/>
                <a:gridCol w="1335250"/>
                <a:gridCol w="5622675"/>
              </a:tblGrid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Bloco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Função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Prompt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Estratégia &amp; Enquadramento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Definição inicial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Vamos avançar com o projeto B na Norauto Portugal (Mobivia). Faz um deep research sobre a Norauto em Portugal e o grupo Mobivia, considerando oficinas e integração loja-online.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Estratégia &amp; Enquadramento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Casos de uso 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Solução IA interna para otimizar experiência do cliente, operações internas e marketing. A Norauto não tem nenhuma ferramenta de IA no momento. Análise técnico-prática e urgente.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Dados &amp; confidencialidade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Temos acesso a dados na empresa mas não agora; só se o projeto avançar, os dados são confidenciais. Para já, usamos projeções e casos reais de sucesso/insucesso.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Seleção de ferramentas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Tenho que usar ferramentas das aulas. Entre Google Colab e RStudio, o Colab pareceu mais fácil e user friendly, confirmas?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KPIs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Os KPIs de casos reais estão no ficheiro ‘Norauto_VisionAI_Plan’ e podes consultar na internet. Têm que ser casos reais e verdadeiros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Entrega &amp; Compliance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Reflexão ética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cap="none" strike="noStrike"/>
                        <a:t>É importante referir qual o impacto do AI Act para se ter uma ideia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10"/>
          <p:cNvSpPr txBox="1"/>
          <p:nvPr/>
        </p:nvSpPr>
        <p:spPr>
          <a:xfrm>
            <a:off x="4180907" y="3191123"/>
            <a:ext cx="3983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IPMA – INSTITUTO PORTUGUÊS DO MAR E DA ATMOSFERA. 2025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WSJOURNAL. Taco Bell rethinks future of Voice AI... 2025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PROVOST, F.; FAWCETT, T. Data science for business. 2013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MARTINHO-TRUSWELL, E. et al. aiSTROM roadmap. 2021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REDDIT. r/AutoTuga - Feedback clientes. 2025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/>
        </p:nvSpPr>
        <p:spPr>
          <a:xfrm>
            <a:off x="457200" y="274320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Norauto VisionAI+ - Visão 360°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🔍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 Rupturas de stock frequentes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Ineficiências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 Reclamações públicas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💡 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GPT-4 multimodal com RAG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 Google Colab para previsões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RStudio para 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📷 OCR integração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📊 Impacto KPIs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Rupturas: -25%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Produtividade: +30%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Conversão: +15%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NPS Score: +10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🚀 Fluxo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IA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Decisões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Resultados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457200" y="5760720"/>
            <a:ext cx="8229600" cy="1015800"/>
          </a:xfrm>
          <a:prstGeom prst="rect">
            <a:avLst/>
          </a:prstGeom>
          <a:solidFill>
            <a:srgbClr val="003D7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VisionAI+ = IA prática, preditiva e transparente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Transforma desafios operacionais em 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 | ADVIAG - ISCTE Executive Education | 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 História que Motiva a Mudança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manhã típica em um Centro da Norauto Portugal começa com o tilintar suave da porta automática. Lá fora, a luz quente de agosto mistura-se com um chuvisco inesperado, prenúncio de chuva ao longo do dia.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Marta, vendedora experiente, aproxima-se para atender um cliente apressado, preocupado com a visibilidade na estrada. Procura escovas limpa-vidros específicas para o seu carro. O sistema confirma o modelo certo, mas...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não há stock disponível.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oficina, o João prepara-se para recarregar o sistema de ar-condicionado mas percebe que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falta gás na máquina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informação que só descobre no momento do serviço.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escritório, o Luís e a Ana planeiam uma campanha sem dados de previsão atualizados. Apoiam-se em números de anos anteriores e promovem um produto que também está com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stock reduzido.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 fim do dia, fica a sensação de oportunidades perdidas e a consciência de que algo podia ter corrido melhor.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Contextualização do Problema</a:t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457200" y="1371600"/>
            <a:ext cx="38404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🏢 Norauto Portugal 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do Grupo Mobivia, líder no setor de manutenção automóvel multimarca com 30+ Centros em Portugal. Modelo único que combina loja + oficina no mesmo espaço.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Contexto Competitivo: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📍 Diretos: Roady, Feuvert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🔧 Especializados: Midas, MForce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Digitais: Amazon, Autodoc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⚠️ Desafios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Dados Limitados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baseadas só em históricos, ignorando meteorologia e variáveis externas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dispersas causam atrasos e improvisações constantes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Recursos Humanos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 em aumentar produtividade num mercado competitivo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Reclamações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Frustração recorrente em fóruns públicos afeta reputação da marca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Norauto VisionAI+: A Solução Inteligente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57200" y="11887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🎯 Assistente GPT Interno para Transformação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integrado que combina IA generativa com dados internos e externos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5720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5720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45720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Centralizar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74320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unificados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ERP + CRM + PIM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256032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256032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56032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Prever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37743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e procura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85% precisão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66344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66344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66344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48055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Decisões operacionais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766559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766559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766559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Interagir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58367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e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57200" y="5083862"/>
            <a:ext cx="822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Integração de Dados Inteligente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🏢 Dados Internos: ERP, CRM, PIM, WMS, Histórico de serviços, OCR de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🌍 Dados Externos: Meteorologia IPMA, Preços combustíveis DGEG, Tendências sazonais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Análise SWOT Estratégica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✅ Forças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Marca Norauto forte e reconhecida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30+ centros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Modelo único loja+oficina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Dados proprietários vastos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físico-digital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⚠️ Fraquezas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Dependência de históricos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Fragmentação de informação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Processos manuais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Personalização limitada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Sistemas legados sem APIs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🚀 Oportunidades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Otimização via IA preditiva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Diferenciação com assistente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Novos negócios B2B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AI Act proativo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como tecnologia fiável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⚡ Ameaças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Concorrência digital (Amazon)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Complexidade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Riscos de privacidade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Reclamações públicas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Tese Estratégica: Dados proprietários 1P + Execução O2O = 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D7A"/>
                </a:solidFill>
              </a:rPr>
              <a:t>Business Model Canvas - Transformação Digital</a:t>
            </a:r>
            <a:endParaRPr/>
          </a:p>
        </p:txBody>
      </p:sp>
      <p:graphicFrame>
        <p:nvGraphicFramePr>
          <p:cNvPr id="140" name="Google Shape;140;p6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{5FD9A382-4A7C-40A8-97EB-C70022251446}</a:tableStyleId>
              </a:tblPr>
              <a:tblGrid>
                <a:gridCol w="2286000"/>
                <a:gridCol w="2971800"/>
                <a:gridCol w="2971800"/>
              </a:tblGrid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Componente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Estado Atual (AS-IS)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Estado Futuro (TO-BE)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Segmentos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B2C e alguns B2B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B2C personalizado + B2B segmentado com IA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Proposta de Valor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Produtos/serviços multimarca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Experiência preditiva e inteligente com IA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Canais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Lojas, site, email, SMS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+ Chatbot GPT omnicanal em tempo real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Relação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Atendimento generalista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Personalização e recomendação contextual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Receitas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Vendas tradicionais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Upsell/cross-sell orientados por IA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Recursos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Equipas, ERP, CRM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+ GPT integrado + dados enriquecidos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Atividades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Vendas, manutenção, campanhas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Previsões automatizadas e otimização contínua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Parcerias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Fornecedores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+ Parceiros tecnológicos e de dados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u="none" cap="none" strike="noStrike"/>
                        <a:t>Custos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Pessoal, stock, marketing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u="none" cap="none" strike="noStrike"/>
                        <a:t>+ IA controlados, MLOps/LLMOps</a:t>
                      </a:r>
                      <a:endParaRPr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Arquitetura Tecnológica Integrada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4572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para séries temporais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Scikit-learn para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Python completa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Custo: Gratuito/Pro escalável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2004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Análise Estatística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Dashboards interativos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Visualização avançada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KPIs 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Alertas automáticos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59436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GPT-4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Interface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para transparência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Voz e texto em 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70% engenheiros usam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457200" y="4754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Input (Dados internos/externos) → ⚙️ Processamento (Colab + RStudio) → 🎯 Interface (GPT VisionAI+) → ✅ Ação (Decisões otimizadas)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Caso Prático: Escovas Limpa-Vidros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457200" y="1371600"/>
            <a:ext cx="8229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👤 João (Loja do Porto):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quer escovas limpa-vidros, está prevista chuva forte. Temos stock suficiente?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🤖 VisionAI+:</a:t>
            </a:r>
            <a:endParaRPr b="1" i="0" sz="14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SITUAÇÃO: Stock atual 8 unidades, previsão procura 12 unidades próxima semana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ALERTA: Stock insuficiente para pico de chuva previsto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AÇÃO: Transferir 6 unidades de Cascais (excesso stock)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SUGESTÃO: Oferecer Kit Visibilidade Total (+35% margem)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🗓️ AGENDAMENTO: Instalação disponível hoje 15h30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45720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⏱️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30s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-85% tempo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56032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85%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Precisão Previsão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+25% vs atual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466344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-25%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 Stock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Melhoria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6766559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+15%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Crescimento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Impacto Organizacional e Conclusões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4572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25% rupturas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satisfação equipas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32004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Reputação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Antecipação problemas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clara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 pontos NPS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59436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Intuição + IA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Supervisão humana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Inovação contínua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457200" y="3200400"/>
            <a:ext cx="8229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🚧 Desafios e Mitigação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Desafios: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organizacional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Curva de aprendizagem das equipas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RGPD e AI 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Estratégia de Mitigação: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Piloto faseado em 3 lojas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Formação intensiva 40h/colaborador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Supervisão humana obrigatória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Champions internos por loja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457200" y="566928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💡 Lições Aprendidas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 Ferramentas acessíveis demonstram valor com baixo investimento  ✓ GPT democratiza IA através de conversação natural  ✓ Dados proprietários são diferencial competitivo  ✓ Supervisão humana é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