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D7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840480" y="731520"/>
            <a:ext cx="1463040" cy="146304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840480" y="731520"/>
            <a:ext cx="1463040" cy="1463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6600"/>
                </a:solidFill>
              </a:defRPr>
            </a:pPr>
            <a:r>
              <a:t>AI+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60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 b="1">
                <a:solidFill>
                  <a:srgbClr val="FF6600"/>
                </a:solidFill>
              </a:defRPr>
            </a:pPr>
            <a:r>
              <a:t>Norauto VisionAI+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747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Implementação de IA Generativa para Otimização Operacional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Fernando Costa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ADVIAG - ISCTE Executive Education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Setembro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FFFFFF"/>
                </a:solidFill>
              </a:defRPr>
            </a:pPr>
            <a:r>
              <a:t>📄 Projeto em DOC</a:t>
            </a:r>
            <a:br/>
            <a:r>
              <a:t>📊 Projeto em PPT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D7A"/>
                </a:solidFill>
              </a:defRPr>
            </a:pPr>
            <a:r>
              <a:t>Roadmap, Referências e Prompts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3D7A"/>
                </a:solidFill>
              </a:defRPr>
            </a:pPr>
            <a:r>
              <a:t>📅 Fases de Implementação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1828800" cy="1371600"/>
          </a:xfrm>
          <a:prstGeom prst="rect">
            <a:avLst/>
          </a:prstGeom>
          <a:noFill/>
          <a:ln w="25400">
            <a:solidFill>
              <a:srgbClr val="17A2B8"/>
            </a:solidFill>
          </a:ln>
        </p:spPr>
        <p:txBody>
          <a:bodyPr wrap="none">
            <a:spAutoFit/>
          </a:bodyPr>
          <a:lstStyle/>
          <a:p/>
          <a:p>
            <a:pPr>
              <a:defRPr sz="1000" b="1">
                <a:solidFill>
                  <a:srgbClr val="17A2B8"/>
                </a:solidFill>
              </a:defRPr>
            </a:pPr>
            <a:r>
              <a:t>Fase 1 (3 meses):</a:t>
            </a:r>
          </a:p>
          <a:p>
            <a:pPr>
              <a:defRPr sz="1200" b="1">
                <a:solidFill>
                  <a:srgbClr val="003D7A"/>
                </a:solidFill>
              </a:defRPr>
            </a:pPr>
            <a:r>
              <a:t>Base GPT</a:t>
            </a:r>
          </a:p>
          <a:p>
            <a:pPr>
              <a:defRPr sz="900"/>
            </a:pPr>
            <a:r>
              <a:t>Ligação inicial ao ERP/CRM e configuração básica do assistente. O VisionAI+ está ativo desde esta fase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0320" y="1645920"/>
            <a:ext cx="1828800" cy="1371600"/>
          </a:xfrm>
          <a:prstGeom prst="rect">
            <a:avLst/>
          </a:prstGeom>
          <a:noFill/>
          <a:ln w="25400">
            <a:solidFill>
              <a:srgbClr val="FFC107"/>
            </a:solidFill>
          </a:ln>
        </p:spPr>
        <p:txBody>
          <a:bodyPr wrap="none">
            <a:spAutoFit/>
          </a:bodyPr>
          <a:lstStyle/>
          <a:p/>
          <a:p>
            <a:pPr>
              <a:defRPr sz="1000" b="1">
                <a:solidFill>
                  <a:srgbClr val="FFC107"/>
                </a:solidFill>
              </a:defRPr>
            </a:pPr>
            <a:r>
              <a:t>Fase 2 (3 meses):</a:t>
            </a:r>
          </a:p>
          <a:p>
            <a:pPr>
              <a:defRPr sz="1200" b="1">
                <a:solidFill>
                  <a:srgbClr val="003D7A"/>
                </a:solidFill>
              </a:defRPr>
            </a:pPr>
            <a:r>
              <a:t>Modelos Preditivos</a:t>
            </a:r>
          </a:p>
          <a:p>
            <a:pPr>
              <a:defRPr sz="900"/>
            </a:pPr>
            <a:r>
              <a:t>Integração de dados externos do Colab/RStudio. Desenvolvimento de modelos Prophet com variáveis meteorológicas para previsão de procura produtos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3440" y="1645920"/>
            <a:ext cx="1828800" cy="1371600"/>
          </a:xfrm>
          <a:prstGeom prst="rect">
            <a:avLst/>
          </a:prstGeom>
          <a:noFill/>
          <a:ln w="25400">
            <a:solidFill>
              <a:srgbClr val="28A745"/>
            </a:solidFill>
          </a:ln>
        </p:spPr>
        <p:txBody>
          <a:bodyPr wrap="none">
            <a:spAutoFit/>
          </a:bodyPr>
          <a:lstStyle/>
          <a:p/>
          <a:p>
            <a:pPr>
              <a:defRPr sz="1000" b="1">
                <a:solidFill>
                  <a:srgbClr val="28A745"/>
                </a:solidFill>
              </a:defRPr>
            </a:pPr>
            <a:r>
              <a:t>Fase 3-4 (4 meses):</a:t>
            </a:r>
          </a:p>
          <a:p>
            <a:pPr>
              <a:defRPr sz="1200" b="1">
                <a:solidFill>
                  <a:srgbClr val="003D7A"/>
                </a:solidFill>
              </a:defRPr>
            </a:pPr>
            <a:r>
              <a:t>Piloto e Refinamento</a:t>
            </a:r>
          </a:p>
          <a:p>
            <a:pPr>
              <a:defRPr sz="900"/>
            </a:pPr>
            <a:r>
              <a:t>Co-desenvolvimento com equipas e testes piloto em 3 centros selecionados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6560" y="1645920"/>
            <a:ext cx="1828800" cy="1371600"/>
          </a:xfrm>
          <a:prstGeom prst="rect">
            <a:avLst/>
          </a:prstGeom>
          <a:noFill/>
          <a:ln w="25400">
            <a:solidFill>
              <a:srgbClr val="DC3545"/>
            </a:solidFill>
          </a:ln>
        </p:spPr>
        <p:txBody>
          <a:bodyPr wrap="none">
            <a:spAutoFit/>
          </a:bodyPr>
          <a:lstStyle/>
          <a:p/>
          <a:p>
            <a:pPr>
              <a:defRPr sz="1000" b="1">
                <a:solidFill>
                  <a:srgbClr val="DC3545"/>
                </a:solidFill>
              </a:defRPr>
            </a:pPr>
            <a:r>
              <a:t>Fase 5-6 (7+ meses):</a:t>
            </a:r>
          </a:p>
          <a:p>
            <a:pPr>
              <a:defRPr sz="1200" b="1">
                <a:solidFill>
                  <a:srgbClr val="003D7A"/>
                </a:solidFill>
              </a:defRPr>
            </a:pPr>
            <a:r>
              <a:t>Lançamento e Expansão</a:t>
            </a:r>
          </a:p>
          <a:p>
            <a:pPr>
              <a:defRPr sz="900"/>
            </a:pPr>
            <a:r>
              <a:t>Lançamento interno completo e expansão gradual para B2B/B2C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4747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003D7A"/>
                </a:solidFill>
              </a:defRPr>
            </a:pPr>
            <a:r>
              <a:t>📚 Referências Principais</a:t>
            </a:r>
          </a:p>
          <a:p>
            <a:pPr lvl="1">
              <a:defRPr sz="900"/>
            </a:pPr>
            <a:r>
              <a:t>• CARREFOUR; SAS VIYA. Data-driven retail transformation with AI. 2023</a:t>
            </a:r>
          </a:p>
          <a:p>
            <a:pPr lvl="1">
              <a:defRPr sz="900"/>
            </a:pPr>
            <a:r>
              <a:t>• BOSCH. AskBosch: AI assistant for customer support. 2024</a:t>
            </a:r>
          </a:p>
          <a:p>
            <a:pPr lvl="1">
              <a:defRPr sz="900"/>
            </a:pPr>
            <a:r>
              <a:t>• EUROPEAN COMMISSION. Artificial Intelligence Act. 2024</a:t>
            </a:r>
          </a:p>
          <a:p>
            <a:pPr lvl="1">
              <a:defRPr sz="900"/>
            </a:pPr>
            <a:r>
              <a:t>• IPMA – INSTITUTO PORTUGUÊS DO MAR E DA ATMOSFERA. 2025</a:t>
            </a:r>
          </a:p>
          <a:p>
            <a:pPr lvl="1">
              <a:defRPr sz="900"/>
            </a:pPr>
            <a:r>
              <a:t>• WSJOURNAL. Taco Bell rethinks future of Voice AI... 2025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4754880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35131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Bloco</a:t>
                      </a:r>
                    </a:p>
                  </a:txBody>
                  <a:tcPr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Função</a:t>
                      </a:r>
                    </a:p>
                  </a:txBody>
                  <a:tcPr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Prompt</a:t>
                      </a:r>
                    </a:p>
                  </a:txBody>
                  <a:tcPr>
                    <a:solidFill>
                      <a:srgbClr val="003D7A"/>
                    </a:solidFill>
                  </a:tcPr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Estratégia &amp; Enquadramento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Definição 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Deep research Norauto Portugal e Mobivia</a:t>
                      </a:r>
                    </a:p>
                  </a:txBody>
                  <a:tcPr/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Estratégia &amp; Enquadramento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Casos de uso 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Solução IA interna para otimizar experiê...</a:t>
                      </a:r>
                    </a:p>
                  </a:txBody>
                  <a:tcPr/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Ferramentas &amp; 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Dados &amp; confidencialidade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Dados confidenciais, usar projeções</a:t>
                      </a:r>
                    </a:p>
                  </a:txBody>
                  <a:tcPr/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Ferramentas &amp; 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Seleção de ferramentas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Google Colab mais user friendly</a:t>
                      </a:r>
                    </a:p>
                  </a:txBody>
                  <a:tcPr/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Ferramentas &amp; 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KPIs de casos reais e verdadeiros</a:t>
                      </a:r>
                    </a:p>
                  </a:txBody>
                  <a:tcPr/>
                </a:tc>
              </a:tr>
              <a:tr h="235134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Entrega &amp;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Reflexão 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Impacto do AI Act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200" b="1">
                <a:solidFill>
                  <a:srgbClr val="003D7A"/>
                </a:solidFill>
              </a:defRPr>
            </a:pPr>
            <a:r>
              <a:t>Norauto VisionAI+ - Visão 360°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2011680"/>
          </a:xfrm>
          <a:prstGeom prst="rect">
            <a:avLst/>
          </a:prstGeom>
          <a:solidFill>
            <a:srgbClr val="FAFAFA"/>
          </a:solidFill>
          <a:ln w="38100">
            <a:solidFill>
              <a:srgbClr val="DC3545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2000" b="1">
                <a:solidFill>
                  <a:srgbClr val="DC3545"/>
                </a:solidFill>
              </a:defRPr>
            </a:pPr>
            <a:r>
              <a:t>🔍 Problema</a:t>
            </a:r>
          </a:p>
          <a:p>
            <a:pPr algn="ctr" lvl="1">
              <a:defRPr sz="1200"/>
            </a:pPr>
            <a:r>
              <a:t>❌ Rupturas de stock frequentes</a:t>
            </a:r>
          </a:p>
          <a:p>
            <a:pPr algn="ctr" lvl="1">
              <a:defRPr sz="1200"/>
            </a:pPr>
            <a:r>
              <a:t>📊 Processos fragmentados</a:t>
            </a:r>
          </a:p>
          <a:p>
            <a:pPr algn="ctr" lvl="1">
              <a:defRPr sz="1200"/>
            </a:pPr>
            <a:r>
              <a:t>⚠️ Ineficiências operacionais</a:t>
            </a:r>
          </a:p>
          <a:p>
            <a:pPr algn="ctr" lvl="1">
              <a:defRPr sz="1200"/>
            </a:pPr>
            <a:r>
              <a:t>💬 Reclamações públicas online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3840480" cy="2011680"/>
          </a:xfrm>
          <a:prstGeom prst="rect">
            <a:avLst/>
          </a:prstGeom>
          <a:solidFill>
            <a:srgbClr val="FAFAFA"/>
          </a:solidFill>
          <a:ln w="38100">
            <a:solidFill>
              <a:srgbClr val="17A2B8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2000" b="1">
                <a:solidFill>
                  <a:srgbClr val="17A2B8"/>
                </a:solidFill>
              </a:defRPr>
            </a:pPr>
            <a:r>
              <a:t>💡 Solução</a:t>
            </a:r>
          </a:p>
          <a:p>
            <a:pPr algn="ctr" lvl="1">
              <a:defRPr sz="1200"/>
            </a:pPr>
            <a:r>
              <a:t>🤖 GPT-4 multimodal com RAG</a:t>
            </a:r>
          </a:p>
          <a:p>
            <a:pPr algn="ctr" lvl="1">
              <a:defRPr sz="1200"/>
            </a:pPr>
            <a:r>
              <a:t>🔬 Google Colab para previsões</a:t>
            </a:r>
          </a:p>
          <a:p>
            <a:pPr algn="ctr" lvl="1">
              <a:defRPr sz="1200"/>
            </a:pPr>
            <a:r>
              <a:t>📈 RStudio para dashboards</a:t>
            </a:r>
          </a:p>
          <a:p>
            <a:pPr algn="ctr" lvl="1">
              <a:defRPr sz="1200"/>
            </a:pPr>
            <a:r>
              <a:t>📷 OCR integração legados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3840480" cy="2011680"/>
          </a:xfrm>
          <a:prstGeom prst="rect">
            <a:avLst/>
          </a:prstGeom>
          <a:solidFill>
            <a:srgbClr val="FAFAFA"/>
          </a:solidFill>
          <a:ln w="38100">
            <a:solidFill>
              <a:srgbClr val="28A745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2000" b="1">
                <a:solidFill>
                  <a:srgbClr val="28A745"/>
                </a:solidFill>
              </a:defRPr>
            </a:pPr>
            <a:r>
              <a:t>📊 Impacto KPIs</a:t>
            </a:r>
          </a:p>
          <a:p>
            <a:pPr algn="ctr" lvl="1">
              <a:defRPr sz="1200"/>
            </a:pPr>
            <a:r>
              <a:t>Rupturas: -25%</a:t>
            </a:r>
          </a:p>
          <a:p>
            <a:pPr algn="ctr" lvl="1">
              <a:defRPr sz="1200"/>
            </a:pPr>
            <a:r>
              <a:t>Produtividade: +30%</a:t>
            </a:r>
          </a:p>
          <a:p>
            <a:pPr algn="ctr" lvl="1">
              <a:defRPr sz="1200"/>
            </a:pPr>
            <a:r>
              <a:t>Conversão: +15%</a:t>
            </a:r>
          </a:p>
          <a:p>
            <a:pPr algn="ctr" lvl="1">
              <a:defRPr sz="1200"/>
            </a:pPr>
            <a:r>
              <a:t>NPS Score: +10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657600"/>
            <a:ext cx="3840480" cy="2011680"/>
          </a:xfrm>
          <a:prstGeom prst="rect">
            <a:avLst/>
          </a:prstGeom>
          <a:solidFill>
            <a:srgbClr val="FAFAFA"/>
          </a:solidFill>
          <a:ln w="38100">
            <a:solidFill>
              <a:srgbClr val="FFC107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2000" b="1">
                <a:solidFill>
                  <a:srgbClr val="FFC107"/>
                </a:solidFill>
              </a:defRPr>
            </a:pPr>
            <a:r>
              <a:t>🚀 Fluxo de Valor</a:t>
            </a:r>
          </a:p>
          <a:p>
            <a:pPr algn="ctr" lvl="1">
              <a:defRPr sz="1200"/>
            </a:pPr>
            <a:r>
              <a:t>📥 Dados</a:t>
            </a:r>
          </a:p>
          <a:p>
            <a:pPr algn="ctr" lvl="1">
              <a:defRPr sz="1200"/>
            </a:pPr>
            <a:r>
              <a:t>🤖 IA Processing</a:t>
            </a:r>
          </a:p>
          <a:p>
            <a:pPr algn="ctr" lvl="1">
              <a:defRPr sz="1200"/>
            </a:pPr>
            <a:r>
              <a:t>💡 Decisões</a:t>
            </a:r>
          </a:p>
          <a:p>
            <a:pPr algn="ctr" lvl="1">
              <a:defRPr sz="1200"/>
            </a:pPr>
            <a:r>
              <a:t>✅ Resultados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60720"/>
            <a:ext cx="8229600" cy="914400"/>
          </a:xfrm>
          <a:prstGeom prst="rect">
            <a:avLst/>
          </a:prstGeom>
          <a:solidFill>
            <a:srgbClr val="003D7A"/>
          </a:solidFill>
        </p:spPr>
        <p:txBody>
          <a:bodyPr wrap="none">
            <a:spAutoFit/>
          </a:bodyPr>
          <a:lstStyle/>
          <a:p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VisionAI+ = IA prática, preditiva e transparente</a:t>
            </a:r>
          </a:p>
          <a:p>
            <a:pPr algn="ctr">
              <a:defRPr sz="1600">
                <a:solidFill>
                  <a:srgbClr val="FF6600"/>
                </a:solidFill>
              </a:defRPr>
            </a:pPr>
            <a:r>
              <a:t>Transforma desafios operacionais em vantagem competitiva sustentável</a:t>
            </a:r>
          </a:p>
          <a:p>
            <a:br/>
            <a:pPr algn="ctr">
              <a:defRPr sz="1200">
                <a:solidFill>
                  <a:srgbClr val="FFFFFF"/>
                </a:solidFill>
              </a:defRPr>
            </a:pPr>
            <a:r>
              <a:t>Fernando Costa | ADVIAG - ISCTE Executive Education | Setembro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D7A"/>
                </a:solidFill>
              </a:defRPr>
            </a:pPr>
            <a:r>
              <a:t>A História que Motiva a Mudança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600"/>
            </a:pPr>
            <a:r>
              <a:t>Uma manhã típica em um Centro da Norauto Portugal começa com o tilintar suave da porta automática. Lá fora, a luz quente de agosto mistura-se com um chuvisco inesperado, prenúncio de chuva ao longo do dia.</a:t>
            </a:r>
          </a:p>
          <a:p>
            <a:pPr>
              <a:defRPr sz="1600"/>
            </a:pPr>
            <a:r>
              <a:t>A Marta, vendedora experiente, aproxima-se para atender um cliente apressado, preocupado com a visibilidade na estrada. Procura escovas limpa-vidros específicas para o seu carro. O sistema confirma o modelo certo, mas... </a:t>
            </a:r>
            <a:r>
              <a:rPr b="1">
                <a:solidFill>
                  <a:srgbClr val="DC3545"/>
                </a:solidFill>
              </a:rPr>
              <a:t>não há stock disponível.</a:t>
            </a:r>
          </a:p>
          <a:p>
            <a:br/>
            <a:pPr>
              <a:defRPr sz="1600"/>
            </a:pPr>
            <a:r>
              <a:t>Na oficina, o João prepara-se para recarregar o sistema de ar-condicionado mas percebe que </a:t>
            </a:r>
            <a:r>
              <a:rPr b="1">
                <a:solidFill>
                  <a:srgbClr val="DC3545"/>
                </a:solidFill>
              </a:rPr>
              <a:t>falta gás na máquina</a:t>
            </a:r>
            <a:r>
              <a:t> - informação que só descobre no momento do serviço.</a:t>
            </a:r>
          </a:p>
          <a:p>
            <a:br/>
            <a:pPr>
              <a:defRPr sz="1600"/>
            </a:pPr>
            <a:r>
              <a:t>No escritório, o Luís e a Ana planeiam uma campanha sem dados de previsão atualizados. Apoiam-se em números de anos anteriores e promovem um produto que também está com </a:t>
            </a:r>
            <a:r>
              <a:rPr b="1">
                <a:solidFill>
                  <a:srgbClr val="DC3545"/>
                </a:solidFill>
              </a:rPr>
              <a:t>stock reduzido.</a:t>
            </a:r>
          </a:p>
          <a:p>
            <a:br/>
            <a:pPr>
              <a:defRPr sz="1600" b="1">
                <a:solidFill>
                  <a:srgbClr val="003D7A"/>
                </a:solidFill>
              </a:defRPr>
            </a:pPr>
            <a:r>
              <a:t>No fim do dia, fica a sensação de oportunidades perdidas e a consciência de que algo podia ter corrido melhor.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D7A"/>
                </a:solidFill>
              </a:defRPr>
            </a:pPr>
            <a:r>
              <a:t>Contextualização do Problema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3D7A"/>
                </a:solidFill>
              </a:defRPr>
            </a:pPr>
            <a:r>
              <a:t>🏢 Norauto Portugal SA</a:t>
            </a:r>
          </a:p>
          <a:p>
            <a:br/>
            <a:pPr>
              <a:defRPr sz="1400"/>
            </a:pPr>
            <a:r>
              <a:t>Parte do Grupo Mobivia, líder no setor de manutenção automóvel multimarca com 30+ Centros em Portugal. Modelo único que combina loja + oficina no mesmo espaço.</a:t>
            </a:r>
          </a:p>
          <a:p>
            <a:br/>
            <a:pPr>
              <a:defRPr sz="1800" b="1">
                <a:solidFill>
                  <a:srgbClr val="FF6600"/>
                </a:solidFill>
              </a:defRPr>
            </a:pPr>
            <a:r>
              <a:t>Contexto Competitivo:</a:t>
            </a:r>
          </a:p>
          <a:p>
            <a:pPr>
              <a:defRPr sz="1400"/>
            </a:pPr>
            <a:r>
              <a:t>📍 Diretos: Roady, Feuvert</a:t>
            </a:r>
            <a:br/>
            <a:r>
              <a:t>🔧 Especializados: Midas, MForce</a:t>
            </a:r>
            <a:br/>
            <a:r>
              <a:t>🌐 Digitais: Amazon, Autodoc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3D7A"/>
                </a:solidFill>
              </a:defRPr>
            </a:pPr>
            <a:r>
              <a:t>⚠️ Desafios Estratégicos</a:t>
            </a:r>
          </a:p>
          <a:p>
            <a:br/>
            <a:pPr>
              <a:defRPr sz="1600" b="1">
                <a:solidFill>
                  <a:srgbClr val="DC3545"/>
                </a:solidFill>
              </a:defRPr>
            </a:pPr>
            <a:r>
              <a:t>Dados Limitados</a:t>
            </a:r>
          </a:p>
          <a:p>
            <a:pPr>
              <a:defRPr sz="1200"/>
            </a:pPr>
            <a:r>
              <a:t>Previsões baseadas só em históricos, ignorando meteorologia e variáveis externas</a:t>
            </a:r>
          </a:p>
          <a:p>
            <a:br/>
            <a:pPr>
              <a:defRPr sz="1600" b="1">
                <a:solidFill>
                  <a:srgbClr val="DC3545"/>
                </a:solidFill>
              </a:defRPr>
            </a:pPr>
            <a:r>
              <a:t>Processos Fragmentados</a:t>
            </a:r>
          </a:p>
          <a:p>
            <a:pPr>
              <a:defRPr sz="1200"/>
            </a:pPr>
            <a:r>
              <a:t>Informações dispersas causam atrasos e improvisações constantes</a:t>
            </a:r>
          </a:p>
          <a:p>
            <a:br/>
            <a:pPr>
              <a:defRPr sz="1600" b="1">
                <a:solidFill>
                  <a:srgbClr val="DC3545"/>
                </a:solidFill>
              </a:defRPr>
            </a:pPr>
            <a:r>
              <a:t>Recursos Humanos</a:t>
            </a:r>
          </a:p>
          <a:p>
            <a:pPr>
              <a:defRPr sz="1200"/>
            </a:pPr>
            <a:r>
              <a:t>Dificuldade em aumentar produtividade num mercado competitivo</a:t>
            </a:r>
          </a:p>
          <a:p>
            <a:br/>
            <a:pPr>
              <a:defRPr sz="1600" b="1">
                <a:solidFill>
                  <a:srgbClr val="DC3545"/>
                </a:solidFill>
              </a:defRPr>
            </a:pPr>
            <a:r>
              <a:t>Reclamações Online</a:t>
            </a:r>
          </a:p>
          <a:p>
            <a:pPr>
              <a:defRPr sz="1200"/>
            </a:pPr>
            <a:r>
              <a:t>Frustração recorrente em fóruns públicos afeta reputação da marca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D7A"/>
                </a:solidFill>
              </a:defRPr>
            </a:pPr>
            <a:r>
              <a:t>Norauto VisionAI+: A Solução Inteligente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 b="1">
                <a:solidFill>
                  <a:srgbClr val="FF6600"/>
                </a:solidFill>
              </a:defRPr>
            </a:pPr>
            <a:r>
              <a:t>🎯 Assistente GPT Interno para Transformação Digital</a:t>
            </a:r>
          </a:p>
          <a:p>
            <a:pPr algn="ctr">
              <a:defRPr sz="1600"/>
            </a:pPr>
            <a:r>
              <a:t>Sistema integrado que combina IA generativa com dados internos e externos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2560320"/>
            <a:ext cx="1371600" cy="1371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2560320"/>
            <a:ext cx="13716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/>
            </a:pPr>
            <a:r>
              <a:t>📊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02336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>
                <a:solidFill>
                  <a:srgbClr val="003D7A"/>
                </a:solidFill>
              </a:defRPr>
            </a:pPr>
            <a:r>
              <a:t>Centralizar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4389120"/>
            <a:ext cx="173736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100"/>
            </a:pPr>
            <a:r>
              <a:t>Dados unificados</a:t>
            </a:r>
            <a:br/>
            <a:r>
              <a:t>ERP + CRM + PIM</a:t>
            </a:r>
          </a:p>
        </p:txBody>
      </p:sp>
      <p:sp>
        <p:nvSpPr>
          <p:cNvPr id="8" name="Oval 7"/>
          <p:cNvSpPr/>
          <p:nvPr/>
        </p:nvSpPr>
        <p:spPr>
          <a:xfrm>
            <a:off x="2560320" y="2560320"/>
            <a:ext cx="1371600" cy="1371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560320" y="2560320"/>
            <a:ext cx="13716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/>
            </a:pPr>
            <a:r>
              <a:t>🔮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0320" y="402336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>
                <a:solidFill>
                  <a:srgbClr val="003D7A"/>
                </a:solidFill>
              </a:defRPr>
            </a:pPr>
            <a:r>
              <a:t>Prever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7439" y="4389120"/>
            <a:ext cx="173736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100"/>
            </a:pPr>
            <a:r>
              <a:t>Stock e procura</a:t>
            </a:r>
            <a:br/>
            <a:r>
              <a:t>com 85% precisão</a:t>
            </a:r>
          </a:p>
        </p:txBody>
      </p:sp>
      <p:sp>
        <p:nvSpPr>
          <p:cNvPr id="12" name="Oval 11"/>
          <p:cNvSpPr/>
          <p:nvPr/>
        </p:nvSpPr>
        <p:spPr>
          <a:xfrm>
            <a:off x="4663440" y="2560320"/>
            <a:ext cx="1371600" cy="1371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663440" y="2560320"/>
            <a:ext cx="13716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/>
            </a:pPr>
            <a:r>
              <a:t>⚙️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3440" y="402336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>
                <a:solidFill>
                  <a:srgbClr val="003D7A"/>
                </a:solidFill>
              </a:defRPr>
            </a:pPr>
            <a:r>
              <a:t>Automatizar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0559" y="4389120"/>
            <a:ext cx="173736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100"/>
            </a:pPr>
            <a:r>
              <a:t>Decisões operacionais</a:t>
            </a:r>
            <a:br/>
            <a:r>
              <a:t>em tempo real</a:t>
            </a:r>
          </a:p>
        </p:txBody>
      </p:sp>
      <p:sp>
        <p:nvSpPr>
          <p:cNvPr id="16" name="Oval 15"/>
          <p:cNvSpPr/>
          <p:nvPr/>
        </p:nvSpPr>
        <p:spPr>
          <a:xfrm>
            <a:off x="6766559" y="2560320"/>
            <a:ext cx="1371600" cy="1371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766559" y="2560320"/>
            <a:ext cx="13716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/>
            </a:pPr>
            <a:r>
              <a:t>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6559" y="402336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>
                <a:solidFill>
                  <a:srgbClr val="003D7A"/>
                </a:solidFill>
              </a:defRPr>
            </a:pPr>
            <a:r>
              <a:t>Interagir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3679" y="4389120"/>
            <a:ext cx="173736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100"/>
            </a:pPr>
            <a:r>
              <a:t>Linguagem natural</a:t>
            </a:r>
            <a:br/>
            <a:r>
              <a:t>Voz e texto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75488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>
                <a:solidFill>
                  <a:srgbClr val="003D7A"/>
                </a:solidFill>
              </a:defRPr>
            </a:pPr>
            <a:r>
              <a:t>Integração de Dados Inteligente</a:t>
            </a:r>
          </a:p>
          <a:p>
            <a:pPr algn="ctr">
              <a:defRPr sz="1400"/>
            </a:pPr>
            <a:r>
              <a:t>🏢 Dados Internos: ERP, CRM, PIM, WMS, Histórico de serviços, OCR de sistemas legados</a:t>
            </a:r>
          </a:p>
          <a:p>
            <a:pPr algn="ctr">
              <a:defRPr sz="1400"/>
            </a:pPr>
            <a:r>
              <a:t>🌍 Dados Externos: Meteorologia IPMA, Preços combustíveis DGEG, Tendências sazonais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D7A"/>
                </a:solidFill>
              </a:defRPr>
            </a:pPr>
            <a:r>
              <a:t>Análise SWOT Estratégica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2011680"/>
          </a:xfrm>
          <a:prstGeom prst="rect">
            <a:avLst/>
          </a:prstGeom>
          <a:noFill/>
          <a:ln w="25400">
            <a:solidFill>
              <a:srgbClr val="28A745"/>
            </a:solidFill>
          </a:ln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28A745"/>
                </a:solidFill>
              </a:defRPr>
            </a:pPr>
            <a:r>
              <a:t>✅ Forças</a:t>
            </a:r>
          </a:p>
          <a:p>
            <a:pPr lvl="1">
              <a:defRPr sz="1100"/>
            </a:pPr>
            <a:r>
              <a:t>• Marca Norauto forte e reconhecida</a:t>
            </a:r>
          </a:p>
          <a:p>
            <a:pPr lvl="1">
              <a:defRPr sz="1100"/>
            </a:pPr>
            <a:r>
              <a:t>• 30+ centros estratégicos</a:t>
            </a:r>
          </a:p>
          <a:p>
            <a:pPr lvl="1">
              <a:defRPr sz="1100"/>
            </a:pPr>
            <a:r>
              <a:t>• Modelo único loja+oficina</a:t>
            </a:r>
          </a:p>
          <a:p>
            <a:pPr lvl="1">
              <a:defRPr sz="1100"/>
            </a:pPr>
            <a:r>
              <a:t>• Dados proprietários vastos</a:t>
            </a:r>
          </a:p>
          <a:p>
            <a:pPr lvl="1">
              <a:defRPr sz="1100"/>
            </a:pPr>
            <a:r>
              <a:t>• Integração físico-digital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3840480" cy="2011680"/>
          </a:xfrm>
          <a:prstGeom prst="rect">
            <a:avLst/>
          </a:prstGeom>
          <a:noFill/>
          <a:ln w="25400">
            <a:solidFill>
              <a:srgbClr val="DC3545"/>
            </a:solidFill>
          </a:ln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DC3545"/>
                </a:solidFill>
              </a:defRPr>
            </a:pPr>
            <a:r>
              <a:t>⚠️ Fraquezas</a:t>
            </a:r>
          </a:p>
          <a:p>
            <a:pPr lvl="1">
              <a:defRPr sz="1100"/>
            </a:pPr>
            <a:r>
              <a:t>• Dependência de históricos</a:t>
            </a:r>
          </a:p>
          <a:p>
            <a:pPr lvl="1">
              <a:defRPr sz="1100"/>
            </a:pPr>
            <a:r>
              <a:t>• Fragmentação de informação</a:t>
            </a:r>
          </a:p>
          <a:p>
            <a:pPr lvl="1">
              <a:defRPr sz="1100"/>
            </a:pPr>
            <a:r>
              <a:t>• Processos manuais</a:t>
            </a:r>
          </a:p>
          <a:p>
            <a:pPr lvl="1">
              <a:defRPr sz="1100"/>
            </a:pPr>
            <a:r>
              <a:t>• Personalização limitada</a:t>
            </a:r>
          </a:p>
          <a:p>
            <a:pPr lvl="1">
              <a:defRPr sz="1100"/>
            </a:pPr>
            <a:r>
              <a:t>• Sistemas legados sem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3840480" cy="2011680"/>
          </a:xfrm>
          <a:prstGeom prst="rect">
            <a:avLst/>
          </a:prstGeom>
          <a:noFill/>
          <a:ln w="25400">
            <a:solidFill>
              <a:srgbClr val="17A2B8"/>
            </a:solidFill>
          </a:ln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17A2B8"/>
                </a:solidFill>
              </a:defRPr>
            </a:pPr>
            <a:r>
              <a:t>🚀 Oportunidades</a:t>
            </a:r>
          </a:p>
          <a:p>
            <a:pPr lvl="1">
              <a:defRPr sz="1100"/>
            </a:pPr>
            <a:r>
              <a:t>• Otimização via IA preditiva</a:t>
            </a:r>
          </a:p>
          <a:p>
            <a:pPr lvl="1">
              <a:defRPr sz="1100"/>
            </a:pPr>
            <a:r>
              <a:t>• Diferenciação com assistente</a:t>
            </a:r>
          </a:p>
          <a:p>
            <a:pPr lvl="1">
              <a:defRPr sz="1100"/>
            </a:pPr>
            <a:r>
              <a:t>• Novos negócios B2B data-driven</a:t>
            </a:r>
          </a:p>
          <a:p>
            <a:pPr lvl="1">
              <a:defRPr sz="1100"/>
            </a:pPr>
            <a:r>
              <a:t>• Compliance AI Act proativo</a:t>
            </a:r>
          </a:p>
          <a:p>
            <a:pPr lvl="1">
              <a:defRPr sz="1100"/>
            </a:pPr>
            <a:r>
              <a:t>• RAG como tecnologia fiável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657600"/>
            <a:ext cx="3840480" cy="2011680"/>
          </a:xfrm>
          <a:prstGeom prst="rect">
            <a:avLst/>
          </a:prstGeom>
          <a:noFill/>
          <a:ln w="25400">
            <a:solidFill>
              <a:srgbClr val="FFC107"/>
            </a:solidFill>
          </a:ln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C107"/>
                </a:solidFill>
              </a:defRPr>
            </a:pPr>
            <a:r>
              <a:t>⚡ Ameaças</a:t>
            </a:r>
          </a:p>
          <a:p>
            <a:pPr lvl="1">
              <a:defRPr sz="1100"/>
            </a:pPr>
            <a:r>
              <a:t>• Concorrência digital (Amazon)</a:t>
            </a:r>
          </a:p>
          <a:p>
            <a:pPr lvl="1">
              <a:defRPr sz="1100"/>
            </a:pPr>
            <a:r>
              <a:t>• Complexidade de integração</a:t>
            </a:r>
          </a:p>
          <a:p>
            <a:pPr lvl="1">
              <a:defRPr sz="1100"/>
            </a:pPr>
            <a:r>
              <a:t>• Resistência à mudança</a:t>
            </a:r>
          </a:p>
          <a:p>
            <a:pPr lvl="1">
              <a:defRPr sz="1100"/>
            </a:pPr>
            <a:r>
              <a:t>• Riscos de privacidade</a:t>
            </a:r>
          </a:p>
          <a:p>
            <a:pPr lvl="1">
              <a:defRPr sz="1100"/>
            </a:pPr>
            <a:r>
              <a:t>• Reclamações públicas online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>
                <a:solidFill>
                  <a:srgbClr val="FF6600"/>
                </a:solidFill>
              </a:defRPr>
            </a:pPr>
            <a:r>
              <a:t>Tese Estratégica: Dados proprietários 1P + Execução O2O = Vantagem Competitiva Sustentável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D7A"/>
                </a:solidFill>
              </a:defRPr>
            </a:pPr>
            <a:r>
              <a:t>Business Model Canvas - Transformação Digital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971800"/>
                <a:gridCol w="2971800"/>
              </a:tblGrid>
              <a:tr h="502920"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Componente</a:t>
                      </a:r>
                    </a:p>
                  </a:txBody>
                  <a:tcPr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Estado Atual (AS-IS)</a:t>
                      </a:r>
                    </a:p>
                  </a:txBody>
                  <a:tcPr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Estado Futuro (TO-BE)</a:t>
                      </a:r>
                    </a:p>
                  </a:txBody>
                  <a:tcPr>
                    <a:solidFill>
                      <a:srgbClr val="003D7A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Segmentos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B2C e alguns B2B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B2C personalizado + B2B segmentado com IA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Proposta de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Produtos/serviços multimarca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Experiência preditiva e inteligente com IA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Canais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Lojas, site, email, 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+ Chatbot GPT omnicanal em tempo real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Atendimento generalista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Personalização e recomendação contextual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Receitas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Vendas tradicionais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Upsell/cross-sell orientados por IA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Equipas, ERP, 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+ GPT integrado + dados enriquecidos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Atividades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Vendas, manutenção, campanhas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Previsões automatizadas e otimização contínua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Parcerias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Fornecedores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+ Parceiros tecnológicos e de dados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t>Custos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Pessoal, stock,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28A745"/>
                          </a:solidFill>
                        </a:defRPr>
                      </a:pPr>
                      <a:r>
                        <a:t>+ IA controlados, MLOps/LLMOps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D7A"/>
                </a:solidFill>
              </a:defRPr>
            </a:pPr>
            <a:r>
              <a:t>Arquitetura Tecnológica Integrada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56032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/>
            </a:pPr>
            <a:r>
              <a:t>🔬</a:t>
            </a:r>
          </a:p>
          <a:p>
            <a:pPr algn="ctr">
              <a:defRPr sz="1800" b="1">
                <a:solidFill>
                  <a:srgbClr val="003D7A"/>
                </a:solidFill>
              </a:defRPr>
            </a:pPr>
            <a:r>
              <a:t>Google Colab</a:t>
            </a:r>
          </a:p>
          <a:p>
            <a:pPr algn="ctr">
              <a:defRPr sz="1400" b="1">
                <a:solidFill>
                  <a:srgbClr val="FF6600"/>
                </a:solidFill>
              </a:defRPr>
            </a:pPr>
            <a:r>
              <a:t>Modelos Preditivos</a:t>
            </a:r>
          </a:p>
          <a:p>
            <a:pPr lvl="1">
              <a:defRPr sz="1100"/>
            </a:pPr>
            <a:r>
              <a:t>• Prophet para séries temporais</a:t>
            </a:r>
          </a:p>
          <a:p>
            <a:pPr lvl="1">
              <a:defRPr sz="1100"/>
            </a:pPr>
            <a:r>
              <a:t>• Scikit-learn para ML</a:t>
            </a:r>
          </a:p>
          <a:p>
            <a:pPr lvl="1">
              <a:defRPr sz="1100"/>
            </a:pPr>
            <a:r>
              <a:t>• Integração Python completa</a:t>
            </a:r>
          </a:p>
          <a:p>
            <a:pPr lvl="1">
              <a:defRPr sz="1100"/>
            </a:pPr>
            <a:r>
              <a:t>• Custo: Gratuito/Pro escalável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371600"/>
            <a:ext cx="256032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/>
            </a:pPr>
            <a:r>
              <a:t>📊</a:t>
            </a:r>
          </a:p>
          <a:p>
            <a:pPr algn="ctr">
              <a:defRPr sz="1800" b="1">
                <a:solidFill>
                  <a:srgbClr val="003D7A"/>
                </a:solidFill>
              </a:defRPr>
            </a:pPr>
            <a:r>
              <a:t>RStudio</a:t>
            </a:r>
          </a:p>
          <a:p>
            <a:pPr algn="ctr">
              <a:defRPr sz="1400" b="1">
                <a:solidFill>
                  <a:srgbClr val="FF6600"/>
                </a:solidFill>
              </a:defRPr>
            </a:pPr>
            <a:r>
              <a:t>Análise Estatística</a:t>
            </a:r>
          </a:p>
          <a:p>
            <a:pPr lvl="1">
              <a:defRPr sz="1100"/>
            </a:pPr>
            <a:r>
              <a:t>• Dashboards interativos</a:t>
            </a:r>
          </a:p>
          <a:p>
            <a:pPr lvl="1">
              <a:defRPr sz="1100"/>
            </a:pPr>
            <a:r>
              <a:t>• Visualização avançada</a:t>
            </a:r>
          </a:p>
          <a:p>
            <a:pPr lvl="1">
              <a:defRPr sz="1100"/>
            </a:pPr>
            <a:r>
              <a:t>• KPIs em tempo real</a:t>
            </a:r>
          </a:p>
          <a:p>
            <a:pPr lvl="1">
              <a:defRPr sz="1100"/>
            </a:pPr>
            <a:r>
              <a:t>• Alertas automáticos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371600"/>
            <a:ext cx="256032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/>
            </a:pPr>
            <a:r>
              <a:t>🤖</a:t>
            </a:r>
          </a:p>
          <a:p>
            <a:pPr algn="ctr">
              <a:defRPr sz="1800" b="1">
                <a:solidFill>
                  <a:srgbClr val="003D7A"/>
                </a:solidFill>
              </a:defRPr>
            </a:pPr>
            <a:r>
              <a:t>GPT-4 VisionAI+</a:t>
            </a:r>
          </a:p>
          <a:p>
            <a:pPr algn="ctr">
              <a:defRPr sz="1400" b="1">
                <a:solidFill>
                  <a:srgbClr val="FF6600"/>
                </a:solidFill>
              </a:defRPr>
            </a:pPr>
            <a:r>
              <a:t>Interface Natural</a:t>
            </a:r>
          </a:p>
          <a:p>
            <a:pPr lvl="1">
              <a:defRPr sz="1100"/>
            </a:pPr>
            <a:r>
              <a:t>• RAG para transparência</a:t>
            </a:r>
          </a:p>
          <a:p>
            <a:pPr lvl="1">
              <a:defRPr sz="1100"/>
            </a:pPr>
            <a:r>
              <a:t>• Voz e texto em PT</a:t>
            </a:r>
          </a:p>
          <a:p>
            <a:pPr lvl="1">
              <a:defRPr sz="1100"/>
            </a:pPr>
            <a:r>
              <a:t>• Contexto histórico</a:t>
            </a:r>
          </a:p>
          <a:p>
            <a:pPr lvl="1">
              <a:defRPr sz="1100"/>
            </a:pPr>
            <a:r>
              <a:t>• 70% engenheiros usam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5488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>
                <a:solidFill>
                  <a:srgbClr val="003D7A"/>
                </a:solidFill>
              </a:defRPr>
            </a:pPr>
            <a:r>
              <a:t>Fluxo de Integração</a:t>
            </a:r>
          </a:p>
          <a:p>
            <a:pPr algn="ctr">
              <a:defRPr sz="1400"/>
            </a:pPr>
            <a:r>
              <a:t>📥 Input (Dados internos/externos) → ⚙️ Processamento (Colab + RStudio) → 🎯 Interface (GPT VisionAI+) → ✅ Ação (Decisões otimizadas)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D7A"/>
                </a:solidFill>
              </a:defRPr>
            </a:pPr>
            <a:r>
              <a:t>Caso Prático: Escovas Limpa-Vidros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560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solidFill>
                  <a:srgbClr val="003D7A"/>
                </a:solidFill>
              </a:defRPr>
            </a:pPr>
            <a:r>
              <a:t>👤 João (Loja do Porto):</a:t>
            </a:r>
          </a:p>
          <a:p>
            <a:pPr lvl="1">
              <a:defRPr sz="1300"/>
            </a:pPr>
            <a:r>
              <a:t>Cliente quer escovas limpa-vidros, está prevista chuva forte. Temos stock suficiente?</a:t>
            </a:r>
          </a:p>
          <a:p>
            <a:br/>
            <a:pPr>
              <a:defRPr sz="1400" b="1">
                <a:solidFill>
                  <a:srgbClr val="FF6600"/>
                </a:solidFill>
              </a:defRPr>
            </a:pPr>
            <a:r>
              <a:t>🤖 VisionAI+:</a:t>
            </a:r>
          </a:p>
          <a:p>
            <a:pPr lvl="1">
              <a:defRPr sz="1200"/>
            </a:pPr>
            <a:r>
              <a:t>📊 SITUAÇÃO: Stock atual 8 unidades, previsão procura 12 unidades próxima semana</a:t>
            </a:r>
          </a:p>
          <a:p>
            <a:pPr lvl="1">
              <a:defRPr sz="1200"/>
            </a:pPr>
            <a:r>
              <a:t>⚠️ ALERTA: Stock insuficiente para pico de chuva previsto</a:t>
            </a:r>
          </a:p>
          <a:p>
            <a:pPr lvl="1">
              <a:defRPr sz="1200"/>
            </a:pPr>
            <a:r>
              <a:t>🎯 AÇÃO: Transferir 6 unidades de Cascais (excesso stock)</a:t>
            </a:r>
          </a:p>
          <a:p>
            <a:pPr lvl="1">
              <a:defRPr sz="1200"/>
            </a:pPr>
            <a:r>
              <a:t>💡 SUGESTÃO: Oferecer Kit Visibilidade Total (+35% margem)</a:t>
            </a:r>
          </a:p>
          <a:p>
            <a:pPr lvl="1">
              <a:defRPr sz="1200"/>
            </a:pPr>
            <a:r>
              <a:t>🗓️ AGENDAMENTO: Instalação disponível hoje 15h30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18288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⏱️</a:t>
            </a:r>
          </a:p>
          <a:p>
            <a:pPr algn="ctr">
              <a:defRPr sz="2800" b="1">
                <a:solidFill>
                  <a:srgbClr val="28A745"/>
                </a:solidFill>
              </a:defRPr>
            </a:pPr>
            <a:r>
              <a:t>30s</a:t>
            </a:r>
          </a:p>
          <a:p>
            <a:pPr algn="ctr">
              <a:defRPr sz="1100"/>
            </a:pPr>
            <a:r>
              <a:t>Tempo Consulta</a:t>
            </a:r>
          </a:p>
          <a:p>
            <a:pPr algn="ctr">
              <a:defRPr sz="1000">
                <a:solidFill>
                  <a:srgbClr val="28A745"/>
                </a:solidFill>
              </a:defRPr>
            </a:pPr>
            <a:r>
              <a:t>-85% tempo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0320" y="4114800"/>
            <a:ext cx="18288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🎯</a:t>
            </a:r>
          </a:p>
          <a:p>
            <a:pPr algn="ctr">
              <a:defRPr sz="2800" b="1">
                <a:solidFill>
                  <a:srgbClr val="28A745"/>
                </a:solidFill>
              </a:defRPr>
            </a:pPr>
            <a:r>
              <a:t>85%</a:t>
            </a:r>
          </a:p>
          <a:p>
            <a:pPr algn="ctr">
              <a:defRPr sz="1100"/>
            </a:pPr>
            <a:r>
              <a:t>Precisão Previsão</a:t>
            </a:r>
          </a:p>
          <a:p>
            <a:pPr algn="ctr">
              <a:defRPr sz="1000">
                <a:solidFill>
                  <a:srgbClr val="28A745"/>
                </a:solidFill>
              </a:defRPr>
            </a:pPr>
            <a:r>
              <a:t>+25% vs atual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3440" y="4114800"/>
            <a:ext cx="18288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📦</a:t>
            </a:r>
          </a:p>
          <a:p>
            <a:pPr algn="ctr">
              <a:defRPr sz="2800" b="1">
                <a:solidFill>
                  <a:srgbClr val="DC3545"/>
                </a:solidFill>
              </a:defRPr>
            </a:pPr>
            <a:r>
              <a:t>-25%</a:t>
            </a:r>
          </a:p>
          <a:p>
            <a:pPr algn="ctr">
              <a:defRPr sz="1100"/>
            </a:pPr>
            <a:r>
              <a:t>Rupturas Stock</a:t>
            </a:r>
          </a:p>
          <a:p>
            <a:pPr algn="ctr">
              <a:defRPr sz="1000">
                <a:solidFill>
                  <a:srgbClr val="DC3545"/>
                </a:solidFill>
              </a:defRPr>
            </a:pPr>
            <a:r>
              <a:t>Melhoria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6559" y="4114800"/>
            <a:ext cx="18288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💰</a:t>
            </a:r>
          </a:p>
          <a:p>
            <a:pPr algn="ctr">
              <a:defRPr sz="2800" b="1">
                <a:solidFill>
                  <a:srgbClr val="28A745"/>
                </a:solidFill>
              </a:defRPr>
            </a:pPr>
            <a:r>
              <a:t>+15%</a:t>
            </a:r>
          </a:p>
          <a:p>
            <a:pPr algn="ctr">
              <a:defRPr sz="1100"/>
            </a:pPr>
            <a:r>
              <a:t>Cross-sell</a:t>
            </a:r>
          </a:p>
          <a:p>
            <a:pPr algn="ctr">
              <a:defRPr sz="1000">
                <a:solidFill>
                  <a:srgbClr val="28A745"/>
                </a:solidFill>
              </a:defRPr>
            </a:pPr>
            <a:r>
              <a:t>Crescimento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D7A"/>
                </a:solidFill>
              </a:defRPr>
            </a:pPr>
            <a:r>
              <a:t>Impacto Organizacional e Conclusões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560320" cy="1645920"/>
          </a:xfrm>
          <a:prstGeom prst="rect">
            <a:avLst/>
          </a:prstGeom>
          <a:solidFill>
            <a:srgbClr val="F5F5F5"/>
          </a:solidFill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🧩</a:t>
            </a:r>
          </a:p>
          <a:p>
            <a:pPr algn="ctr">
              <a:defRPr sz="1600" b="1">
                <a:solidFill>
                  <a:srgbClr val="28A745"/>
                </a:solidFill>
              </a:defRPr>
            </a:pPr>
            <a:r>
              <a:t>Transformação</a:t>
            </a:r>
          </a:p>
          <a:p>
            <a:pPr algn="ctr">
              <a:defRPr sz="1100"/>
            </a:pPr>
            <a:r>
              <a:t>Redução 25% rupturas</a:t>
            </a:r>
            <a:br/>
            <a:r>
              <a:t>Maior satisfação equipas</a:t>
            </a:r>
            <a:br/>
            <a:r>
              <a:t>Cultura data-driven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371600"/>
            <a:ext cx="2560320" cy="1645920"/>
          </a:xfrm>
          <a:prstGeom prst="rect">
            <a:avLst/>
          </a:prstGeom>
          <a:solidFill>
            <a:srgbClr val="F5F5F5"/>
          </a:solidFill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🏆</a:t>
            </a:r>
          </a:p>
          <a:p>
            <a:pPr algn="ctr">
              <a:defRPr sz="1600" b="1">
                <a:solidFill>
                  <a:srgbClr val="17A2B8"/>
                </a:solidFill>
              </a:defRPr>
            </a:pPr>
            <a:r>
              <a:t>Reputação</a:t>
            </a:r>
          </a:p>
          <a:p>
            <a:pPr algn="ctr">
              <a:defRPr sz="1100"/>
            </a:pPr>
            <a:r>
              <a:t>Antecipação problemas</a:t>
            </a:r>
            <a:br/>
            <a:r>
              <a:t>Comunicação clara</a:t>
            </a:r>
            <a:br/>
            <a:r>
              <a:t>+10 pontos NPS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371600"/>
            <a:ext cx="2560320" cy="1645920"/>
          </a:xfrm>
          <a:prstGeom prst="rect">
            <a:avLst/>
          </a:prstGeom>
          <a:solidFill>
            <a:srgbClr val="F5F5F5"/>
          </a:solidFill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🚀</a:t>
            </a:r>
          </a:p>
          <a:p>
            <a:pPr algn="ctr">
              <a:defRPr sz="1600" b="1">
                <a:solidFill>
                  <a:srgbClr val="FFC107"/>
                </a:solidFill>
              </a:defRPr>
            </a:pPr>
            <a:r>
              <a:t>Evolução</a:t>
            </a:r>
          </a:p>
          <a:p>
            <a:pPr algn="ctr">
              <a:defRPr sz="1100"/>
            </a:pPr>
            <a:r>
              <a:t>Intuição + IA</a:t>
            </a:r>
            <a:br/>
            <a:r>
              <a:t>Supervisão humana</a:t>
            </a:r>
            <a:br/>
            <a:r>
              <a:t>Inovação contínua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8229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3D7A"/>
                </a:solidFill>
              </a:defRPr>
            </a:pPr>
            <a:r>
              <a:t>🚧 Desafios e Mitigação</a:t>
            </a:r>
          </a:p>
          <a:p>
            <a:br/>
            <a:pPr>
              <a:defRPr sz="1400" b="1">
                <a:solidFill>
                  <a:srgbClr val="DC3545"/>
                </a:solidFill>
              </a:defRPr>
            </a:pPr>
            <a:r>
              <a:t>Desafios:</a:t>
            </a:r>
          </a:p>
          <a:p>
            <a:pPr lvl="1">
              <a:defRPr sz="1100"/>
            </a:pPr>
            <a:r>
              <a:t>• Resistência organizacional à mudança</a:t>
            </a:r>
          </a:p>
          <a:p>
            <a:pPr lvl="1">
              <a:defRPr sz="1100"/>
            </a:pPr>
            <a:r>
              <a:t>• Curva de aprendizagem das equipas</a:t>
            </a:r>
          </a:p>
          <a:p>
            <a:pPr lvl="1">
              <a:defRPr sz="1100"/>
            </a:pPr>
            <a:r>
              <a:t>• Compliance RGPD e AI Act</a:t>
            </a:r>
          </a:p>
          <a:p>
            <a:pPr lvl="1">
              <a:defRPr sz="1100"/>
            </a:pPr>
            <a:r>
              <a:t>• Integração sistemas legados</a:t>
            </a:r>
          </a:p>
          <a:p>
            <a:br/>
            <a:pPr>
              <a:defRPr sz="1400" b="1">
                <a:solidFill>
                  <a:srgbClr val="28A745"/>
                </a:solidFill>
              </a:defRPr>
            </a:pPr>
            <a:r>
              <a:t>Estratégia de Mitigação:</a:t>
            </a:r>
          </a:p>
          <a:p>
            <a:pPr lvl="1">
              <a:defRPr sz="1100"/>
            </a:pPr>
            <a:r>
              <a:t>• Piloto faseado em 3 lojas</a:t>
            </a:r>
          </a:p>
          <a:p>
            <a:pPr lvl="1">
              <a:defRPr sz="1100"/>
            </a:pPr>
            <a:r>
              <a:t>• Formação intensiva 40h/colaborador</a:t>
            </a:r>
          </a:p>
          <a:p>
            <a:pPr lvl="1">
              <a:defRPr sz="1100"/>
            </a:pPr>
            <a:r>
              <a:t>• Supervisão humana obrigatória</a:t>
            </a:r>
          </a:p>
          <a:p>
            <a:pPr lvl="1">
              <a:defRPr sz="1100"/>
            </a:pPr>
            <a:r>
              <a:t>• Champions internos por loja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69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003D7A"/>
                </a:solidFill>
              </a:defRPr>
            </a:pPr>
            <a:r>
              <a:t>💡 Lições Aprendidas</a:t>
            </a:r>
          </a:p>
          <a:p>
            <a:pPr algn="ctr">
              <a:defRPr sz="1100"/>
            </a:pPr>
            <a:r>
              <a:t>✓ Ferramentas acessíveis demonstram valor com baixo investimento  ✓ GPT democratiza IA através de conversação natural  ✓ Dados proprietários são diferencial competitivo  ✓ Supervisão humana é essencial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