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gF89chDlq5XMpLnsMlKVk67pGe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7C364B-C5FF-4967-93B3-A97C8CA0720E}">
  <a:tblStyle styleId="{267C364B-C5FF-4967-93B3-A97C8CA0720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aleway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8" name="Google Shape;29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fa1509df_0_3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g37afa1509df_0_36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afa1509df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7afa1509df_0_83:notes"/>
          <p:cNvSpPr/>
          <p:nvPr>
            <p:ph idx="2" type="sldImg"/>
          </p:nvPr>
        </p:nvSpPr>
        <p:spPr>
          <a:xfrm>
            <a:off x="1714717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3D7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3840480" y="731520"/>
            <a:ext cx="1463040" cy="1463040"/>
          </a:xfrm>
          <a:prstGeom prst="ellipse">
            <a:avLst/>
          </a:prstGeom>
          <a:noFill/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3840480" y="731520"/>
            <a:ext cx="146304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7200" y="2560320"/>
            <a:ext cx="8229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rPr b="1" i="1" lang="en-US" sz="5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Noraut</a:t>
            </a:r>
            <a:r>
              <a:rPr b="1" lang="en-US" sz="5600" u="none" cap="none" strike="noStrike">
                <a:solidFill>
                  <a:srgbClr val="FCB731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1" i="0" lang="en-US" sz="5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57200" y="3474720"/>
            <a:ext cx="822960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Implementação de IA Generativa para Otimização Operacional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57200" y="5029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ADVIAG - ISCTE Executive Education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74026" y="782511"/>
            <a:ext cx="2646025" cy="5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/>
        </p:nvSpPr>
        <p:spPr>
          <a:xfrm>
            <a:off x="457200" y="851376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📅 Fases de Implementação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457200" y="1289165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Fase 1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Base GPT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Ligação inicial ao ERP/CRM e configuração básica do assistente. O VisionAI+ está ativo desde esta fase.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2560320" y="1289153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Fase 2 (3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dados externos do Colab/RStudio. Desenvolvimento de modelos Prophet com variáveis meteorológicas para previsão de procura produtos.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4663450" y="1289165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Fase 3-4 (4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Piloto e Refinamento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Co-desenvolvimento com equipas e testes piloto em 3 centros selecionados.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6766550" y="1289168"/>
            <a:ext cx="1828800" cy="1123500"/>
          </a:xfrm>
          <a:prstGeom prst="rect">
            <a:avLst/>
          </a:prstGeom>
          <a:noFill/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Fase 5-6 (7+ meses):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Lançamento e Expansão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Lançamento interno completo e expansão gradual para B2B/B2C.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 txBox="1"/>
          <p:nvPr/>
        </p:nvSpPr>
        <p:spPr>
          <a:xfrm>
            <a:off x="328216" y="2577147"/>
            <a:ext cx="43197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📚 Referências Principais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CARREFOUR; SAS VIYA. Data-driven retail transformation with AI. 2023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BOSCH. AskBosch: AI assistant for customer support.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EUROPEAN COMMISSION. Artificial Intelligence Act.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HALFORDS UK. Digital transformation strategy with AI. 2024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ISCTE EXECUTIVE EDUCATION. 88 Vozes pela IA. 2023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2" name="Google Shape;292;p10"/>
          <p:cNvGraphicFramePr/>
          <p:nvPr/>
        </p:nvGraphicFramePr>
        <p:xfrm>
          <a:off x="238925" y="43475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{267C364B-C5FF-4967-93B3-A97C8CA0720E}</a:tableStyleId>
              </a:tblPr>
              <a:tblGrid>
                <a:gridCol w="1221600"/>
                <a:gridCol w="1348150"/>
                <a:gridCol w="6106300"/>
              </a:tblGrid>
              <a:tr h="235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Bloco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Função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US" sz="1000" u="none" cap="none" strike="noStrike">
                          <a:solidFill>
                            <a:srgbClr val="FFFFFF"/>
                          </a:solidFill>
                        </a:rPr>
                        <a:t>Prompt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solidFill>
                      <a:srgbClr val="003D7A"/>
                    </a:solidFill>
                  </a:tcPr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Estratégia &amp; Enquadramento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Definição inicial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Vamos avançar com o projeto B na Norauto Portugal (Mobivia). Faz um deep research sobre a Norauto em Portugal e o grupo Mobivia, considerando oficinas e integração loja-online.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Estratégia &amp; Enquadramento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Casos de uso IA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Solução IA interna para otimizar experiência do cliente, operações internas e marketing. A Norauto não tem nenhuma ferramenta de IA no momento. Análise técnico-prática e urgente.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Dados &amp; confidencialidade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Temos acesso a dados na empresa mas não agora; só se o projeto avançar, os dados são confidenciais. Para já, usamos projeções e casos reais de sucesso/insucesso.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Seleção de ferramentas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Tenho que usar ferramentas das aulas. Entre Google Colab e RStudio, o Colab pareceu mais fácil e user friendly, confirmas?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Ferramentas &amp; Métodos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KPIs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Os KPIs de casos reais estão no ficheiro ‘Norauto_VisionAI_Plan’ e podes consultar na internet. Têm que ser casos reais e verdadeiros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  <a:tr h="23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Entrega &amp; Compliance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Reflexão ética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u="none" cap="none" strike="noStrike"/>
                        <a:t>É importante referir qual o impacto do AI Act para se ter uma ideia</a:t>
                      </a:r>
                      <a:endParaRPr sz="9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3" name="Google Shape;293;p10"/>
          <p:cNvSpPr txBox="1"/>
          <p:nvPr/>
        </p:nvSpPr>
        <p:spPr>
          <a:xfrm>
            <a:off x="4713059" y="2566047"/>
            <a:ext cx="4121700" cy="12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IPMA – INSTITUTO PORTUGUÊS DO MAR E DA ATMOSFERA.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WSJOURNAL. Taco Bell rethinks future of Voice AI...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PROVOST, F.; FAWCETT, T. Data science for business. 2013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MARTINHO-TRUSWELL, E. et al. aiSTROM roadmap. 2021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REDDIT. r/AutoTuga - Feedback clientes. 2025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 txBox="1"/>
          <p:nvPr>
            <p:ph type="title"/>
          </p:nvPr>
        </p:nvSpPr>
        <p:spPr>
          <a:xfrm>
            <a:off x="457200" y="2129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600">
                <a:solidFill>
                  <a:schemeClr val="lt1"/>
                </a:solidFill>
              </a:rPr>
              <a:t>Roadmap, Referências e Prompts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1"/>
          <p:cNvSpPr txBox="1"/>
          <p:nvPr/>
        </p:nvSpPr>
        <p:spPr>
          <a:xfrm>
            <a:off x="457200" y="274320"/>
            <a:ext cx="822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Norauto VisionAI+ - Visão 360°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457200" y="1371600"/>
            <a:ext cx="3840600" cy="1970100"/>
          </a:xfrm>
          <a:prstGeom prst="rect">
            <a:avLst/>
          </a:prstGeom>
          <a:solidFill>
            <a:srgbClr val="EAD1D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🔍 Problema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 Rupturas de stock frequentes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⚠️ Ineficiências operacionais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 Reclamações públicas online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1"/>
          <p:cNvSpPr txBox="1"/>
          <p:nvPr/>
        </p:nvSpPr>
        <p:spPr>
          <a:xfrm>
            <a:off x="4572000" y="1371600"/>
            <a:ext cx="3840600" cy="1970100"/>
          </a:xfrm>
          <a:prstGeom prst="rect">
            <a:avLst/>
          </a:prstGeom>
          <a:solidFill>
            <a:srgbClr val="D0E0E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💡 Solução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GPT-4 multimodal com RAG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 Google Colab para previsões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RStudio para dashboards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📷 OCR integração legados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1"/>
          <p:cNvSpPr txBox="1"/>
          <p:nvPr/>
        </p:nvSpPr>
        <p:spPr>
          <a:xfrm>
            <a:off x="457200" y="3578225"/>
            <a:ext cx="3840600" cy="1970100"/>
          </a:xfrm>
          <a:prstGeom prst="rect">
            <a:avLst/>
          </a:prstGeom>
          <a:solidFill>
            <a:srgbClr val="D9EAD3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📊 Impacto KPIs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Rupturas: </a:t>
            </a:r>
            <a:r>
              <a:rPr b="0" i="0" lang="en-US" sz="12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-25%</a:t>
            </a:r>
            <a:endParaRPr b="0" i="0" sz="1400" u="none" cap="none" strike="noStrike">
              <a:solidFill>
                <a:srgbClr val="DC354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Produtividade: +30%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Conversão: +15%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NPS Score: +10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4572000" y="3578225"/>
            <a:ext cx="3840600" cy="1970100"/>
          </a:xfrm>
          <a:prstGeom prst="rect">
            <a:avLst/>
          </a:prstGeom>
          <a:solidFill>
            <a:srgbClr val="FFF2CC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🚀 Fluxo de Valor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Dados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 IA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💡 Decisões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Resultados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330032" y="5760720"/>
            <a:ext cx="8229600" cy="914400"/>
          </a:xfrm>
          <a:prstGeom prst="rect">
            <a:avLst/>
          </a:prstGeom>
          <a:solidFill>
            <a:srgbClr val="003D7A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VisionAI+ = IA prática, preditiva e transparente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Transforma desafios operacionais em 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Costa | ADVIAG - ISCTE Executive Education | Setembro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457200" y="977375"/>
            <a:ext cx="8229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manhã típica em um Centro da Norauto Portugal começa com o tilintar suave da porta automática. Lá fora, a luz quente de agosto mistura-se com um chuvisco inesperado, prenúncio de chuva ao longo do dia.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Marta, vendedora experiente, aproxima-se para atender um cliente apressado, preocupado com a visibilidade na estrada. Procura escovas limpa-vidros específicas para o seu carro. O sistema confirma o modelo certo, mas...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não há stock disponível.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oficina, o João prepara-se para recarregar o sistema de ar-condicionado mas percebe que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falta gás na máquina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informação que só descobre no momento do serviço.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escritório, o Luís e a Ana planeiam uma campanha sem dados de previsão atualizados. Apoiam-se em números de anos anteriores e promovem um produto que também está com </a:t>
            </a: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stock reduzido.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No fim do dia, fica a sensação de oportunidades perdidas e a consciência de que algo podia ter corrido melhor.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129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 História que Motiva a Mudança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/>
          <p:nvPr/>
        </p:nvSpPr>
        <p:spPr>
          <a:xfrm>
            <a:off x="305700" y="1489900"/>
            <a:ext cx="3939900" cy="34122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57200" y="1371600"/>
            <a:ext cx="3840600" cy="3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🏢 Norauto Portugal 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Parte do Grupo Mobivia, líder no setor de manutenção automóvel multimarca com 30+ Centros em Portugal. Modelo único que combina loja + oficina no mesmo espaço.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8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Contexto Competitivo: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📍 Diretos: Roady, Feuvert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🔧 Especializados: Midas, MForce</a:t>
            </a:r>
            <a:b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🌐 Digitais: Amazon, Autodoc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4572000" y="1371600"/>
            <a:ext cx="41148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⚠️ </a:t>
            </a: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Desafios</a:t>
            </a: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Dados Limitados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baseadas só em históricos, ignorando meteorologia e variáveis externas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Processos Fragmentados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dispersas causam atrasos e improvisações constantes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Recursos Humanos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Dificuldade em aumentar produtividade num mercado competitivo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6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Reclamações Online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Frustração recorrente em fóruns públicos afeta reputação da marca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4513475" y="3033800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4513475" y="2201637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/>
          <p:nvPr/>
        </p:nvSpPr>
        <p:spPr>
          <a:xfrm>
            <a:off x="4520540" y="3893699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4520540" y="4777316"/>
            <a:ext cx="4114800" cy="735900"/>
          </a:xfrm>
          <a:prstGeom prst="rect">
            <a:avLst/>
          </a:prstGeom>
          <a:noFill/>
          <a:ln cap="flat" cmpd="sng" w="9525">
            <a:solidFill>
              <a:srgbClr val="DC3545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11222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Contextualização do Problema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1060575" y="5327103"/>
            <a:ext cx="6985200" cy="12813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457200" y="1188720"/>
            <a:ext cx="822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🎯 Assistente GPT Interno para Transformação Digital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integrado que combina IA generativa com dados internos e externos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5720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 txBox="1"/>
          <p:nvPr/>
        </p:nvSpPr>
        <p:spPr>
          <a:xfrm>
            <a:off x="45720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 txBox="1"/>
          <p:nvPr/>
        </p:nvSpPr>
        <p:spPr>
          <a:xfrm>
            <a:off x="45720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Centralizar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274320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unificados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ERP + CRM + PIM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256032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256032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🔮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56032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Prever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237743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e procura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85% precisão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663440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4663440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⚙️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 txBox="1"/>
          <p:nvPr/>
        </p:nvSpPr>
        <p:spPr>
          <a:xfrm>
            <a:off x="4663440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Automatizar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448055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Decisões operacionais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6766559" y="2560320"/>
            <a:ext cx="1371600" cy="1371600"/>
          </a:xfrm>
          <a:prstGeom prst="ellipse">
            <a:avLst/>
          </a:prstGeom>
          <a:solidFill>
            <a:srgbClr val="FFFFFF"/>
          </a:solidFill>
          <a:ln cap="flat" cmpd="sng" w="38100">
            <a:solidFill>
              <a:srgbClr val="FF66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6766559" y="2560320"/>
            <a:ext cx="1371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6766559" y="4023360"/>
            <a:ext cx="1371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Interagir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 txBox="1"/>
          <p:nvPr/>
        </p:nvSpPr>
        <p:spPr>
          <a:xfrm>
            <a:off x="6583679" y="4389120"/>
            <a:ext cx="17373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 natural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Voz e texto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/>
        </p:nvSpPr>
        <p:spPr>
          <a:xfrm>
            <a:off x="457200" y="5143393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Integração de Dados Inteligente</a:t>
            </a:r>
            <a:endParaRPr b="1" sz="1800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🏢 Dados Internos: ERP, CRM, PIM, WMS, Histórico de serviços, OCR de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🌍 Dados Externos: Meteorologia IPMA, Preços combustíveis DGEG, Tendências sazonais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p4"/>
          <p:cNvCxnSpPr>
            <a:stCxn id="117" idx="3"/>
            <a:endCxn id="121" idx="1"/>
          </p:cNvCxnSpPr>
          <p:nvPr/>
        </p:nvCxnSpPr>
        <p:spPr>
          <a:xfrm>
            <a:off x="1828800" y="3246120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3931983" y="325520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4"/>
          <p:cNvCxnSpPr/>
          <p:nvPr/>
        </p:nvCxnSpPr>
        <p:spPr>
          <a:xfrm>
            <a:off x="6035058" y="3244103"/>
            <a:ext cx="731400" cy="0"/>
          </a:xfrm>
          <a:prstGeom prst="straightConnector1">
            <a:avLst/>
          </a:prstGeom>
          <a:noFill/>
          <a:ln cap="flat" cmpd="sng" w="9525">
            <a:solidFill>
              <a:srgbClr val="FF6600"/>
            </a:solidFill>
            <a:prstDash val="lgDash"/>
            <a:round/>
            <a:headEnd len="med" w="med" type="none"/>
            <a:tailEnd len="med" w="med" type="none"/>
          </a:ln>
        </p:spPr>
      </p:cxnSp>
      <p:sp>
        <p:nvSpPr>
          <p:cNvPr id="136" name="Google Shape;136;p4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>
            <p:ph type="title"/>
          </p:nvPr>
        </p:nvSpPr>
        <p:spPr>
          <a:xfrm>
            <a:off x="457200" y="-6950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ct val="100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Norauto VisionAI+: A Solução Inteligente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"/>
          <p:cNvSpPr txBox="1"/>
          <p:nvPr/>
        </p:nvSpPr>
        <p:spPr>
          <a:xfrm>
            <a:off x="457200" y="1371600"/>
            <a:ext cx="3840600" cy="21696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28A7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✅ Forças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Marca Norauto forte e reconhecida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30+ centros estratégicos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Modelo único loja+oficina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Dados proprietários vastos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físico-digital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4572000" y="1371600"/>
            <a:ext cx="3840600" cy="2194800"/>
          </a:xfrm>
          <a:prstGeom prst="rect">
            <a:avLst/>
          </a:prstGeom>
          <a:gradFill>
            <a:gsLst>
              <a:gs pos="0">
                <a:srgbClr val="F5D0D0"/>
              </a:gs>
              <a:gs pos="100000">
                <a:srgbClr val="D96868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DC354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⚠️ Fraquezas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Dependência de históricos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Fragmentação de informação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Processos manuais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Personalização limitada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Sistemas legados sem APIs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 txBox="1"/>
          <p:nvPr/>
        </p:nvSpPr>
        <p:spPr>
          <a:xfrm>
            <a:off x="457200" y="3657600"/>
            <a:ext cx="3840600" cy="2211000"/>
          </a:xfrm>
          <a:prstGeom prst="rect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17A2B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🚀 Oportunidades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Otimização via IA preditiva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Diferenciação com assistente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Novos negócios B2B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AI Act proativo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como tecnologia fiável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 txBox="1"/>
          <p:nvPr/>
        </p:nvSpPr>
        <p:spPr>
          <a:xfrm>
            <a:off x="4572000" y="3657600"/>
            <a:ext cx="3840600" cy="2220300"/>
          </a:xfrm>
          <a:prstGeom prst="rect">
            <a:avLst/>
          </a:prstGeom>
          <a:gradFill>
            <a:gsLst>
              <a:gs pos="0">
                <a:srgbClr val="FFF6DB"/>
              </a:gs>
              <a:gs pos="100000">
                <a:srgbClr val="FAD15C"/>
              </a:gs>
            </a:gsLst>
            <a:path path="circle">
              <a:fillToRect b="50%" l="50%" r="50%" t="50%"/>
            </a:path>
            <a:tileRect/>
          </a:gradFill>
          <a:ln cap="flat" cmpd="sng" w="25400">
            <a:solidFill>
              <a:srgbClr val="FFC1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⚡ Ameaças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Concorrência digital (Amazon)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Complexidade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Riscos de privacidade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Reclamações públicas online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5"/>
          <p:cNvSpPr txBox="1"/>
          <p:nvPr/>
        </p:nvSpPr>
        <p:spPr>
          <a:xfrm>
            <a:off x="293698" y="5942389"/>
            <a:ext cx="82296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Tese Estratégica: Dados proprietários 1P + Execução O2O (venda com agendamento imediato) </a:t>
            </a:r>
            <a:endParaRPr b="1" i="0" sz="16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= </a:t>
            </a:r>
            <a:endParaRPr b="1" i="0" sz="1600" u="none" cap="none" strike="noStrike">
              <a:solidFill>
                <a:srgbClr val="FF66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Vantagem Competitiva Sustentável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Análise SWOT Estratégica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afa1509df_0_3682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7afa1509df_0_3682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3600"/>
              <a:buFont typeface="Calibri"/>
              <a:buNone/>
            </a:pPr>
            <a:r>
              <a:rPr lang="en-US" sz="3300">
                <a:solidFill>
                  <a:schemeClr val="lt1"/>
                </a:solidFill>
              </a:rPr>
              <a:t>Business Model Canvas - Transformação Digital</a:t>
            </a:r>
            <a:endParaRPr sz="3300">
              <a:solidFill>
                <a:schemeClr val="lt1"/>
              </a:solidFill>
            </a:endParaRPr>
          </a:p>
        </p:txBody>
      </p:sp>
      <p:sp>
        <p:nvSpPr>
          <p:cNvPr id="155" name="Google Shape;155;g37afa1509df_0_3682"/>
          <p:cNvSpPr/>
          <p:nvPr/>
        </p:nvSpPr>
        <p:spPr>
          <a:xfrm>
            <a:off x="1903573" y="3306582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7afa1509df_0_3682"/>
          <p:cNvSpPr/>
          <p:nvPr/>
        </p:nvSpPr>
        <p:spPr>
          <a:xfrm>
            <a:off x="132290" y="5137742"/>
            <a:ext cx="4491600" cy="12834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7afa1509df_0_3682"/>
          <p:cNvSpPr/>
          <p:nvPr/>
        </p:nvSpPr>
        <p:spPr>
          <a:xfrm>
            <a:off x="4623781" y="5137742"/>
            <a:ext cx="4413600" cy="12834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7afa1509df_0_3682"/>
          <p:cNvSpPr/>
          <p:nvPr/>
        </p:nvSpPr>
        <p:spPr>
          <a:xfrm>
            <a:off x="5492505" y="3306582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7afa1509df_0_3682"/>
          <p:cNvSpPr/>
          <p:nvPr/>
        </p:nvSpPr>
        <p:spPr>
          <a:xfrm>
            <a:off x="7263777" y="1475556"/>
            <a:ext cx="17712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7afa1509df_0_3682"/>
          <p:cNvSpPr/>
          <p:nvPr/>
        </p:nvSpPr>
        <p:spPr>
          <a:xfrm>
            <a:off x="5492505" y="1475556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7afa1509df_0_3682"/>
          <p:cNvSpPr/>
          <p:nvPr/>
        </p:nvSpPr>
        <p:spPr>
          <a:xfrm>
            <a:off x="3674856" y="1475556"/>
            <a:ext cx="18177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7afa1509df_0_3682"/>
          <p:cNvSpPr/>
          <p:nvPr/>
        </p:nvSpPr>
        <p:spPr>
          <a:xfrm>
            <a:off x="1903573" y="1475556"/>
            <a:ext cx="1771200" cy="18312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7afa1509df_0_3682"/>
          <p:cNvSpPr/>
          <p:nvPr/>
        </p:nvSpPr>
        <p:spPr>
          <a:xfrm>
            <a:off x="132290" y="1475556"/>
            <a:ext cx="1771200" cy="3662100"/>
          </a:xfrm>
          <a:prstGeom prst="rect">
            <a:avLst/>
          </a:prstGeom>
          <a:noFill/>
          <a:ln cap="flat" cmpd="sng" w="127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7afa1509df_0_3682"/>
          <p:cNvSpPr/>
          <p:nvPr/>
        </p:nvSpPr>
        <p:spPr>
          <a:xfrm>
            <a:off x="121464" y="931182"/>
            <a:ext cx="30798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Designed for: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5" name="Google Shape;165;g37afa1509df_0_3682"/>
          <p:cNvSpPr/>
          <p:nvPr/>
        </p:nvSpPr>
        <p:spPr>
          <a:xfrm>
            <a:off x="3313840" y="931182"/>
            <a:ext cx="30798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Designed by: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6" name="Google Shape;166;g37afa1509df_0_3682"/>
          <p:cNvSpPr/>
          <p:nvPr/>
        </p:nvSpPr>
        <p:spPr>
          <a:xfrm>
            <a:off x="6506214" y="931182"/>
            <a:ext cx="12093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Date: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7" name="Google Shape;167;g37afa1509df_0_3682"/>
          <p:cNvSpPr/>
          <p:nvPr/>
        </p:nvSpPr>
        <p:spPr>
          <a:xfrm>
            <a:off x="7828135" y="931182"/>
            <a:ext cx="1209300" cy="444000"/>
          </a:xfrm>
          <a:prstGeom prst="rect">
            <a:avLst/>
          </a:prstGeom>
          <a:solidFill>
            <a:srgbClr val="D9D9D9">
              <a:alpha val="70590"/>
            </a:srgbClr>
          </a:solidFill>
          <a:ln>
            <a:noFill/>
          </a:ln>
        </p:spPr>
        <p:txBody>
          <a:bodyPr anchorCtr="0" anchor="t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rPr b="0" i="1" lang="en-US" sz="623" u="none" cap="none" strike="noStrik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Version:</a:t>
            </a:r>
            <a:endParaRPr b="0" i="1" sz="623" u="none" cap="none" strike="noStrike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g37afa1509df_0_3682"/>
          <p:cNvSpPr txBox="1"/>
          <p:nvPr/>
        </p:nvSpPr>
        <p:spPr>
          <a:xfrm>
            <a:off x="193815" y="189976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Fornecedores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69" name="Google Shape;169;g37afa1509df_0_3682"/>
          <p:cNvGrpSpPr/>
          <p:nvPr/>
        </p:nvGrpSpPr>
        <p:grpSpPr>
          <a:xfrm>
            <a:off x="1581377" y="1575737"/>
            <a:ext cx="228221" cy="232656"/>
            <a:chOff x="1625325" y="239100"/>
            <a:chExt cx="4347075" cy="4423125"/>
          </a:xfrm>
        </p:grpSpPr>
        <p:sp>
          <p:nvSpPr>
            <p:cNvPr id="170" name="Google Shape;170;g37afa1509df_0_3682"/>
            <p:cNvSpPr/>
            <p:nvPr/>
          </p:nvSpPr>
          <p:spPr>
            <a:xfrm>
              <a:off x="1625325" y="2189700"/>
              <a:ext cx="2608250" cy="2472525"/>
            </a:xfrm>
            <a:custGeom>
              <a:rect b="b" l="l" r="r" t="t"/>
              <a:pathLst>
                <a:path extrusionOk="0" h="98901" w="104330">
                  <a:moveTo>
                    <a:pt x="55291" y="18440"/>
                  </a:moveTo>
                  <a:cubicBezTo>
                    <a:pt x="58719" y="18440"/>
                    <a:pt x="62195" y="19800"/>
                    <a:pt x="65094" y="22699"/>
                  </a:cubicBezTo>
                  <a:lnTo>
                    <a:pt x="78470" y="33400"/>
                  </a:lnTo>
                  <a:cubicBezTo>
                    <a:pt x="83820" y="38750"/>
                    <a:pt x="83820" y="46775"/>
                    <a:pt x="79362" y="53017"/>
                  </a:cubicBezTo>
                  <a:lnTo>
                    <a:pt x="60636" y="75310"/>
                  </a:lnTo>
                  <a:cubicBezTo>
                    <a:pt x="57395" y="78551"/>
                    <a:pt x="53432" y="80109"/>
                    <a:pt x="49498" y="80109"/>
                  </a:cubicBezTo>
                  <a:cubicBezTo>
                    <a:pt x="45855" y="80109"/>
                    <a:pt x="42236" y="78774"/>
                    <a:pt x="39235" y="76201"/>
                  </a:cubicBezTo>
                  <a:lnTo>
                    <a:pt x="26751" y="65501"/>
                  </a:lnTo>
                  <a:cubicBezTo>
                    <a:pt x="20509" y="60151"/>
                    <a:pt x="19618" y="50342"/>
                    <a:pt x="24968" y="44992"/>
                  </a:cubicBezTo>
                  <a:lnTo>
                    <a:pt x="44585" y="23591"/>
                  </a:lnTo>
                  <a:cubicBezTo>
                    <a:pt x="47451" y="20248"/>
                    <a:pt x="51339" y="18440"/>
                    <a:pt x="55291" y="18440"/>
                  </a:cubicBezTo>
                  <a:close/>
                  <a:moveTo>
                    <a:pt x="55549" y="1"/>
                  </a:moveTo>
                  <a:cubicBezTo>
                    <a:pt x="46425" y="1"/>
                    <a:pt x="37503" y="3845"/>
                    <a:pt x="31210" y="11107"/>
                  </a:cubicBezTo>
                  <a:lnTo>
                    <a:pt x="11592" y="33400"/>
                  </a:lnTo>
                  <a:cubicBezTo>
                    <a:pt x="0" y="46775"/>
                    <a:pt x="1784" y="67284"/>
                    <a:pt x="15159" y="78877"/>
                  </a:cubicBezTo>
                  <a:lnTo>
                    <a:pt x="27643" y="90469"/>
                  </a:lnTo>
                  <a:cubicBezTo>
                    <a:pt x="33757" y="96175"/>
                    <a:pt x="41361" y="98900"/>
                    <a:pt x="48923" y="98900"/>
                  </a:cubicBezTo>
                  <a:cubicBezTo>
                    <a:pt x="57904" y="98900"/>
                    <a:pt x="66826" y="95055"/>
                    <a:pt x="73120" y="87794"/>
                  </a:cubicBezTo>
                  <a:lnTo>
                    <a:pt x="92737" y="65501"/>
                  </a:lnTo>
                  <a:cubicBezTo>
                    <a:pt x="104329" y="52126"/>
                    <a:pt x="103438" y="31616"/>
                    <a:pt x="90062" y="19133"/>
                  </a:cubicBezTo>
                  <a:lnTo>
                    <a:pt x="77578" y="8432"/>
                  </a:lnTo>
                  <a:cubicBezTo>
                    <a:pt x="71057" y="2726"/>
                    <a:pt x="63231" y="1"/>
                    <a:pt x="5554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g37afa1509df_0_3682"/>
            <p:cNvSpPr/>
            <p:nvPr/>
          </p:nvSpPr>
          <p:spPr>
            <a:xfrm>
              <a:off x="3341850" y="239100"/>
              <a:ext cx="2630550" cy="2474700"/>
            </a:xfrm>
            <a:custGeom>
              <a:rect b="b" l="l" r="r" t="t"/>
              <a:pathLst>
                <a:path extrusionOk="0" h="98988" w="105222">
                  <a:moveTo>
                    <a:pt x="55776" y="18741"/>
                  </a:moveTo>
                  <a:cubicBezTo>
                    <a:pt x="59046" y="18741"/>
                    <a:pt x="62332" y="19886"/>
                    <a:pt x="65095" y="22254"/>
                  </a:cubicBezTo>
                  <a:lnTo>
                    <a:pt x="78470" y="33846"/>
                  </a:lnTo>
                  <a:cubicBezTo>
                    <a:pt x="83820" y="38304"/>
                    <a:pt x="83820" y="47221"/>
                    <a:pt x="79362" y="53463"/>
                  </a:cubicBezTo>
                  <a:lnTo>
                    <a:pt x="59744" y="75756"/>
                  </a:lnTo>
                  <a:cubicBezTo>
                    <a:pt x="56966" y="78997"/>
                    <a:pt x="53226" y="80555"/>
                    <a:pt x="49399" y="80555"/>
                  </a:cubicBezTo>
                  <a:cubicBezTo>
                    <a:pt x="45855" y="80555"/>
                    <a:pt x="42236" y="79219"/>
                    <a:pt x="39235" y="76647"/>
                  </a:cubicBezTo>
                  <a:lnTo>
                    <a:pt x="25860" y="65947"/>
                  </a:lnTo>
                  <a:cubicBezTo>
                    <a:pt x="19618" y="60597"/>
                    <a:pt x="19618" y="50788"/>
                    <a:pt x="24968" y="44546"/>
                  </a:cubicBezTo>
                  <a:lnTo>
                    <a:pt x="44585" y="24037"/>
                  </a:lnTo>
                  <a:cubicBezTo>
                    <a:pt x="47568" y="20557"/>
                    <a:pt x="51659" y="18741"/>
                    <a:pt x="55776" y="18741"/>
                  </a:cubicBezTo>
                  <a:close/>
                  <a:moveTo>
                    <a:pt x="55420" y="0"/>
                  </a:moveTo>
                  <a:cubicBezTo>
                    <a:pt x="46434" y="0"/>
                    <a:pt x="37506" y="3804"/>
                    <a:pt x="31210" y="11553"/>
                  </a:cubicBezTo>
                  <a:lnTo>
                    <a:pt x="11592" y="33846"/>
                  </a:lnTo>
                  <a:cubicBezTo>
                    <a:pt x="0" y="47221"/>
                    <a:pt x="892" y="67730"/>
                    <a:pt x="14267" y="79322"/>
                  </a:cubicBezTo>
                  <a:lnTo>
                    <a:pt x="27643" y="90915"/>
                  </a:lnTo>
                  <a:cubicBezTo>
                    <a:pt x="33853" y="96297"/>
                    <a:pt x="41601" y="98988"/>
                    <a:pt x="49280" y="98988"/>
                  </a:cubicBezTo>
                  <a:cubicBezTo>
                    <a:pt x="58141" y="98988"/>
                    <a:pt x="66910" y="95405"/>
                    <a:pt x="73120" y="88240"/>
                  </a:cubicBezTo>
                  <a:lnTo>
                    <a:pt x="92737" y="65947"/>
                  </a:lnTo>
                  <a:cubicBezTo>
                    <a:pt x="105221" y="51680"/>
                    <a:pt x="103438" y="31171"/>
                    <a:pt x="90062" y="19578"/>
                  </a:cubicBezTo>
                  <a:lnTo>
                    <a:pt x="76687" y="7986"/>
                  </a:lnTo>
                  <a:cubicBezTo>
                    <a:pt x="70576" y="2691"/>
                    <a:pt x="62977" y="0"/>
                    <a:pt x="5542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g37afa1509df_0_3682"/>
            <p:cNvSpPr/>
            <p:nvPr/>
          </p:nvSpPr>
          <p:spPr>
            <a:xfrm>
              <a:off x="3007450" y="1617175"/>
              <a:ext cx="1582800" cy="1678125"/>
            </a:xfrm>
            <a:custGeom>
              <a:rect b="b" l="l" r="r" t="t"/>
              <a:pathLst>
                <a:path extrusionOk="0" h="67125" w="63312">
                  <a:moveTo>
                    <a:pt x="52782" y="0"/>
                  </a:moveTo>
                  <a:cubicBezTo>
                    <a:pt x="50261" y="0"/>
                    <a:pt x="47803" y="887"/>
                    <a:pt x="46369" y="2799"/>
                  </a:cubicBezTo>
                  <a:lnTo>
                    <a:pt x="3568" y="52734"/>
                  </a:lnTo>
                  <a:cubicBezTo>
                    <a:pt x="1" y="56301"/>
                    <a:pt x="1" y="61651"/>
                    <a:pt x="4459" y="65218"/>
                  </a:cubicBezTo>
                  <a:cubicBezTo>
                    <a:pt x="6115" y="66459"/>
                    <a:pt x="7962" y="67125"/>
                    <a:pt x="9823" y="67125"/>
                  </a:cubicBezTo>
                  <a:cubicBezTo>
                    <a:pt x="11972" y="67125"/>
                    <a:pt x="14140" y="66238"/>
                    <a:pt x="16051" y="64326"/>
                  </a:cubicBezTo>
                  <a:lnTo>
                    <a:pt x="59745" y="14391"/>
                  </a:lnTo>
                  <a:cubicBezTo>
                    <a:pt x="63312" y="10824"/>
                    <a:pt x="62420" y="5474"/>
                    <a:pt x="58853" y="1907"/>
                  </a:cubicBezTo>
                  <a:cubicBezTo>
                    <a:pt x="57198" y="665"/>
                    <a:pt x="54966" y="0"/>
                    <a:pt x="52782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3" name="Google Shape;173;g37afa1509df_0_3682"/>
          <p:cNvGrpSpPr/>
          <p:nvPr/>
        </p:nvGrpSpPr>
        <p:grpSpPr>
          <a:xfrm>
            <a:off x="3365992" y="1554466"/>
            <a:ext cx="242919" cy="240744"/>
            <a:chOff x="1123725" y="232550"/>
            <a:chExt cx="4726050" cy="4665575"/>
          </a:xfrm>
        </p:grpSpPr>
        <p:sp>
          <p:nvSpPr>
            <p:cNvPr id="174" name="Google Shape;174;g37afa1509df_0_3682"/>
            <p:cNvSpPr/>
            <p:nvPr/>
          </p:nvSpPr>
          <p:spPr>
            <a:xfrm>
              <a:off x="2372125" y="232550"/>
              <a:ext cx="3477650" cy="3483225"/>
            </a:xfrm>
            <a:custGeom>
              <a:rect b="b" l="l" r="r" t="t"/>
              <a:pathLst>
                <a:path extrusionOk="0" h="139329" w="139106">
                  <a:moveTo>
                    <a:pt x="103438" y="15382"/>
                  </a:moveTo>
                  <a:lnTo>
                    <a:pt x="123055" y="34108"/>
                  </a:lnTo>
                  <a:lnTo>
                    <a:pt x="116813" y="41241"/>
                  </a:lnTo>
                  <a:cubicBezTo>
                    <a:pt x="114138" y="43916"/>
                    <a:pt x="110571" y="45254"/>
                    <a:pt x="107116" y="45254"/>
                  </a:cubicBezTo>
                  <a:cubicBezTo>
                    <a:pt x="103661" y="45254"/>
                    <a:pt x="100317" y="43916"/>
                    <a:pt x="98087" y="41241"/>
                  </a:cubicBezTo>
                  <a:cubicBezTo>
                    <a:pt x="92737" y="35891"/>
                    <a:pt x="92737" y="26974"/>
                    <a:pt x="98087" y="21624"/>
                  </a:cubicBezTo>
                  <a:lnTo>
                    <a:pt x="103438" y="15382"/>
                  </a:lnTo>
                  <a:close/>
                  <a:moveTo>
                    <a:pt x="104329" y="0"/>
                  </a:moveTo>
                  <a:cubicBezTo>
                    <a:pt x="102769" y="0"/>
                    <a:pt x="101208" y="669"/>
                    <a:pt x="99871" y="2006"/>
                  </a:cubicBezTo>
                  <a:lnTo>
                    <a:pt x="88279" y="12707"/>
                  </a:lnTo>
                  <a:cubicBezTo>
                    <a:pt x="81145" y="20732"/>
                    <a:pt x="78470" y="33216"/>
                    <a:pt x="83820" y="43025"/>
                  </a:cubicBezTo>
                  <a:lnTo>
                    <a:pt x="0" y="127736"/>
                  </a:lnTo>
                  <a:lnTo>
                    <a:pt x="11592" y="139329"/>
                  </a:lnTo>
                  <a:lnTo>
                    <a:pt x="95412" y="54617"/>
                  </a:lnTo>
                  <a:cubicBezTo>
                    <a:pt x="99524" y="56673"/>
                    <a:pt x="103767" y="57675"/>
                    <a:pt x="107889" y="57675"/>
                  </a:cubicBezTo>
                  <a:cubicBezTo>
                    <a:pt x="114494" y="57675"/>
                    <a:pt x="120788" y="55100"/>
                    <a:pt x="125730" y="50158"/>
                  </a:cubicBezTo>
                  <a:lnTo>
                    <a:pt x="137322" y="38566"/>
                  </a:lnTo>
                  <a:cubicBezTo>
                    <a:pt x="139106" y="35891"/>
                    <a:pt x="139106" y="32324"/>
                    <a:pt x="137322" y="29649"/>
                  </a:cubicBezTo>
                  <a:lnTo>
                    <a:pt x="108788" y="2006"/>
                  </a:lnTo>
                  <a:cubicBezTo>
                    <a:pt x="107450" y="669"/>
                    <a:pt x="105890" y="0"/>
                    <a:pt x="10432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37afa1509df_0_3682"/>
            <p:cNvSpPr/>
            <p:nvPr/>
          </p:nvSpPr>
          <p:spPr>
            <a:xfrm>
              <a:off x="1123725" y="2595550"/>
              <a:ext cx="2407625" cy="2302575"/>
            </a:xfrm>
            <a:custGeom>
              <a:rect b="b" l="l" r="r" t="t"/>
              <a:pathLst>
                <a:path extrusionOk="0" h="92103" w="96305">
                  <a:moveTo>
                    <a:pt x="37229" y="1"/>
                  </a:moveTo>
                  <a:cubicBezTo>
                    <a:pt x="35892" y="1"/>
                    <a:pt x="34777" y="223"/>
                    <a:pt x="34777" y="223"/>
                  </a:cubicBezTo>
                  <a:lnTo>
                    <a:pt x="12485" y="22516"/>
                  </a:lnTo>
                  <a:cubicBezTo>
                    <a:pt x="1784" y="34108"/>
                    <a:pt x="1" y="51050"/>
                    <a:pt x="6243" y="65318"/>
                  </a:cubicBezTo>
                  <a:lnTo>
                    <a:pt x="10701" y="78693"/>
                  </a:lnTo>
                  <a:cubicBezTo>
                    <a:pt x="11593" y="81368"/>
                    <a:pt x="13376" y="83152"/>
                    <a:pt x="16052" y="84043"/>
                  </a:cubicBezTo>
                  <a:lnTo>
                    <a:pt x="30319" y="89394"/>
                  </a:lnTo>
                  <a:cubicBezTo>
                    <a:pt x="35166" y="91211"/>
                    <a:pt x="40219" y="92103"/>
                    <a:pt x="45268" y="92103"/>
                  </a:cubicBezTo>
                  <a:cubicBezTo>
                    <a:pt x="55081" y="92103"/>
                    <a:pt x="64878" y="88736"/>
                    <a:pt x="73120" y="82260"/>
                  </a:cubicBezTo>
                  <a:lnTo>
                    <a:pt x="95413" y="59967"/>
                  </a:lnTo>
                  <a:cubicBezTo>
                    <a:pt x="96305" y="57292"/>
                    <a:pt x="96305" y="54617"/>
                    <a:pt x="93630" y="52834"/>
                  </a:cubicBezTo>
                  <a:lnTo>
                    <a:pt x="75796" y="35000"/>
                  </a:lnTo>
                  <a:lnTo>
                    <a:pt x="59745" y="18949"/>
                  </a:lnTo>
                  <a:lnTo>
                    <a:pt x="41019" y="1115"/>
                  </a:lnTo>
                  <a:cubicBezTo>
                    <a:pt x="40127" y="223"/>
                    <a:pt x="38567" y="1"/>
                    <a:pt x="37229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g37afa1509df_0_3682"/>
          <p:cNvGrpSpPr/>
          <p:nvPr/>
        </p:nvGrpSpPr>
        <p:grpSpPr>
          <a:xfrm>
            <a:off x="4269714" y="5191322"/>
            <a:ext cx="256587" cy="214579"/>
            <a:chOff x="509200" y="236175"/>
            <a:chExt cx="6212750" cy="5195625"/>
          </a:xfrm>
        </p:grpSpPr>
        <p:sp>
          <p:nvSpPr>
            <p:cNvPr id="177" name="Google Shape;177;g37afa1509df_0_3682"/>
            <p:cNvSpPr/>
            <p:nvPr/>
          </p:nvSpPr>
          <p:spPr>
            <a:xfrm>
              <a:off x="509200" y="236175"/>
              <a:ext cx="5209600" cy="5116600"/>
            </a:xfrm>
            <a:custGeom>
              <a:rect b="b" l="l" r="r" t="t"/>
              <a:pathLst>
                <a:path extrusionOk="0" h="204664" w="208384">
                  <a:moveTo>
                    <a:pt x="35053" y="17046"/>
                  </a:moveTo>
                  <a:cubicBezTo>
                    <a:pt x="39990" y="17046"/>
                    <a:pt x="44893" y="19307"/>
                    <a:pt x="47877" y="23485"/>
                  </a:cubicBezTo>
                  <a:cubicBezTo>
                    <a:pt x="53450" y="30173"/>
                    <a:pt x="53450" y="39090"/>
                    <a:pt x="47877" y="45778"/>
                  </a:cubicBezTo>
                  <a:cubicBezTo>
                    <a:pt x="46763" y="45778"/>
                    <a:pt x="46763" y="46892"/>
                    <a:pt x="45648" y="46892"/>
                  </a:cubicBezTo>
                  <a:cubicBezTo>
                    <a:pt x="43015" y="49526"/>
                    <a:pt x="39635" y="50666"/>
                    <a:pt x="36215" y="50666"/>
                  </a:cubicBezTo>
                  <a:cubicBezTo>
                    <a:pt x="32395" y="50666"/>
                    <a:pt x="28525" y="49244"/>
                    <a:pt x="25585" y="46892"/>
                  </a:cubicBezTo>
                  <a:cubicBezTo>
                    <a:pt x="17782" y="40205"/>
                    <a:pt x="16668" y="29058"/>
                    <a:pt x="23356" y="22371"/>
                  </a:cubicBezTo>
                  <a:cubicBezTo>
                    <a:pt x="26462" y="18747"/>
                    <a:pt x="30770" y="17046"/>
                    <a:pt x="35053" y="17046"/>
                  </a:cubicBezTo>
                  <a:close/>
                  <a:moveTo>
                    <a:pt x="21656" y="1"/>
                  </a:moveTo>
                  <a:cubicBezTo>
                    <a:pt x="10086" y="1"/>
                    <a:pt x="0" y="10679"/>
                    <a:pt x="1063" y="22371"/>
                  </a:cubicBezTo>
                  <a:lnTo>
                    <a:pt x="6636" y="91477"/>
                  </a:lnTo>
                  <a:cubicBezTo>
                    <a:pt x="7751" y="97051"/>
                    <a:pt x="9980" y="102624"/>
                    <a:pt x="14439" y="107082"/>
                  </a:cubicBezTo>
                  <a:lnTo>
                    <a:pt x="106952" y="200711"/>
                  </a:lnTo>
                  <a:cubicBezTo>
                    <a:pt x="110082" y="203215"/>
                    <a:pt x="114266" y="204664"/>
                    <a:pt x="118518" y="204664"/>
                  </a:cubicBezTo>
                  <a:cubicBezTo>
                    <a:pt x="121837" y="204664"/>
                    <a:pt x="125198" y="203780"/>
                    <a:pt x="128130" y="201826"/>
                  </a:cubicBezTo>
                  <a:cubicBezTo>
                    <a:pt x="130360" y="200711"/>
                    <a:pt x="132589" y="199596"/>
                    <a:pt x="133703" y="198482"/>
                  </a:cubicBezTo>
                  <a:lnTo>
                    <a:pt x="199466" y="132719"/>
                  </a:lnTo>
                  <a:cubicBezTo>
                    <a:pt x="207269" y="126031"/>
                    <a:pt x="208383" y="113770"/>
                    <a:pt x="200581" y="105968"/>
                  </a:cubicBezTo>
                  <a:lnTo>
                    <a:pt x="108067" y="13454"/>
                  </a:lnTo>
                  <a:cubicBezTo>
                    <a:pt x="105838" y="10110"/>
                    <a:pt x="102494" y="8995"/>
                    <a:pt x="99150" y="7880"/>
                  </a:cubicBezTo>
                  <a:cubicBezTo>
                    <a:pt x="96921" y="6766"/>
                    <a:pt x="94692" y="6766"/>
                    <a:pt x="92462" y="5651"/>
                  </a:cubicBezTo>
                  <a:lnTo>
                    <a:pt x="23356" y="78"/>
                  </a:lnTo>
                  <a:cubicBezTo>
                    <a:pt x="22786" y="26"/>
                    <a:pt x="22219" y="1"/>
                    <a:pt x="21656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g37afa1509df_0_3682"/>
            <p:cNvSpPr/>
            <p:nvPr/>
          </p:nvSpPr>
          <p:spPr>
            <a:xfrm>
              <a:off x="3433800" y="433175"/>
              <a:ext cx="3288150" cy="4998625"/>
            </a:xfrm>
            <a:custGeom>
              <a:rect b="b" l="l" r="r" t="t"/>
              <a:pathLst>
                <a:path extrusionOk="0" h="199945" w="131526">
                  <a:moveTo>
                    <a:pt x="0" y="0"/>
                  </a:moveTo>
                  <a:lnTo>
                    <a:pt x="0" y="0"/>
                  </a:lnTo>
                  <a:cubicBezTo>
                    <a:pt x="3344" y="1115"/>
                    <a:pt x="6688" y="2230"/>
                    <a:pt x="10032" y="5574"/>
                  </a:cubicBezTo>
                  <a:lnTo>
                    <a:pt x="102546" y="98088"/>
                  </a:lnTo>
                  <a:cubicBezTo>
                    <a:pt x="110348" y="105890"/>
                    <a:pt x="109233" y="118151"/>
                    <a:pt x="101431" y="124839"/>
                  </a:cubicBezTo>
                  <a:lnTo>
                    <a:pt x="35668" y="190602"/>
                  </a:lnTo>
                  <a:cubicBezTo>
                    <a:pt x="34553" y="191716"/>
                    <a:pt x="32324" y="192831"/>
                    <a:pt x="30095" y="193946"/>
                  </a:cubicBezTo>
                  <a:lnTo>
                    <a:pt x="30095" y="195060"/>
                  </a:lnTo>
                  <a:cubicBezTo>
                    <a:pt x="33846" y="198275"/>
                    <a:pt x="38627" y="199945"/>
                    <a:pt x="43324" y="199945"/>
                  </a:cubicBezTo>
                  <a:cubicBezTo>
                    <a:pt x="48398" y="199945"/>
                    <a:pt x="53373" y="197997"/>
                    <a:pt x="56846" y="193946"/>
                  </a:cubicBezTo>
                  <a:lnTo>
                    <a:pt x="122609" y="128183"/>
                  </a:lnTo>
                  <a:cubicBezTo>
                    <a:pt x="130411" y="121495"/>
                    <a:pt x="131526" y="109234"/>
                    <a:pt x="124838" y="101432"/>
                  </a:cubicBezTo>
                  <a:lnTo>
                    <a:pt x="32324" y="7803"/>
                  </a:lnTo>
                  <a:cubicBezTo>
                    <a:pt x="27866" y="4459"/>
                    <a:pt x="22293" y="1115"/>
                    <a:pt x="16719" y="11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g37afa1509df_0_3682"/>
          <p:cNvGrpSpPr/>
          <p:nvPr/>
        </p:nvGrpSpPr>
        <p:grpSpPr>
          <a:xfrm>
            <a:off x="3377978" y="3369066"/>
            <a:ext cx="199397" cy="208325"/>
            <a:chOff x="1190625" y="238125"/>
            <a:chExt cx="4480825" cy="4681450"/>
          </a:xfrm>
        </p:grpSpPr>
        <p:sp>
          <p:nvSpPr>
            <p:cNvPr id="180" name="Google Shape;180;g37afa1509df_0_3682"/>
            <p:cNvSpPr/>
            <p:nvPr/>
          </p:nvSpPr>
          <p:spPr>
            <a:xfrm>
              <a:off x="1190625" y="1754000"/>
              <a:ext cx="4480825" cy="3165575"/>
            </a:xfrm>
            <a:custGeom>
              <a:rect b="b" l="l" r="r" t="t"/>
              <a:pathLst>
                <a:path extrusionOk="0" h="126623" w="179233">
                  <a:moveTo>
                    <a:pt x="0" y="1"/>
                  </a:moveTo>
                  <a:lnTo>
                    <a:pt x="0" y="126622"/>
                  </a:lnTo>
                  <a:lnTo>
                    <a:pt x="179232" y="126622"/>
                  </a:lnTo>
                  <a:lnTo>
                    <a:pt x="179232" y="23185"/>
                  </a:lnTo>
                  <a:lnTo>
                    <a:pt x="135539" y="49936"/>
                  </a:lnTo>
                  <a:lnTo>
                    <a:pt x="135539" y="23185"/>
                  </a:lnTo>
                  <a:lnTo>
                    <a:pt x="90954" y="49936"/>
                  </a:lnTo>
                  <a:lnTo>
                    <a:pt x="90954" y="23185"/>
                  </a:lnTo>
                  <a:lnTo>
                    <a:pt x="46369" y="49936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g37afa1509df_0_3682"/>
            <p:cNvSpPr/>
            <p:nvPr/>
          </p:nvSpPr>
          <p:spPr>
            <a:xfrm>
              <a:off x="1190625" y="1062925"/>
              <a:ext cx="1159225" cy="445900"/>
            </a:xfrm>
            <a:custGeom>
              <a:rect b="b" l="l" r="r" t="t"/>
              <a:pathLst>
                <a:path extrusionOk="0" h="17836" w="46369">
                  <a:moveTo>
                    <a:pt x="0" y="1"/>
                  </a:moveTo>
                  <a:lnTo>
                    <a:pt x="0" y="17835"/>
                  </a:lnTo>
                  <a:lnTo>
                    <a:pt x="46369" y="17835"/>
                  </a:lnTo>
                  <a:lnTo>
                    <a:pt x="46369" y="1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37afa1509df_0_3682"/>
            <p:cNvSpPr/>
            <p:nvPr/>
          </p:nvSpPr>
          <p:spPr>
            <a:xfrm>
              <a:off x="1190625" y="238125"/>
              <a:ext cx="1159225" cy="601900"/>
            </a:xfrm>
            <a:custGeom>
              <a:rect b="b" l="l" r="r" t="t"/>
              <a:pathLst>
                <a:path extrusionOk="0" h="24076" w="46369">
                  <a:moveTo>
                    <a:pt x="0" y="0"/>
                  </a:moveTo>
                  <a:lnTo>
                    <a:pt x="0" y="24076"/>
                  </a:lnTo>
                  <a:lnTo>
                    <a:pt x="46369" y="24076"/>
                  </a:lnTo>
                  <a:lnTo>
                    <a:pt x="46369" y="0"/>
                  </a:ln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g37afa1509df_0_3682"/>
          <p:cNvSpPr/>
          <p:nvPr/>
        </p:nvSpPr>
        <p:spPr>
          <a:xfrm>
            <a:off x="8703860" y="5191298"/>
            <a:ext cx="264558" cy="240740"/>
          </a:xfrm>
          <a:custGeom>
            <a:rect b="b" l="l" r="r" t="t"/>
            <a:pathLst>
              <a:path extrusionOk="0" h="189933" w="209551">
                <a:moveTo>
                  <a:pt x="109680" y="58852"/>
                </a:moveTo>
                <a:lnTo>
                  <a:pt x="109680" y="68661"/>
                </a:lnTo>
                <a:cubicBezTo>
                  <a:pt x="113247" y="69553"/>
                  <a:pt x="116814" y="70444"/>
                  <a:pt x="119489" y="73120"/>
                </a:cubicBezTo>
                <a:cubicBezTo>
                  <a:pt x="124839" y="75795"/>
                  <a:pt x="128406" y="80253"/>
                  <a:pt x="131081" y="85603"/>
                </a:cubicBezTo>
                <a:lnTo>
                  <a:pt x="118597" y="91845"/>
                </a:lnTo>
                <a:cubicBezTo>
                  <a:pt x="115922" y="86495"/>
                  <a:pt x="110572" y="82928"/>
                  <a:pt x="104330" y="82928"/>
                </a:cubicBezTo>
                <a:cubicBezTo>
                  <a:pt x="103613" y="82689"/>
                  <a:pt x="102896" y="82578"/>
                  <a:pt x="102180" y="82578"/>
                </a:cubicBezTo>
                <a:cubicBezTo>
                  <a:pt x="100221" y="82578"/>
                  <a:pt x="98263" y="83406"/>
                  <a:pt x="96305" y="84712"/>
                </a:cubicBezTo>
                <a:cubicBezTo>
                  <a:pt x="94521" y="85603"/>
                  <a:pt x="93630" y="88279"/>
                  <a:pt x="93630" y="90062"/>
                </a:cubicBezTo>
                <a:cubicBezTo>
                  <a:pt x="93630" y="92737"/>
                  <a:pt x="94521" y="94520"/>
                  <a:pt x="96305" y="96304"/>
                </a:cubicBezTo>
                <a:cubicBezTo>
                  <a:pt x="99871" y="98087"/>
                  <a:pt x="103438" y="99871"/>
                  <a:pt x="107897" y="100762"/>
                </a:cubicBezTo>
                <a:lnTo>
                  <a:pt x="113247" y="102546"/>
                </a:lnTo>
                <a:lnTo>
                  <a:pt x="118597" y="104329"/>
                </a:lnTo>
                <a:cubicBezTo>
                  <a:pt x="120381" y="104329"/>
                  <a:pt x="122164" y="105221"/>
                  <a:pt x="123056" y="106113"/>
                </a:cubicBezTo>
                <a:cubicBezTo>
                  <a:pt x="124839" y="107004"/>
                  <a:pt x="125731" y="107896"/>
                  <a:pt x="127514" y="109679"/>
                </a:cubicBezTo>
                <a:cubicBezTo>
                  <a:pt x="128406" y="110571"/>
                  <a:pt x="129298" y="111463"/>
                  <a:pt x="130189" y="113246"/>
                </a:cubicBezTo>
                <a:cubicBezTo>
                  <a:pt x="131081" y="115030"/>
                  <a:pt x="131973" y="115921"/>
                  <a:pt x="131973" y="117705"/>
                </a:cubicBezTo>
                <a:cubicBezTo>
                  <a:pt x="134648" y="125730"/>
                  <a:pt x="131973" y="134647"/>
                  <a:pt x="125731" y="139997"/>
                </a:cubicBezTo>
                <a:cubicBezTo>
                  <a:pt x="121272" y="143564"/>
                  <a:pt x="115030" y="145347"/>
                  <a:pt x="109680" y="146239"/>
                </a:cubicBezTo>
                <a:lnTo>
                  <a:pt x="109680" y="154264"/>
                </a:lnTo>
                <a:lnTo>
                  <a:pt x="97196" y="154264"/>
                </a:lnTo>
                <a:lnTo>
                  <a:pt x="97196" y="145347"/>
                </a:lnTo>
                <a:cubicBezTo>
                  <a:pt x="93630" y="144456"/>
                  <a:pt x="90063" y="142672"/>
                  <a:pt x="86496" y="140889"/>
                </a:cubicBezTo>
                <a:cubicBezTo>
                  <a:pt x="82037" y="137322"/>
                  <a:pt x="77579" y="132864"/>
                  <a:pt x="75796" y="127513"/>
                </a:cubicBezTo>
                <a:lnTo>
                  <a:pt x="88279" y="120380"/>
                </a:lnTo>
                <a:cubicBezTo>
                  <a:pt x="90727" y="126906"/>
                  <a:pt x="96906" y="131193"/>
                  <a:pt x="103402" y="131193"/>
                </a:cubicBezTo>
                <a:cubicBezTo>
                  <a:pt x="104007" y="131193"/>
                  <a:pt x="104614" y="131156"/>
                  <a:pt x="105222" y="131080"/>
                </a:cubicBezTo>
                <a:cubicBezTo>
                  <a:pt x="108788" y="131080"/>
                  <a:pt x="112355" y="130189"/>
                  <a:pt x="115030" y="129297"/>
                </a:cubicBezTo>
                <a:cubicBezTo>
                  <a:pt x="116814" y="128405"/>
                  <a:pt x="118597" y="125730"/>
                  <a:pt x="118597" y="123947"/>
                </a:cubicBezTo>
                <a:cubicBezTo>
                  <a:pt x="118597" y="121271"/>
                  <a:pt x="117706" y="119488"/>
                  <a:pt x="115030" y="117705"/>
                </a:cubicBezTo>
                <a:cubicBezTo>
                  <a:pt x="111464" y="115921"/>
                  <a:pt x="107005" y="114138"/>
                  <a:pt x="102547" y="113246"/>
                </a:cubicBezTo>
                <a:cubicBezTo>
                  <a:pt x="99871" y="112354"/>
                  <a:pt x="96305" y="111463"/>
                  <a:pt x="93630" y="109679"/>
                </a:cubicBezTo>
                <a:cubicBezTo>
                  <a:pt x="91846" y="108788"/>
                  <a:pt x="89171" y="107896"/>
                  <a:pt x="87388" y="106113"/>
                </a:cubicBezTo>
                <a:cubicBezTo>
                  <a:pt x="84713" y="104329"/>
                  <a:pt x="82929" y="102546"/>
                  <a:pt x="82037" y="99871"/>
                </a:cubicBezTo>
                <a:cubicBezTo>
                  <a:pt x="80254" y="97196"/>
                  <a:pt x="79362" y="93629"/>
                  <a:pt x="80254" y="90954"/>
                </a:cubicBezTo>
                <a:cubicBezTo>
                  <a:pt x="79362" y="84712"/>
                  <a:pt x="82037" y="78470"/>
                  <a:pt x="87388" y="74011"/>
                </a:cubicBezTo>
                <a:cubicBezTo>
                  <a:pt x="90063" y="72228"/>
                  <a:pt x="93630" y="70444"/>
                  <a:pt x="97196" y="69553"/>
                </a:cubicBezTo>
                <a:lnTo>
                  <a:pt x="97196" y="58852"/>
                </a:lnTo>
                <a:close/>
                <a:moveTo>
                  <a:pt x="66878" y="0"/>
                </a:moveTo>
                <a:cubicBezTo>
                  <a:pt x="59745" y="0"/>
                  <a:pt x="55286" y="8025"/>
                  <a:pt x="57961" y="14267"/>
                </a:cubicBezTo>
                <a:lnTo>
                  <a:pt x="74904" y="46369"/>
                </a:lnTo>
                <a:cubicBezTo>
                  <a:pt x="1" y="78470"/>
                  <a:pt x="23185" y="189933"/>
                  <a:pt x="104330" y="189933"/>
                </a:cubicBezTo>
                <a:cubicBezTo>
                  <a:pt x="186367" y="189933"/>
                  <a:pt x="209551" y="78470"/>
                  <a:pt x="133756" y="46369"/>
                </a:cubicBezTo>
                <a:lnTo>
                  <a:pt x="150698" y="14267"/>
                </a:lnTo>
                <a:cubicBezTo>
                  <a:pt x="154265" y="8025"/>
                  <a:pt x="149807" y="0"/>
                  <a:pt x="142673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7afa1509df_0_3682"/>
          <p:cNvSpPr/>
          <p:nvPr/>
        </p:nvSpPr>
        <p:spPr>
          <a:xfrm>
            <a:off x="6949440" y="3368987"/>
            <a:ext cx="242766" cy="208623"/>
          </a:xfrm>
          <a:custGeom>
            <a:rect b="b" l="l" r="r" t="t"/>
            <a:pathLst>
              <a:path extrusionOk="0" h="188373" w="220696">
                <a:moveTo>
                  <a:pt x="63698" y="48994"/>
                </a:moveTo>
                <a:cubicBezTo>
                  <a:pt x="64378" y="48994"/>
                  <a:pt x="65067" y="49010"/>
                  <a:pt x="65763" y="49044"/>
                </a:cubicBezTo>
                <a:lnTo>
                  <a:pt x="65763" y="88056"/>
                </a:lnTo>
                <a:lnTo>
                  <a:pt x="23407" y="88056"/>
                </a:lnTo>
                <a:cubicBezTo>
                  <a:pt x="27733" y="66426"/>
                  <a:pt x="41502" y="48994"/>
                  <a:pt x="63698" y="48994"/>
                </a:cubicBezTo>
                <a:close/>
                <a:moveTo>
                  <a:pt x="72451" y="151589"/>
                </a:moveTo>
                <a:cubicBezTo>
                  <a:pt x="71336" y="159392"/>
                  <a:pt x="64648" y="166080"/>
                  <a:pt x="55731" y="166080"/>
                </a:cubicBezTo>
                <a:cubicBezTo>
                  <a:pt x="51273" y="166080"/>
                  <a:pt x="47929" y="163850"/>
                  <a:pt x="44585" y="160506"/>
                </a:cubicBezTo>
                <a:cubicBezTo>
                  <a:pt x="42356" y="158277"/>
                  <a:pt x="41241" y="154933"/>
                  <a:pt x="41241" y="151589"/>
                </a:cubicBezTo>
                <a:close/>
                <a:moveTo>
                  <a:pt x="188372" y="151589"/>
                </a:moveTo>
                <a:cubicBezTo>
                  <a:pt x="188372" y="154933"/>
                  <a:pt x="186142" y="159392"/>
                  <a:pt x="182799" y="161621"/>
                </a:cubicBezTo>
                <a:cubicBezTo>
                  <a:pt x="179455" y="164965"/>
                  <a:pt x="176111" y="166080"/>
                  <a:pt x="171652" y="166080"/>
                </a:cubicBezTo>
                <a:cubicBezTo>
                  <a:pt x="167194" y="166080"/>
                  <a:pt x="163850" y="163850"/>
                  <a:pt x="160506" y="160506"/>
                </a:cubicBezTo>
                <a:cubicBezTo>
                  <a:pt x="158277" y="158277"/>
                  <a:pt x="157162" y="154933"/>
                  <a:pt x="157162" y="151589"/>
                </a:cubicBezTo>
                <a:close/>
                <a:moveTo>
                  <a:pt x="80253" y="0"/>
                </a:moveTo>
                <a:cubicBezTo>
                  <a:pt x="74680" y="0"/>
                  <a:pt x="69107" y="4459"/>
                  <a:pt x="70221" y="10032"/>
                </a:cubicBezTo>
                <a:lnTo>
                  <a:pt x="70221" y="27866"/>
                </a:lnTo>
                <a:cubicBezTo>
                  <a:pt x="39012" y="32324"/>
                  <a:pt x="14490" y="54617"/>
                  <a:pt x="5573" y="83597"/>
                </a:cubicBezTo>
                <a:cubicBezTo>
                  <a:pt x="2229" y="85826"/>
                  <a:pt x="0" y="90285"/>
                  <a:pt x="0" y="94743"/>
                </a:cubicBezTo>
                <a:lnTo>
                  <a:pt x="0" y="137099"/>
                </a:lnTo>
                <a:cubicBezTo>
                  <a:pt x="0" y="144902"/>
                  <a:pt x="6688" y="150475"/>
                  <a:pt x="14490" y="150475"/>
                </a:cubicBezTo>
                <a:lnTo>
                  <a:pt x="17834" y="150475"/>
                </a:lnTo>
                <a:cubicBezTo>
                  <a:pt x="18949" y="170538"/>
                  <a:pt x="34553" y="186143"/>
                  <a:pt x="53502" y="188372"/>
                </a:cubicBezTo>
                <a:lnTo>
                  <a:pt x="55731" y="188372"/>
                </a:lnTo>
                <a:cubicBezTo>
                  <a:pt x="75795" y="188372"/>
                  <a:pt x="92514" y="171653"/>
                  <a:pt x="93629" y="151589"/>
                </a:cubicBezTo>
                <a:lnTo>
                  <a:pt x="93629" y="150475"/>
                </a:lnTo>
                <a:lnTo>
                  <a:pt x="133755" y="150475"/>
                </a:lnTo>
                <a:cubicBezTo>
                  <a:pt x="134870" y="170538"/>
                  <a:pt x="150474" y="187257"/>
                  <a:pt x="170538" y="188372"/>
                </a:cubicBezTo>
                <a:lnTo>
                  <a:pt x="172767" y="188372"/>
                </a:lnTo>
                <a:cubicBezTo>
                  <a:pt x="192830" y="188372"/>
                  <a:pt x="209550" y="171653"/>
                  <a:pt x="210664" y="151589"/>
                </a:cubicBezTo>
                <a:cubicBezTo>
                  <a:pt x="210664" y="151589"/>
                  <a:pt x="210664" y="151589"/>
                  <a:pt x="210664" y="150475"/>
                </a:cubicBezTo>
                <a:cubicBezTo>
                  <a:pt x="216237" y="150475"/>
                  <a:pt x="220696" y="146016"/>
                  <a:pt x="220696" y="140443"/>
                </a:cubicBezTo>
                <a:lnTo>
                  <a:pt x="220696" y="10032"/>
                </a:lnTo>
                <a:cubicBezTo>
                  <a:pt x="220696" y="4459"/>
                  <a:pt x="216237" y="0"/>
                  <a:pt x="210664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37afa1509df_0_3682"/>
          <p:cNvGrpSpPr/>
          <p:nvPr/>
        </p:nvGrpSpPr>
        <p:grpSpPr>
          <a:xfrm>
            <a:off x="8666533" y="1562428"/>
            <a:ext cx="276148" cy="224439"/>
            <a:chOff x="666750" y="238125"/>
            <a:chExt cx="5372525" cy="4375025"/>
          </a:xfrm>
        </p:grpSpPr>
        <p:sp>
          <p:nvSpPr>
            <p:cNvPr id="186" name="Google Shape;186;g37afa1509df_0_3682"/>
            <p:cNvSpPr/>
            <p:nvPr/>
          </p:nvSpPr>
          <p:spPr>
            <a:xfrm>
              <a:off x="1446975" y="238125"/>
              <a:ext cx="1761150" cy="2140100"/>
            </a:xfrm>
            <a:custGeom>
              <a:rect b="b" l="l" r="r" t="t"/>
              <a:pathLst>
                <a:path extrusionOk="0" h="85604" w="70446">
                  <a:moveTo>
                    <a:pt x="35669" y="0"/>
                  </a:moveTo>
                  <a:cubicBezTo>
                    <a:pt x="6242" y="0"/>
                    <a:pt x="1" y="19617"/>
                    <a:pt x="1" y="42802"/>
                  </a:cubicBezTo>
                  <a:cubicBezTo>
                    <a:pt x="1" y="66878"/>
                    <a:pt x="16051" y="85603"/>
                    <a:pt x="35669" y="85603"/>
                  </a:cubicBezTo>
                  <a:cubicBezTo>
                    <a:pt x="55286" y="85603"/>
                    <a:pt x="70445" y="66878"/>
                    <a:pt x="70445" y="42802"/>
                  </a:cubicBezTo>
                  <a:cubicBezTo>
                    <a:pt x="70445" y="18726"/>
                    <a:pt x="65095" y="0"/>
                    <a:pt x="35669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37afa1509df_0_3682"/>
            <p:cNvSpPr/>
            <p:nvPr/>
          </p:nvSpPr>
          <p:spPr>
            <a:xfrm>
              <a:off x="666750" y="4005550"/>
              <a:ext cx="0" cy="25"/>
            </a:xfrm>
            <a:custGeom>
              <a:rect b="b" l="l" r="r" t="t"/>
              <a:pathLst>
                <a:path extrusionOk="0" h="1" w="120000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37afa1509df_0_3682"/>
            <p:cNvSpPr/>
            <p:nvPr/>
          </p:nvSpPr>
          <p:spPr>
            <a:xfrm>
              <a:off x="666750" y="2467375"/>
              <a:ext cx="3343900" cy="2145775"/>
            </a:xfrm>
            <a:custGeom>
              <a:rect b="b" l="l" r="r" t="t"/>
              <a:pathLst>
                <a:path extrusionOk="0" h="85831" w="133756">
                  <a:moveTo>
                    <a:pt x="47260" y="0"/>
                  </a:moveTo>
                  <a:cubicBezTo>
                    <a:pt x="6242" y="7134"/>
                    <a:pt x="892" y="18726"/>
                    <a:pt x="0" y="58853"/>
                  </a:cubicBezTo>
                  <a:cubicBezTo>
                    <a:pt x="0" y="59744"/>
                    <a:pt x="0" y="60636"/>
                    <a:pt x="0" y="61528"/>
                  </a:cubicBezTo>
                  <a:lnTo>
                    <a:pt x="0" y="65986"/>
                  </a:lnTo>
                  <a:cubicBezTo>
                    <a:pt x="0" y="65986"/>
                    <a:pt x="10700" y="85604"/>
                    <a:pt x="66878" y="85604"/>
                  </a:cubicBezTo>
                  <a:cubicBezTo>
                    <a:pt x="69326" y="85757"/>
                    <a:pt x="71747" y="85831"/>
                    <a:pt x="74147" y="85831"/>
                  </a:cubicBezTo>
                  <a:cubicBezTo>
                    <a:pt x="85735" y="85831"/>
                    <a:pt x="96815" y="84100"/>
                    <a:pt x="107896" y="81145"/>
                  </a:cubicBezTo>
                  <a:cubicBezTo>
                    <a:pt x="129297" y="75795"/>
                    <a:pt x="133755" y="65986"/>
                    <a:pt x="133755" y="65986"/>
                  </a:cubicBezTo>
                  <a:lnTo>
                    <a:pt x="133755" y="63311"/>
                  </a:lnTo>
                  <a:cubicBezTo>
                    <a:pt x="133755" y="62419"/>
                    <a:pt x="133755" y="61528"/>
                    <a:pt x="132864" y="60636"/>
                  </a:cubicBezTo>
                  <a:cubicBezTo>
                    <a:pt x="132864" y="34777"/>
                    <a:pt x="130189" y="19618"/>
                    <a:pt x="118596" y="11592"/>
                  </a:cubicBezTo>
                  <a:cubicBezTo>
                    <a:pt x="108788" y="5350"/>
                    <a:pt x="97196" y="892"/>
                    <a:pt x="85603" y="0"/>
                  </a:cubicBezTo>
                  <a:cubicBezTo>
                    <a:pt x="81711" y="4671"/>
                    <a:pt x="75780" y="7303"/>
                    <a:pt x="69590" y="7303"/>
                  </a:cubicBezTo>
                  <a:cubicBezTo>
                    <a:pt x="68690" y="7303"/>
                    <a:pt x="67784" y="7247"/>
                    <a:pt x="66878" y="7134"/>
                  </a:cubicBezTo>
                  <a:cubicBezTo>
                    <a:pt x="65972" y="7247"/>
                    <a:pt x="65065" y="7303"/>
                    <a:pt x="64163" y="7303"/>
                  </a:cubicBezTo>
                  <a:cubicBezTo>
                    <a:pt x="57961" y="7303"/>
                    <a:pt x="51931" y="4671"/>
                    <a:pt x="47260" y="0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37afa1509df_0_3682"/>
            <p:cNvSpPr/>
            <p:nvPr/>
          </p:nvSpPr>
          <p:spPr>
            <a:xfrm>
              <a:off x="3720825" y="550200"/>
              <a:ext cx="1649675" cy="1894900"/>
            </a:xfrm>
            <a:custGeom>
              <a:rect b="b" l="l" r="r" t="t"/>
              <a:pathLst>
                <a:path extrusionOk="0" h="75796" w="65987">
                  <a:moveTo>
                    <a:pt x="32993" y="1"/>
                  </a:moveTo>
                  <a:cubicBezTo>
                    <a:pt x="6242" y="1"/>
                    <a:pt x="1784" y="16943"/>
                    <a:pt x="1784" y="38344"/>
                  </a:cubicBezTo>
                  <a:cubicBezTo>
                    <a:pt x="0" y="57070"/>
                    <a:pt x="14267" y="74012"/>
                    <a:pt x="32993" y="75796"/>
                  </a:cubicBezTo>
                  <a:cubicBezTo>
                    <a:pt x="52611" y="74012"/>
                    <a:pt x="65986" y="57070"/>
                    <a:pt x="64203" y="38344"/>
                  </a:cubicBezTo>
                  <a:cubicBezTo>
                    <a:pt x="64203" y="16943"/>
                    <a:pt x="59744" y="1"/>
                    <a:pt x="32993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37afa1509df_0_3682"/>
            <p:cNvSpPr/>
            <p:nvPr/>
          </p:nvSpPr>
          <p:spPr>
            <a:xfrm>
              <a:off x="2650775" y="407242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37afa1509df_0_3682"/>
            <p:cNvSpPr/>
            <p:nvPr/>
          </p:nvSpPr>
          <p:spPr>
            <a:xfrm>
              <a:off x="3943750" y="2511950"/>
              <a:ext cx="2095525" cy="1917175"/>
            </a:xfrm>
            <a:custGeom>
              <a:rect b="b" l="l" r="r" t="t"/>
              <a:pathLst>
                <a:path extrusionOk="0" h="76687" w="83821">
                  <a:moveTo>
                    <a:pt x="7134" y="1"/>
                  </a:moveTo>
                  <a:cubicBezTo>
                    <a:pt x="4459" y="1"/>
                    <a:pt x="1784" y="1784"/>
                    <a:pt x="0" y="1784"/>
                  </a:cubicBezTo>
                  <a:cubicBezTo>
                    <a:pt x="19618" y="24077"/>
                    <a:pt x="11592" y="70445"/>
                    <a:pt x="9809" y="75795"/>
                  </a:cubicBezTo>
                  <a:cubicBezTo>
                    <a:pt x="9809" y="75795"/>
                    <a:pt x="17834" y="76687"/>
                    <a:pt x="24076" y="76687"/>
                  </a:cubicBezTo>
                  <a:cubicBezTo>
                    <a:pt x="74903" y="76687"/>
                    <a:pt x="83820" y="59745"/>
                    <a:pt x="83820" y="59745"/>
                  </a:cubicBezTo>
                  <a:lnTo>
                    <a:pt x="83820" y="56178"/>
                  </a:lnTo>
                  <a:cubicBezTo>
                    <a:pt x="83820" y="56178"/>
                    <a:pt x="82929" y="56178"/>
                    <a:pt x="82929" y="54394"/>
                  </a:cubicBezTo>
                  <a:cubicBezTo>
                    <a:pt x="82929" y="17835"/>
                    <a:pt x="77578" y="7134"/>
                    <a:pt x="41019" y="1"/>
                  </a:cubicBezTo>
                  <a:cubicBezTo>
                    <a:pt x="36560" y="4459"/>
                    <a:pt x="30318" y="7134"/>
                    <a:pt x="24076" y="7134"/>
                  </a:cubicBezTo>
                  <a:cubicBezTo>
                    <a:pt x="17834" y="7134"/>
                    <a:pt x="11592" y="4459"/>
                    <a:pt x="7134" y="1"/>
                  </a:cubicBezTo>
                  <a:close/>
                </a:path>
              </a:pathLst>
            </a:custGeom>
            <a:solidFill>
              <a:srgbClr val="31A7DF"/>
            </a:solidFill>
            <a:ln>
              <a:noFill/>
            </a:ln>
          </p:spPr>
          <p:txBody>
            <a:bodyPr anchorCtr="0" anchor="ctr" bIns="40725" lIns="40725" spcFirstLastPara="1" rIns="40725" wrap="square" tIns="40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24"/>
                <a:buFont typeface="Arial"/>
                <a:buNone/>
              </a:pPr>
              <a:r>
                <a:t/>
              </a:r>
              <a:endParaRPr b="0" i="0" sz="62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37afa1509df_0_3682"/>
          <p:cNvSpPr/>
          <p:nvPr/>
        </p:nvSpPr>
        <p:spPr>
          <a:xfrm>
            <a:off x="6942585" y="1552139"/>
            <a:ext cx="224268" cy="224487"/>
          </a:xfrm>
          <a:custGeom>
            <a:rect b="b" l="l" r="r" t="t"/>
            <a:pathLst>
              <a:path extrusionOk="0" h="169424" w="184583">
                <a:moveTo>
                  <a:pt x="50827" y="0"/>
                </a:moveTo>
                <a:cubicBezTo>
                  <a:pt x="22293" y="0"/>
                  <a:pt x="0" y="22293"/>
                  <a:pt x="0" y="50827"/>
                </a:cubicBezTo>
                <a:cubicBezTo>
                  <a:pt x="0" y="85603"/>
                  <a:pt x="31210" y="114138"/>
                  <a:pt x="79361" y="156940"/>
                </a:cubicBezTo>
                <a:lnTo>
                  <a:pt x="91845" y="169423"/>
                </a:lnTo>
                <a:lnTo>
                  <a:pt x="105221" y="156940"/>
                </a:lnTo>
                <a:cubicBezTo>
                  <a:pt x="153373" y="114138"/>
                  <a:pt x="184582" y="85603"/>
                  <a:pt x="184582" y="50827"/>
                </a:cubicBezTo>
                <a:cubicBezTo>
                  <a:pt x="184582" y="22293"/>
                  <a:pt x="162290" y="0"/>
                  <a:pt x="133755" y="0"/>
                </a:cubicBezTo>
                <a:cubicBezTo>
                  <a:pt x="117705" y="0"/>
                  <a:pt x="102546" y="7134"/>
                  <a:pt x="91845" y="19617"/>
                </a:cubicBezTo>
                <a:cubicBezTo>
                  <a:pt x="82037" y="7134"/>
                  <a:pt x="66878" y="0"/>
                  <a:pt x="50827" y="0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7afa1509df_0_3682"/>
          <p:cNvSpPr/>
          <p:nvPr/>
        </p:nvSpPr>
        <p:spPr>
          <a:xfrm>
            <a:off x="5138668" y="1554394"/>
            <a:ext cx="274154" cy="240593"/>
          </a:xfrm>
          <a:custGeom>
            <a:rect b="b" l="l" r="r" t="t"/>
            <a:pathLst>
              <a:path extrusionOk="0" h="203032" w="231843">
                <a:moveTo>
                  <a:pt x="161621" y="19118"/>
                </a:moveTo>
                <a:cubicBezTo>
                  <a:pt x="168308" y="19118"/>
                  <a:pt x="174996" y="25805"/>
                  <a:pt x="174996" y="33608"/>
                </a:cubicBezTo>
                <a:cubicBezTo>
                  <a:pt x="174996" y="36952"/>
                  <a:pt x="173882" y="41410"/>
                  <a:pt x="170538" y="43639"/>
                </a:cubicBezTo>
                <a:cubicBezTo>
                  <a:pt x="168308" y="46983"/>
                  <a:pt x="163850" y="48098"/>
                  <a:pt x="160506" y="48098"/>
                </a:cubicBezTo>
                <a:lnTo>
                  <a:pt x="131526" y="48098"/>
                </a:lnTo>
                <a:lnTo>
                  <a:pt x="150474" y="24691"/>
                </a:lnTo>
                <a:cubicBezTo>
                  <a:pt x="152704" y="21347"/>
                  <a:pt x="157162" y="19118"/>
                  <a:pt x="161621" y="19118"/>
                </a:cubicBezTo>
                <a:close/>
                <a:moveTo>
                  <a:pt x="72451" y="20232"/>
                </a:moveTo>
                <a:cubicBezTo>
                  <a:pt x="75795" y="20232"/>
                  <a:pt x="80253" y="21347"/>
                  <a:pt x="82482" y="24691"/>
                </a:cubicBezTo>
                <a:lnTo>
                  <a:pt x="101431" y="49213"/>
                </a:lnTo>
                <a:lnTo>
                  <a:pt x="71336" y="49213"/>
                </a:lnTo>
                <a:cubicBezTo>
                  <a:pt x="63534" y="48098"/>
                  <a:pt x="57961" y="42525"/>
                  <a:pt x="57961" y="34722"/>
                </a:cubicBezTo>
                <a:cubicBezTo>
                  <a:pt x="57961" y="31379"/>
                  <a:pt x="59075" y="26920"/>
                  <a:pt x="61304" y="24691"/>
                </a:cubicBezTo>
                <a:cubicBezTo>
                  <a:pt x="64648" y="21347"/>
                  <a:pt x="67992" y="20232"/>
                  <a:pt x="72451" y="20232"/>
                </a:cubicBezTo>
                <a:close/>
                <a:moveTo>
                  <a:pt x="140443" y="68161"/>
                </a:moveTo>
                <a:lnTo>
                  <a:pt x="141557" y="97142"/>
                </a:lnTo>
                <a:lnTo>
                  <a:pt x="141557" y="176280"/>
                </a:lnTo>
                <a:cubicBezTo>
                  <a:pt x="141557" y="178509"/>
                  <a:pt x="140443" y="180739"/>
                  <a:pt x="138214" y="181853"/>
                </a:cubicBezTo>
                <a:cubicBezTo>
                  <a:pt x="135984" y="184083"/>
                  <a:pt x="133755" y="184083"/>
                  <a:pt x="131526" y="184083"/>
                </a:cubicBezTo>
                <a:lnTo>
                  <a:pt x="101431" y="184083"/>
                </a:lnTo>
                <a:cubicBezTo>
                  <a:pt x="99202" y="184083"/>
                  <a:pt x="96972" y="184083"/>
                  <a:pt x="94743" y="181853"/>
                </a:cubicBezTo>
                <a:cubicBezTo>
                  <a:pt x="92514" y="180739"/>
                  <a:pt x="91399" y="178509"/>
                  <a:pt x="92514" y="176280"/>
                </a:cubicBezTo>
                <a:lnTo>
                  <a:pt x="92514" y="68161"/>
                </a:lnTo>
                <a:close/>
                <a:moveTo>
                  <a:pt x="74373" y="1"/>
                </a:moveTo>
                <a:cubicBezTo>
                  <a:pt x="73363" y="1"/>
                  <a:pt x="72349" y="56"/>
                  <a:pt x="71336" y="169"/>
                </a:cubicBezTo>
                <a:cubicBezTo>
                  <a:pt x="62419" y="169"/>
                  <a:pt x="53502" y="3513"/>
                  <a:pt x="47929" y="10201"/>
                </a:cubicBezTo>
                <a:cubicBezTo>
                  <a:pt x="41241" y="15774"/>
                  <a:pt x="37897" y="24691"/>
                  <a:pt x="37897" y="33608"/>
                </a:cubicBezTo>
                <a:cubicBezTo>
                  <a:pt x="36783" y="43639"/>
                  <a:pt x="41241" y="51442"/>
                  <a:pt x="47929" y="58130"/>
                </a:cubicBezTo>
                <a:cubicBezTo>
                  <a:pt x="53502" y="64817"/>
                  <a:pt x="62419" y="68161"/>
                  <a:pt x="71336" y="68161"/>
                </a:cubicBezTo>
                <a:lnTo>
                  <a:pt x="4459" y="68161"/>
                </a:lnTo>
                <a:cubicBezTo>
                  <a:pt x="3344" y="68161"/>
                  <a:pt x="2229" y="69276"/>
                  <a:pt x="1115" y="70391"/>
                </a:cubicBezTo>
                <a:cubicBezTo>
                  <a:pt x="0" y="70391"/>
                  <a:pt x="0" y="71505"/>
                  <a:pt x="0" y="73734"/>
                </a:cubicBezTo>
                <a:lnTo>
                  <a:pt x="0" y="121663"/>
                </a:lnTo>
                <a:cubicBezTo>
                  <a:pt x="0" y="122778"/>
                  <a:pt x="0" y="123893"/>
                  <a:pt x="1115" y="125007"/>
                </a:cubicBezTo>
                <a:cubicBezTo>
                  <a:pt x="2229" y="125007"/>
                  <a:pt x="3344" y="126122"/>
                  <a:pt x="4459" y="126122"/>
                </a:cubicBezTo>
                <a:lnTo>
                  <a:pt x="18949" y="126122"/>
                </a:lnTo>
                <a:lnTo>
                  <a:pt x="18949" y="188541"/>
                </a:lnTo>
                <a:cubicBezTo>
                  <a:pt x="18949" y="196343"/>
                  <a:pt x="24522" y="203031"/>
                  <a:pt x="32324" y="203031"/>
                </a:cubicBezTo>
                <a:lnTo>
                  <a:pt x="198403" y="203031"/>
                </a:lnTo>
                <a:cubicBezTo>
                  <a:pt x="202862" y="203031"/>
                  <a:pt x="206206" y="200802"/>
                  <a:pt x="208435" y="198573"/>
                </a:cubicBezTo>
                <a:cubicBezTo>
                  <a:pt x="211779" y="195229"/>
                  <a:pt x="212893" y="191885"/>
                  <a:pt x="212893" y="187426"/>
                </a:cubicBezTo>
                <a:lnTo>
                  <a:pt x="212893" y="126122"/>
                </a:lnTo>
                <a:lnTo>
                  <a:pt x="227384" y="126122"/>
                </a:lnTo>
                <a:cubicBezTo>
                  <a:pt x="228498" y="126122"/>
                  <a:pt x="229613" y="125007"/>
                  <a:pt x="230727" y="123893"/>
                </a:cubicBezTo>
                <a:cubicBezTo>
                  <a:pt x="231842" y="122778"/>
                  <a:pt x="231842" y="121663"/>
                  <a:pt x="231842" y="120549"/>
                </a:cubicBezTo>
                <a:lnTo>
                  <a:pt x="231842" y="72620"/>
                </a:lnTo>
                <a:cubicBezTo>
                  <a:pt x="231842" y="71505"/>
                  <a:pt x="231842" y="70391"/>
                  <a:pt x="230727" y="70391"/>
                </a:cubicBezTo>
                <a:cubicBezTo>
                  <a:pt x="230727" y="69276"/>
                  <a:pt x="228498" y="68161"/>
                  <a:pt x="227384" y="68161"/>
                </a:cubicBezTo>
                <a:lnTo>
                  <a:pt x="161621" y="68161"/>
                </a:lnTo>
                <a:cubicBezTo>
                  <a:pt x="170538" y="68161"/>
                  <a:pt x="178340" y="64817"/>
                  <a:pt x="185028" y="59244"/>
                </a:cubicBezTo>
                <a:cubicBezTo>
                  <a:pt x="191716" y="52557"/>
                  <a:pt x="195059" y="43639"/>
                  <a:pt x="195059" y="33608"/>
                </a:cubicBezTo>
                <a:cubicBezTo>
                  <a:pt x="195059" y="24691"/>
                  <a:pt x="191716" y="16888"/>
                  <a:pt x="185028" y="10201"/>
                </a:cubicBezTo>
                <a:cubicBezTo>
                  <a:pt x="178340" y="3513"/>
                  <a:pt x="170538" y="169"/>
                  <a:pt x="161621" y="169"/>
                </a:cubicBezTo>
                <a:cubicBezTo>
                  <a:pt x="151589" y="169"/>
                  <a:pt x="141557" y="4628"/>
                  <a:pt x="135984" y="12430"/>
                </a:cubicBezTo>
                <a:lnTo>
                  <a:pt x="115921" y="36952"/>
                </a:lnTo>
                <a:lnTo>
                  <a:pt x="98087" y="12430"/>
                </a:lnTo>
                <a:cubicBezTo>
                  <a:pt x="92075" y="4414"/>
                  <a:pt x="83360" y="1"/>
                  <a:pt x="74373" y="1"/>
                </a:cubicBezTo>
                <a:close/>
              </a:path>
            </a:pathLst>
          </a:custGeom>
          <a:solidFill>
            <a:srgbClr val="31A7DF"/>
          </a:solidFill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4"/>
              <a:buFont typeface="Arial"/>
              <a:buNone/>
            </a:pPr>
            <a:r>
              <a:t/>
            </a:r>
            <a:endParaRPr b="0" i="0" sz="62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7afa1509df_0_3682"/>
          <p:cNvSpPr/>
          <p:nvPr/>
        </p:nvSpPr>
        <p:spPr>
          <a:xfrm>
            <a:off x="4623447" y="6491721"/>
            <a:ext cx="3781500" cy="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50" lIns="40725" spcFirstLastPara="1" rIns="40725" wrap="square" tIns="203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"/>
              <a:buFont typeface="Arial"/>
              <a:buNone/>
            </a:pPr>
            <a:r>
              <a:rPr b="0" i="0" lang="en-US" sz="534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This work is licensed under the Creative Commons Attribution-ShareAlike 4.0 International License. </a:t>
            </a:r>
            <a:endParaRPr b="0" i="0" sz="534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5" name="Google Shape;195;g37afa1509df_0_36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5142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7afa1509df_0_36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28938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37afa1509df_0_36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45509" y="6471854"/>
            <a:ext cx="181053" cy="18105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7afa1509df_0_3682"/>
          <p:cNvSpPr/>
          <p:nvPr/>
        </p:nvSpPr>
        <p:spPr>
          <a:xfrm>
            <a:off x="117197" y="6440767"/>
            <a:ext cx="4491600" cy="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350" lIns="40725" spcFirstLastPara="1" rIns="40725" wrap="square" tIns="20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5"/>
              <a:buFont typeface="Arial"/>
              <a:buNone/>
            </a:pPr>
            <a:r>
              <a:rPr b="0" i="0" lang="en-US" sz="534" u="none" cap="none" strike="noStrike">
                <a:solidFill>
                  <a:srgbClr val="595959"/>
                </a:solidFill>
                <a:latin typeface="Raleway"/>
                <a:ea typeface="Raleway"/>
                <a:cs typeface="Raleway"/>
                <a:sym typeface="Raleway"/>
              </a:rPr>
              <a:t>Original version: Strategyzer.com</a:t>
            </a:r>
            <a:endParaRPr b="0" i="0" sz="534" u="none" cap="none" strike="noStrike">
              <a:solidFill>
                <a:srgbClr val="59595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g37afa1509df_0_3682"/>
          <p:cNvSpPr txBox="1"/>
          <p:nvPr/>
        </p:nvSpPr>
        <p:spPr>
          <a:xfrm>
            <a:off x="207162" y="2447000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Parceiros tecnológicos e de dados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0" name="Google Shape;200;g37afa1509df_0_3682"/>
          <p:cNvSpPr txBox="1"/>
          <p:nvPr/>
        </p:nvSpPr>
        <p:spPr>
          <a:xfrm>
            <a:off x="1931156" y="1946484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Vendas, manutenção, campanhas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1" name="Google Shape;201;g37afa1509df_0_3682"/>
          <p:cNvSpPr txBox="1"/>
          <p:nvPr/>
        </p:nvSpPr>
        <p:spPr>
          <a:xfrm>
            <a:off x="1944503" y="2682798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Previsões automatizadas e otimização contínua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g37afa1509df_0_3682"/>
          <p:cNvSpPr txBox="1"/>
          <p:nvPr/>
        </p:nvSpPr>
        <p:spPr>
          <a:xfrm>
            <a:off x="1929756" y="3807608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Equipas, ERP, CRM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g37afa1509df_0_3682"/>
          <p:cNvSpPr txBox="1"/>
          <p:nvPr/>
        </p:nvSpPr>
        <p:spPr>
          <a:xfrm>
            <a:off x="1943103" y="4388206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Equipas, ERP, CRM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4" name="Google Shape;204;g37afa1509df_0_3682"/>
          <p:cNvSpPr txBox="1"/>
          <p:nvPr/>
        </p:nvSpPr>
        <p:spPr>
          <a:xfrm>
            <a:off x="3724225" y="203482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Produtos/serviços multimarca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5" name="Google Shape;205;g37afa1509df_0_3682"/>
          <p:cNvSpPr txBox="1"/>
          <p:nvPr/>
        </p:nvSpPr>
        <p:spPr>
          <a:xfrm>
            <a:off x="3737572" y="277113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Experiência preditiva e inteligente com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g37afa1509df_0_3682"/>
          <p:cNvSpPr txBox="1"/>
          <p:nvPr/>
        </p:nvSpPr>
        <p:spPr>
          <a:xfrm>
            <a:off x="5520694" y="194135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Atendimento generalista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g37afa1509df_0_3682"/>
          <p:cNvSpPr txBox="1"/>
          <p:nvPr/>
        </p:nvSpPr>
        <p:spPr>
          <a:xfrm>
            <a:off x="5534041" y="2677673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Personalização e recomendação contextual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8" name="Google Shape;208;g37afa1509df_0_3682"/>
          <p:cNvSpPr txBox="1"/>
          <p:nvPr/>
        </p:nvSpPr>
        <p:spPr>
          <a:xfrm>
            <a:off x="7286038" y="197970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B2C e alguns B2B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g37afa1509df_0_3682"/>
          <p:cNvSpPr txBox="1"/>
          <p:nvPr/>
        </p:nvSpPr>
        <p:spPr>
          <a:xfrm>
            <a:off x="7299385" y="2716023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B2C personalizado + B2B segmentado com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g37afa1509df_0_3682"/>
          <p:cNvSpPr txBox="1"/>
          <p:nvPr/>
        </p:nvSpPr>
        <p:spPr>
          <a:xfrm>
            <a:off x="374006" y="5513782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Pessoal, stock, marketing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g37afa1509df_0_3682"/>
          <p:cNvSpPr txBox="1"/>
          <p:nvPr/>
        </p:nvSpPr>
        <p:spPr>
          <a:xfrm>
            <a:off x="2198885" y="551377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IA controlados, MLOps/LLMOps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2" name="Google Shape;212;g37afa1509df_0_3682"/>
          <p:cNvSpPr txBox="1"/>
          <p:nvPr/>
        </p:nvSpPr>
        <p:spPr>
          <a:xfrm>
            <a:off x="4874749" y="548055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Vendas tradicionais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g37afa1509df_0_3682"/>
          <p:cNvSpPr txBox="1"/>
          <p:nvPr/>
        </p:nvSpPr>
        <p:spPr>
          <a:xfrm>
            <a:off x="6699629" y="5480552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Upsell/cross-sell orientados por IA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g37afa1509df_0_3682"/>
          <p:cNvSpPr txBox="1"/>
          <p:nvPr/>
        </p:nvSpPr>
        <p:spPr>
          <a:xfrm>
            <a:off x="5518671" y="3583735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Atual (AS-IS):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Lojas, site, email, SMS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g37afa1509df_0_3682"/>
          <p:cNvSpPr txBox="1"/>
          <p:nvPr/>
        </p:nvSpPr>
        <p:spPr>
          <a:xfrm>
            <a:off x="5532018" y="4320049"/>
            <a:ext cx="1705500" cy="5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725" lIns="40725" spcFirstLastPara="1" rIns="40725" wrap="square" tIns="40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4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Futuro (TO-BE):</a:t>
            </a:r>
            <a:endParaRPr b="1" sz="114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98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Chatbot GPT omnicanal em tempo real</a:t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6"/>
              <a:buFont typeface="Arial"/>
              <a:buNone/>
            </a:pPr>
            <a:r>
              <a:t/>
            </a:r>
            <a:endParaRPr b="1" sz="846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"/>
          <p:cNvSpPr/>
          <p:nvPr/>
        </p:nvSpPr>
        <p:spPr>
          <a:xfrm>
            <a:off x="517175" y="4920300"/>
            <a:ext cx="8341200" cy="14424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7"/>
          <p:cNvSpPr txBox="1"/>
          <p:nvPr/>
        </p:nvSpPr>
        <p:spPr>
          <a:xfrm>
            <a:off x="45720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Google Colab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Modelos Preditivos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para séries temporais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Scikit-learn para 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Python completa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Custo: Gratuito/Pro escalável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"/>
          <p:cNvSpPr txBox="1"/>
          <p:nvPr/>
        </p:nvSpPr>
        <p:spPr>
          <a:xfrm>
            <a:off x="329565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Análise Estatística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Dashboards interativos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Visualização avançada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KPIs em tempo real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Alertas automáticos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7"/>
          <p:cNvSpPr txBox="1"/>
          <p:nvPr/>
        </p:nvSpPr>
        <p:spPr>
          <a:xfrm>
            <a:off x="5943600" y="1371600"/>
            <a:ext cx="2560200" cy="25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🤖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GPT-4 VisionAI+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Interface Natural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RAG para transparência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Voz e texto em 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70% engenheiros usam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"/>
          <p:cNvSpPr txBox="1"/>
          <p:nvPr/>
        </p:nvSpPr>
        <p:spPr>
          <a:xfrm>
            <a:off x="457200" y="4754880"/>
            <a:ext cx="8229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de Integração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📥 Input (Dados internos/externos) → ⚙️ Processamento (Colab + RStudio) → 🎯 Interface (GPT VisionAI+) → ✅ Ação (Decisões otimizadas)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7"/>
          <p:cNvSpPr txBox="1"/>
          <p:nvPr>
            <p:ph type="title"/>
          </p:nvPr>
        </p:nvSpPr>
        <p:spPr>
          <a:xfrm>
            <a:off x="457200" y="-6950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Arquitetura Tecnológica Integrada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7"/>
          <p:cNvSpPr/>
          <p:nvPr/>
        </p:nvSpPr>
        <p:spPr>
          <a:xfrm>
            <a:off x="680461" y="1477693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7"/>
          <p:cNvSpPr/>
          <p:nvPr/>
        </p:nvSpPr>
        <p:spPr>
          <a:xfrm>
            <a:off x="3331132" y="1494021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7"/>
          <p:cNvSpPr/>
          <p:nvPr/>
        </p:nvSpPr>
        <p:spPr>
          <a:xfrm>
            <a:off x="5951868" y="1496743"/>
            <a:ext cx="2503800" cy="3048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afa1509df_0_83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g37afa1509df_0_83"/>
          <p:cNvSpPr txBox="1"/>
          <p:nvPr/>
        </p:nvSpPr>
        <p:spPr>
          <a:xfrm>
            <a:off x="205750" y="137150"/>
            <a:ext cx="707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🌧️ 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CASO PRÁTICO: ESCOVAS LIMPA-VIDROS - SISTEMA VISIONAI+</a:t>
            </a:r>
            <a:endParaRPr sz="1800"/>
          </a:p>
        </p:txBody>
      </p:sp>
      <p:sp>
        <p:nvSpPr>
          <p:cNvPr id="236" name="Google Shape;236;g37afa1509df_0_83"/>
          <p:cNvSpPr txBox="1"/>
          <p:nvPr/>
        </p:nvSpPr>
        <p:spPr>
          <a:xfrm>
            <a:off x="6858183" y="182880"/>
            <a:ext cx="2057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Copiloto Invisível da Norauto</a:t>
            </a:r>
            <a:endParaRPr/>
          </a:p>
        </p:txBody>
      </p:sp>
      <p:sp>
        <p:nvSpPr>
          <p:cNvPr id="237" name="Google Shape;237;g37afa1509df_0_83"/>
          <p:cNvSpPr/>
          <p:nvPr/>
        </p:nvSpPr>
        <p:spPr>
          <a:xfrm>
            <a:off x="2400364" y="914400"/>
            <a:ext cx="4320600" cy="640200"/>
          </a:xfrm>
          <a:prstGeom prst="roundRect">
            <a:avLst>
              <a:gd fmla="val 16667" name="adj"/>
            </a:avLst>
          </a:prstGeom>
          <a:solidFill>
            <a:srgbClr val="FFF3E0"/>
          </a:solidFill>
          <a:ln cap="flat" cmpd="sng" w="25400">
            <a:solidFill>
              <a:srgbClr val="FF6B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7afa1509df_0_83"/>
          <p:cNvSpPr txBox="1"/>
          <p:nvPr/>
        </p:nvSpPr>
        <p:spPr>
          <a:xfrm>
            <a:off x="2537528" y="1005840"/>
            <a:ext cx="411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⚠️ ALERTA: Porto/Braga +30% procura | Chuva intensa | 7 dias antecedência</a:t>
            </a:r>
            <a:endParaRPr/>
          </a:p>
        </p:txBody>
      </p:sp>
      <p:sp>
        <p:nvSpPr>
          <p:cNvPr id="239" name="Google Shape;239;g37afa1509df_0_83"/>
          <p:cNvSpPr txBox="1"/>
          <p:nvPr/>
        </p:nvSpPr>
        <p:spPr>
          <a:xfrm>
            <a:off x="205745" y="914400"/>
            <a:ext cx="17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IMPACTO ESPERADO:</a:t>
            </a:r>
            <a:endParaRPr/>
          </a:p>
        </p:txBody>
      </p:sp>
      <p:sp>
        <p:nvSpPr>
          <p:cNvPr id="240" name="Google Shape;240;g37afa1509df_0_83"/>
          <p:cNvSpPr txBox="1"/>
          <p:nvPr/>
        </p:nvSpPr>
        <p:spPr>
          <a:xfrm>
            <a:off x="205745" y="12801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🎯 -30% Ruturas</a:t>
            </a:r>
            <a:endParaRPr/>
          </a:p>
        </p:txBody>
      </p:sp>
      <p:sp>
        <p:nvSpPr>
          <p:cNvPr id="241" name="Google Shape;241;g37afa1509df_0_83"/>
          <p:cNvSpPr txBox="1"/>
          <p:nvPr/>
        </p:nvSpPr>
        <p:spPr>
          <a:xfrm>
            <a:off x="205745" y="17373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📈 +15% ROI</a:t>
            </a:r>
            <a:endParaRPr/>
          </a:p>
        </p:txBody>
      </p:sp>
      <p:sp>
        <p:nvSpPr>
          <p:cNvPr id="242" name="Google Shape;242;g37afa1509df_0_83"/>
          <p:cNvSpPr txBox="1"/>
          <p:nvPr/>
        </p:nvSpPr>
        <p:spPr>
          <a:xfrm>
            <a:off x="205745" y="21945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😊 +20% Satisfação</a:t>
            </a:r>
            <a:endParaRPr/>
          </a:p>
        </p:txBody>
      </p:sp>
      <p:sp>
        <p:nvSpPr>
          <p:cNvPr id="243" name="Google Shape;243;g37afa1509df_0_83"/>
          <p:cNvSpPr txBox="1"/>
          <p:nvPr/>
        </p:nvSpPr>
        <p:spPr>
          <a:xfrm>
            <a:off x="205745" y="26517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⚡ 100% Data-driven</a:t>
            </a:r>
            <a:endParaRPr/>
          </a:p>
        </p:txBody>
      </p:sp>
      <p:sp>
        <p:nvSpPr>
          <p:cNvPr id="244" name="Google Shape;244;g37afa1509df_0_83"/>
          <p:cNvSpPr txBox="1"/>
          <p:nvPr/>
        </p:nvSpPr>
        <p:spPr>
          <a:xfrm>
            <a:off x="7201092" y="914400"/>
            <a:ext cx="1714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BENEFÍCIOS:</a:t>
            </a:r>
            <a:endParaRPr/>
          </a:p>
        </p:txBody>
      </p:sp>
      <p:sp>
        <p:nvSpPr>
          <p:cNvPr id="245" name="Google Shape;245;g37afa1509df_0_83"/>
          <p:cNvSpPr txBox="1"/>
          <p:nvPr/>
        </p:nvSpPr>
        <p:spPr>
          <a:xfrm>
            <a:off x="7201092" y="12801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Decisões rápidas</a:t>
            </a:r>
            <a:endParaRPr/>
          </a:p>
        </p:txBody>
      </p:sp>
      <p:sp>
        <p:nvSpPr>
          <p:cNvPr id="246" name="Google Shape;246;g37afa1509df_0_83"/>
          <p:cNvSpPr txBox="1"/>
          <p:nvPr/>
        </p:nvSpPr>
        <p:spPr>
          <a:xfrm>
            <a:off x="7201092" y="17373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Sem ruturas</a:t>
            </a:r>
            <a:endParaRPr/>
          </a:p>
        </p:txBody>
      </p:sp>
      <p:sp>
        <p:nvSpPr>
          <p:cNvPr id="247" name="Google Shape;247;g37afa1509df_0_83"/>
          <p:cNvSpPr txBox="1"/>
          <p:nvPr/>
        </p:nvSpPr>
        <p:spPr>
          <a:xfrm>
            <a:off x="7201092" y="21945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Cross-sell auto</a:t>
            </a:r>
            <a:endParaRPr/>
          </a:p>
        </p:txBody>
      </p:sp>
      <p:sp>
        <p:nvSpPr>
          <p:cNvPr id="248" name="Google Shape;248;g37afa1509df_0_83"/>
          <p:cNvSpPr txBox="1"/>
          <p:nvPr/>
        </p:nvSpPr>
        <p:spPr>
          <a:xfrm>
            <a:off x="7201092" y="2651760"/>
            <a:ext cx="1714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CAF50"/>
                </a:solidFill>
                <a:latin typeface="Calibri"/>
                <a:ea typeface="Calibri"/>
                <a:cs typeface="Calibri"/>
                <a:sym typeface="Calibri"/>
              </a:rPr>
              <a:t>✓ Previsão 7 dias</a:t>
            </a:r>
            <a:endParaRPr/>
          </a:p>
        </p:txBody>
      </p:sp>
      <p:sp>
        <p:nvSpPr>
          <p:cNvPr id="249" name="Google Shape;249;g37afa1509df_0_83"/>
          <p:cNvSpPr/>
          <p:nvPr/>
        </p:nvSpPr>
        <p:spPr>
          <a:xfrm>
            <a:off x="342909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FFC107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37afa1509df_0_83"/>
          <p:cNvSpPr txBox="1"/>
          <p:nvPr/>
        </p:nvSpPr>
        <p:spPr>
          <a:xfrm>
            <a:off x="411491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COLAB - PREVISÃO 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Prophet + IPMA meteo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7 dias antecedência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Histórico vendas</a:t>
            </a:r>
            <a:b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Output: CSV/JSON</a:t>
            </a:r>
            <a:endParaRPr/>
          </a:p>
        </p:txBody>
      </p:sp>
      <p:sp>
        <p:nvSpPr>
          <p:cNvPr id="251" name="Google Shape;251;g37afa1509df_0_83"/>
          <p:cNvSpPr/>
          <p:nvPr/>
        </p:nvSpPr>
        <p:spPr>
          <a:xfrm>
            <a:off x="3257637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2196F3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37afa1509df_0_83"/>
          <p:cNvSpPr txBox="1"/>
          <p:nvPr/>
        </p:nvSpPr>
        <p:spPr>
          <a:xfrm>
            <a:off x="3326219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📈 RSTUDIO - VALIDAÇÃO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Dashboards visuais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Validação dados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Riscos rutura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APIs REST</a:t>
            </a:r>
            <a:endParaRPr/>
          </a:p>
        </p:txBody>
      </p:sp>
      <p:sp>
        <p:nvSpPr>
          <p:cNvPr id="253" name="Google Shape;253;g37afa1509df_0_83"/>
          <p:cNvSpPr/>
          <p:nvPr/>
        </p:nvSpPr>
        <p:spPr>
          <a:xfrm>
            <a:off x="6172365" y="3129549"/>
            <a:ext cx="2606100" cy="1645800"/>
          </a:xfrm>
          <a:prstGeom prst="roundRect">
            <a:avLst>
              <a:gd fmla="val 16667" name="adj"/>
            </a:avLst>
          </a:prstGeom>
          <a:solidFill>
            <a:srgbClr val="4CAF50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7afa1509df_0_83"/>
          <p:cNvSpPr txBox="1"/>
          <p:nvPr/>
        </p:nvSpPr>
        <p:spPr>
          <a:xfrm>
            <a:off x="6240946" y="3220989"/>
            <a:ext cx="2469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🤖 GPT VISIONAI+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RAG System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Voz + Texto PT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Contexto histórico</a:t>
            </a:r>
            <a:b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Tempo real</a:t>
            </a:r>
            <a:endParaRPr/>
          </a:p>
        </p:txBody>
      </p:sp>
      <p:sp>
        <p:nvSpPr>
          <p:cNvPr id="255" name="Google Shape;255;g37afa1509df_0_83"/>
          <p:cNvSpPr/>
          <p:nvPr/>
        </p:nvSpPr>
        <p:spPr>
          <a:xfrm>
            <a:off x="2949019" y="3769629"/>
            <a:ext cx="3087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7afa1509df_0_83"/>
          <p:cNvSpPr/>
          <p:nvPr/>
        </p:nvSpPr>
        <p:spPr>
          <a:xfrm>
            <a:off x="5863746" y="3769629"/>
            <a:ext cx="308700" cy="274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6B00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7afa1509df_0_83"/>
          <p:cNvSpPr txBox="1"/>
          <p:nvPr/>
        </p:nvSpPr>
        <p:spPr>
          <a:xfrm>
            <a:off x="342909" y="2215149"/>
            <a:ext cx="84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FLUXO INTEGRADO: PREVISÃO → VALIDAÇÃO → ENTREGA</a:t>
            </a:r>
            <a:endParaRPr/>
          </a:p>
        </p:txBody>
      </p:sp>
      <p:sp>
        <p:nvSpPr>
          <p:cNvPr id="258" name="Google Shape;258;g37afa1509df_0_83"/>
          <p:cNvSpPr txBox="1"/>
          <p:nvPr/>
        </p:nvSpPr>
        <p:spPr>
          <a:xfrm>
            <a:off x="3772001" y="2672349"/>
            <a:ext cx="15774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FF6B00"/>
                </a:solidFill>
                <a:latin typeface="Calibri"/>
                <a:ea typeface="Calibri"/>
                <a:cs typeface="Calibri"/>
                <a:sym typeface="Calibri"/>
              </a:rPr>
              <a:t>🔄 CICLO CONTÍNUO 24/7</a:t>
            </a:r>
            <a:endParaRPr/>
          </a:p>
        </p:txBody>
      </p:sp>
      <p:sp>
        <p:nvSpPr>
          <p:cNvPr id="259" name="Google Shape;259;g37afa1509df_0_83"/>
          <p:cNvSpPr txBox="1"/>
          <p:nvPr/>
        </p:nvSpPr>
        <p:spPr>
          <a:xfrm>
            <a:off x="342909" y="5067350"/>
            <a:ext cx="84354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RESPOSTAS PERSONALIZADAS EM TEMPO REAL</a:t>
            </a:r>
            <a:endParaRPr/>
          </a:p>
        </p:txBody>
      </p:sp>
      <p:sp>
        <p:nvSpPr>
          <p:cNvPr id="260" name="Google Shape;260;g37afa1509df_0_83"/>
          <p:cNvSpPr/>
          <p:nvPr/>
        </p:nvSpPr>
        <p:spPr>
          <a:xfrm>
            <a:off x="342909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37afa1509df_0_83"/>
          <p:cNvSpPr txBox="1"/>
          <p:nvPr/>
        </p:nvSpPr>
        <p:spPr>
          <a:xfrm>
            <a:off x="411491" y="5478830"/>
            <a:ext cx="185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👩‍💼 LOJA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"Stock: 8 un. | Previsão: 12/sem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Encomenda aprovada | Kit anti-chuva"</a:t>
            </a:r>
            <a:endParaRPr/>
          </a:p>
        </p:txBody>
      </p:sp>
      <p:sp>
        <p:nvSpPr>
          <p:cNvPr id="262" name="Google Shape;262;g37afa1509df_0_83"/>
          <p:cNvSpPr/>
          <p:nvPr/>
        </p:nvSpPr>
        <p:spPr>
          <a:xfrm>
            <a:off x="2468946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g37afa1509df_0_83"/>
          <p:cNvSpPr txBox="1"/>
          <p:nvPr/>
        </p:nvSpPr>
        <p:spPr>
          <a:xfrm>
            <a:off x="2537528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🔧 OFICINA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"Verificação OK | Sem ruturas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Serviços garantidos amanhã"</a:t>
            </a:r>
            <a:endParaRPr/>
          </a:p>
        </p:txBody>
      </p:sp>
      <p:sp>
        <p:nvSpPr>
          <p:cNvPr id="264" name="Google Shape;264;g37afa1509df_0_83"/>
          <p:cNvSpPr/>
          <p:nvPr/>
        </p:nvSpPr>
        <p:spPr>
          <a:xfrm>
            <a:off x="4594982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7afa1509df_0_83"/>
          <p:cNvSpPr txBox="1"/>
          <p:nvPr/>
        </p:nvSpPr>
        <p:spPr>
          <a:xfrm>
            <a:off x="4663564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📦 COMPRAS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"+20% Norte | Validado RStudio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Entrega Segunda-feira"</a:t>
            </a:r>
            <a:endParaRPr/>
          </a:p>
        </p:txBody>
      </p:sp>
      <p:sp>
        <p:nvSpPr>
          <p:cNvPr id="266" name="Google Shape;266;g37afa1509df_0_83"/>
          <p:cNvSpPr/>
          <p:nvPr/>
        </p:nvSpPr>
        <p:spPr>
          <a:xfrm>
            <a:off x="6721019" y="5433110"/>
            <a:ext cx="1988700" cy="822900"/>
          </a:xfrm>
          <a:prstGeom prst="roundRect">
            <a:avLst>
              <a:gd fmla="val 16667" name="adj"/>
            </a:avLst>
          </a:prstGeom>
          <a:solidFill>
            <a:srgbClr val="F5F5F5"/>
          </a:solidFill>
          <a:ln cap="flat" cmpd="sng" w="12700">
            <a:solidFill>
              <a:srgbClr val="003D7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37afa1509df_0_83"/>
          <p:cNvSpPr txBox="1"/>
          <p:nvPr/>
        </p:nvSpPr>
        <p:spPr>
          <a:xfrm>
            <a:off x="6789601" y="5478830"/>
            <a:ext cx="185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📱 MARKETING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"Campanha Porto/Braga</a:t>
            </a:r>
            <a:b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ROI +15% | Stock OK"</a:t>
            </a:r>
            <a:endParaRPr/>
          </a:p>
        </p:txBody>
      </p:sp>
      <p:sp>
        <p:nvSpPr>
          <p:cNvPr id="268" name="Google Shape;268;g37afa1509df_0_83"/>
          <p:cNvSpPr/>
          <p:nvPr/>
        </p:nvSpPr>
        <p:spPr>
          <a:xfrm>
            <a:off x="342909" y="6511012"/>
            <a:ext cx="8435400" cy="228600"/>
          </a:xfrm>
          <a:prstGeom prst="roundRect">
            <a:avLst>
              <a:gd fmla="val 16667" name="adj"/>
            </a:avLst>
          </a:prstGeom>
          <a:solidFill>
            <a:srgbClr val="003D7A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7afa1509df_0_83"/>
          <p:cNvSpPr txBox="1"/>
          <p:nvPr/>
        </p:nvSpPr>
        <p:spPr>
          <a:xfrm>
            <a:off x="480075" y="6529300"/>
            <a:ext cx="8229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📅 EVOLUÇÃO: Hoje (Escovas) → 3M (Pneus/Baterias) → 6M (Todas categorias) → 1A (B2B/Clientes)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/>
          <p:nvPr/>
        </p:nvSpPr>
        <p:spPr>
          <a:xfrm>
            <a:off x="4572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Transformação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25% rupturas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Maior satisfação equipas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Cultura data-driven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9"/>
          <p:cNvSpPr txBox="1"/>
          <p:nvPr/>
        </p:nvSpPr>
        <p:spPr>
          <a:xfrm>
            <a:off x="32004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🏆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17A2B8"/>
                </a:solidFill>
                <a:latin typeface="Calibri"/>
                <a:ea typeface="Calibri"/>
                <a:cs typeface="Calibri"/>
                <a:sym typeface="Calibri"/>
              </a:rPr>
              <a:t>Reputação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Antecipação problemas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clara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+10 pontos NPS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9"/>
          <p:cNvSpPr txBox="1"/>
          <p:nvPr/>
        </p:nvSpPr>
        <p:spPr>
          <a:xfrm>
            <a:off x="5943600" y="1371600"/>
            <a:ext cx="2560320" cy="16459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FFC107"/>
                </a:solidFill>
                <a:latin typeface="Calibri"/>
                <a:ea typeface="Calibri"/>
                <a:cs typeface="Calibri"/>
                <a:sym typeface="Calibri"/>
              </a:rPr>
              <a:t>Evolução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Intuição + IA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Supervisão humana</a:t>
            </a:r>
            <a:b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Inovação contínua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9"/>
          <p:cNvSpPr txBox="1"/>
          <p:nvPr/>
        </p:nvSpPr>
        <p:spPr>
          <a:xfrm>
            <a:off x="457200" y="3245817"/>
            <a:ext cx="3166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🚧 Desafios e Mitigação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  <a:t>Desafios: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Resistência organizacional à mudança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Curva de aprendizagem das equipas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Compliance RGPD e AI Act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Integração sistemas legados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457200" y="5669280"/>
            <a:ext cx="82296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3D7A"/>
                </a:solidFill>
                <a:latin typeface="Calibri"/>
                <a:ea typeface="Calibri"/>
                <a:cs typeface="Calibri"/>
                <a:sym typeface="Calibri"/>
              </a:rPr>
              <a:t>💡 Lições Aprendidas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✓ Ferramentas acessíveis demonstram valor com baixo investimento  ✓ GPT democratiza IA através de conversação natural  ✓ Dados proprietários são diferencial competitivo  ✓ Supervisão humana é essencial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9"/>
          <p:cNvSpPr txBox="1"/>
          <p:nvPr/>
        </p:nvSpPr>
        <p:spPr>
          <a:xfrm>
            <a:off x="3481987" y="3252882"/>
            <a:ext cx="3166200" cy="16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rgbClr val="003D7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1" i="0" lang="en-US" sz="1400" u="none" cap="none" strike="noStrike">
                <a:solidFill>
                  <a:srgbClr val="DC3545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1400" u="none" cap="none" strike="noStrike">
                <a:solidFill>
                  <a:srgbClr val="28A745"/>
                </a:solidFill>
                <a:latin typeface="Calibri"/>
                <a:ea typeface="Calibri"/>
                <a:cs typeface="Calibri"/>
                <a:sym typeface="Calibri"/>
              </a:rPr>
              <a:t>Estratégia de Mitigação: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Piloto faseado em 3 lojas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Formação intensiva 40h/colaborador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Supervisão humana obrigatória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Champions internos por loja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9"/>
          <p:cNvSpPr/>
          <p:nvPr/>
        </p:nvSpPr>
        <p:spPr>
          <a:xfrm>
            <a:off x="0" y="0"/>
            <a:ext cx="9144000" cy="731400"/>
          </a:xfrm>
          <a:prstGeom prst="rect">
            <a:avLst/>
          </a:prstGeom>
          <a:solidFill>
            <a:srgbClr val="003D7A"/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9"/>
          <p:cNvSpPr txBox="1"/>
          <p:nvPr>
            <p:ph type="title"/>
          </p:nvPr>
        </p:nvSpPr>
        <p:spPr>
          <a:xfrm>
            <a:off x="457200" y="2128"/>
            <a:ext cx="8229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D7A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lt1"/>
                </a:solidFill>
              </a:rPr>
              <a:t>Impacto Organizacional e Conclusões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