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4" r:id="rId2"/>
    <p:sldId id="257" r:id="rId3"/>
    <p:sldId id="290" r:id="rId4"/>
    <p:sldId id="291" r:id="rId5"/>
    <p:sldId id="292" r:id="rId6"/>
    <p:sldId id="293" r:id="rId7"/>
    <p:sldId id="286" r:id="rId8"/>
    <p:sldId id="294" r:id="rId9"/>
    <p:sldId id="295" r:id="rId10"/>
    <p:sldId id="297" r:id="rId11"/>
    <p:sldId id="296" r:id="rId12"/>
    <p:sldId id="287" r:id="rId13"/>
    <p:sldId id="298" r:id="rId14"/>
    <p:sldId id="300" r:id="rId15"/>
    <p:sldId id="301" r:id="rId16"/>
    <p:sldId id="299" r:id="rId17"/>
    <p:sldId id="303" r:id="rId18"/>
    <p:sldId id="302" r:id="rId19"/>
    <p:sldId id="304" r:id="rId20"/>
    <p:sldId id="305" r:id="rId21"/>
    <p:sldId id="306" r:id="rId22"/>
    <p:sldId id="259" r:id="rId23"/>
    <p:sldId id="308" r:id="rId24"/>
  </p:sldIdLst>
  <p:sldSz cx="12188825" cy="6858000"/>
  <p:notesSz cx="6858000" cy="9144000"/>
  <p:defaultTextStyle>
    <a:defPPr>
      <a:defRPr lang="en-US"/>
    </a:defPPr>
    <a:lvl1pPr marL="0" algn="l" defTabSz="12189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3" algn="l" defTabSz="12189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27" algn="l" defTabSz="12189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89" algn="l" defTabSz="12189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53" algn="l" defTabSz="12189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16" algn="l" defTabSz="12189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780" algn="l" defTabSz="12189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42" algn="l" defTabSz="12189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06" algn="l" defTabSz="12189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2"/>
  </p:normalViewPr>
  <p:slideViewPr>
    <p:cSldViewPr>
      <p:cViewPr varScale="1">
        <p:scale>
          <a:sx n="81" d="100"/>
          <a:sy n="81" d="100"/>
        </p:scale>
        <p:origin x="725" y="67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AC11B-CBA7-4633-9540-A71BC06272B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694AA-8099-440D-B1D7-4D7E52A3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2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694AA-8099-440D-B1D7-4D7E52A3F1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3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694AA-8099-440D-B1D7-4D7E52A3F1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0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8"/>
            <a:ext cx="10360501" cy="14700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5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A96F-226E-4531-9287-A720CF179FC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9699-7F48-4AF5-9CF1-6E40F30A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A96F-226E-4531-9287-A720CF179FC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9699-7F48-4AF5-9CF1-6E40F30A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9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2" y="274639"/>
            <a:ext cx="8024309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A96F-226E-4531-9287-A720CF179FC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9699-7F48-4AF5-9CF1-6E40F30A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0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A96F-226E-4531-9287-A720CF179FC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9699-7F48-4AF5-9CF1-6E40F30A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0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4" y="4406902"/>
            <a:ext cx="10360501" cy="1362076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4" y="2906714"/>
            <a:ext cx="10360501" cy="1500186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60946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2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4378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30473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6567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26624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8757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A96F-226E-4531-9287-A720CF179FC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9699-7F48-4AF5-9CF1-6E40F30A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0"/>
            <a:ext cx="5383397" cy="4525962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7" y="1600200"/>
            <a:ext cx="5383397" cy="4525962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A96F-226E-4531-9287-A720CF179FC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9699-7F48-4AF5-9CF1-6E40F30A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1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3"/>
            <a:ext cx="538551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63" indent="0">
              <a:buNone/>
              <a:defRPr sz="2600" b="1"/>
            </a:lvl2pPr>
            <a:lvl3pPr marL="1218927" indent="0">
              <a:buNone/>
              <a:defRPr sz="2400" b="1"/>
            </a:lvl3pPr>
            <a:lvl4pPr marL="1828389" indent="0">
              <a:buNone/>
              <a:defRPr sz="2100" b="1"/>
            </a:lvl4pPr>
            <a:lvl5pPr marL="2437853" indent="0">
              <a:buNone/>
              <a:defRPr sz="2100" b="1"/>
            </a:lvl5pPr>
            <a:lvl6pPr marL="3047316" indent="0">
              <a:buNone/>
              <a:defRPr sz="2100" b="1"/>
            </a:lvl6pPr>
            <a:lvl7pPr marL="3656780" indent="0">
              <a:buNone/>
              <a:defRPr sz="2100" b="1"/>
            </a:lvl7pPr>
            <a:lvl8pPr marL="4266242" indent="0">
              <a:buNone/>
              <a:defRPr sz="2100" b="1"/>
            </a:lvl8pPr>
            <a:lvl9pPr marL="487570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5" cy="3951288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63" indent="0">
              <a:buNone/>
              <a:defRPr sz="2600" b="1"/>
            </a:lvl2pPr>
            <a:lvl3pPr marL="1218927" indent="0">
              <a:buNone/>
              <a:defRPr sz="2400" b="1"/>
            </a:lvl3pPr>
            <a:lvl4pPr marL="1828389" indent="0">
              <a:buNone/>
              <a:defRPr sz="2100" b="1"/>
            </a:lvl4pPr>
            <a:lvl5pPr marL="2437853" indent="0">
              <a:buNone/>
              <a:defRPr sz="2100" b="1"/>
            </a:lvl5pPr>
            <a:lvl6pPr marL="3047316" indent="0">
              <a:buNone/>
              <a:defRPr sz="2100" b="1"/>
            </a:lvl6pPr>
            <a:lvl7pPr marL="3656780" indent="0">
              <a:buNone/>
              <a:defRPr sz="2100" b="1"/>
            </a:lvl7pPr>
            <a:lvl8pPr marL="4266242" indent="0">
              <a:buNone/>
              <a:defRPr sz="2100" b="1"/>
            </a:lvl8pPr>
            <a:lvl9pPr marL="487570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A96F-226E-4531-9287-A720CF179FC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9699-7F48-4AF5-9CF1-6E40F30A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1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A96F-226E-4531-9287-A720CF179FC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9699-7F48-4AF5-9CF1-6E40F30A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3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A96F-226E-4531-9287-A720CF179FC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9699-7F48-4AF5-9CF1-6E40F30A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3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1"/>
            <a:ext cx="4010040" cy="1162051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1"/>
            <a:ext cx="6813891" cy="5853114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2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40" cy="4691062"/>
          </a:xfrm>
        </p:spPr>
        <p:txBody>
          <a:bodyPr/>
          <a:lstStyle>
            <a:lvl1pPr marL="0" indent="0">
              <a:buNone/>
              <a:defRPr sz="1800"/>
            </a:lvl1pPr>
            <a:lvl2pPr marL="609463" indent="0">
              <a:buNone/>
              <a:defRPr sz="1600"/>
            </a:lvl2pPr>
            <a:lvl3pPr marL="1218927" indent="0">
              <a:buNone/>
              <a:defRPr sz="1300"/>
            </a:lvl3pPr>
            <a:lvl4pPr marL="1828389" indent="0">
              <a:buNone/>
              <a:defRPr sz="1200"/>
            </a:lvl4pPr>
            <a:lvl5pPr marL="2437853" indent="0">
              <a:buNone/>
              <a:defRPr sz="1200"/>
            </a:lvl5pPr>
            <a:lvl6pPr marL="3047316" indent="0">
              <a:buNone/>
              <a:defRPr sz="1200"/>
            </a:lvl6pPr>
            <a:lvl7pPr marL="3656780" indent="0">
              <a:buNone/>
              <a:defRPr sz="1200"/>
            </a:lvl7pPr>
            <a:lvl8pPr marL="4266242" indent="0">
              <a:buNone/>
              <a:defRPr sz="1200"/>
            </a:lvl8pPr>
            <a:lvl9pPr marL="487570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A96F-226E-4531-9287-A720CF179FC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9699-7F48-4AF5-9CF1-6E40F30A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2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200"/>
            </a:lvl1pPr>
            <a:lvl2pPr marL="609463" indent="0">
              <a:buNone/>
              <a:defRPr sz="3700"/>
            </a:lvl2pPr>
            <a:lvl3pPr marL="1218927" indent="0">
              <a:buNone/>
              <a:defRPr sz="3200"/>
            </a:lvl3pPr>
            <a:lvl4pPr marL="1828389" indent="0">
              <a:buNone/>
              <a:defRPr sz="2600"/>
            </a:lvl4pPr>
            <a:lvl5pPr marL="2437853" indent="0">
              <a:buNone/>
              <a:defRPr sz="2600"/>
            </a:lvl5pPr>
            <a:lvl6pPr marL="3047316" indent="0">
              <a:buNone/>
              <a:defRPr sz="2600"/>
            </a:lvl6pPr>
            <a:lvl7pPr marL="3656780" indent="0">
              <a:buNone/>
              <a:defRPr sz="2600"/>
            </a:lvl7pPr>
            <a:lvl8pPr marL="4266242" indent="0">
              <a:buNone/>
              <a:defRPr sz="2600"/>
            </a:lvl8pPr>
            <a:lvl9pPr marL="4875706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800"/>
            </a:lvl1pPr>
            <a:lvl2pPr marL="609463" indent="0">
              <a:buNone/>
              <a:defRPr sz="1600"/>
            </a:lvl2pPr>
            <a:lvl3pPr marL="1218927" indent="0">
              <a:buNone/>
              <a:defRPr sz="1300"/>
            </a:lvl3pPr>
            <a:lvl4pPr marL="1828389" indent="0">
              <a:buNone/>
              <a:defRPr sz="1200"/>
            </a:lvl4pPr>
            <a:lvl5pPr marL="2437853" indent="0">
              <a:buNone/>
              <a:defRPr sz="1200"/>
            </a:lvl5pPr>
            <a:lvl6pPr marL="3047316" indent="0">
              <a:buNone/>
              <a:defRPr sz="1200"/>
            </a:lvl6pPr>
            <a:lvl7pPr marL="3656780" indent="0">
              <a:buNone/>
              <a:defRPr sz="1200"/>
            </a:lvl7pPr>
            <a:lvl8pPr marL="4266242" indent="0">
              <a:buNone/>
              <a:defRPr sz="1200"/>
            </a:lvl8pPr>
            <a:lvl9pPr marL="487570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A96F-226E-4531-9287-A720CF179FC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9699-7F48-4AF5-9CF1-6E40F30A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39"/>
            <a:ext cx="10969942" cy="1143000"/>
          </a:xfrm>
          <a:prstGeom prst="rect">
            <a:avLst/>
          </a:prstGeom>
        </p:spPr>
        <p:txBody>
          <a:bodyPr vert="horz" lIns="121892" tIns="60946" rIns="121892" bIns="6094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600200"/>
            <a:ext cx="10969942" cy="4525962"/>
          </a:xfrm>
          <a:prstGeom prst="rect">
            <a:avLst/>
          </a:prstGeom>
        </p:spPr>
        <p:txBody>
          <a:bodyPr vert="horz" lIns="121892" tIns="60946" rIns="121892" bIns="609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2"/>
            <a:ext cx="2844059" cy="365126"/>
          </a:xfrm>
          <a:prstGeom prst="rect">
            <a:avLst/>
          </a:prstGeom>
        </p:spPr>
        <p:txBody>
          <a:bodyPr vert="horz" lIns="121892" tIns="60946" rIns="121892" bIns="6094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8A96F-226E-4531-9287-A720CF179FC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2"/>
            <a:ext cx="3859795" cy="365126"/>
          </a:xfrm>
          <a:prstGeom prst="rect">
            <a:avLst/>
          </a:prstGeom>
        </p:spPr>
        <p:txBody>
          <a:bodyPr vert="horz" lIns="121892" tIns="60946" rIns="121892" bIns="6094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2"/>
            <a:ext cx="2844059" cy="365126"/>
          </a:xfrm>
          <a:prstGeom prst="rect">
            <a:avLst/>
          </a:prstGeom>
        </p:spPr>
        <p:txBody>
          <a:bodyPr vert="horz" lIns="121892" tIns="60946" rIns="121892" bIns="6094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59699-7F48-4AF5-9CF1-6E40F30A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3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892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97" indent="-457097" algn="l" defTabSz="1218927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378" indent="-380915" algn="l" defTabSz="121892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58" indent="-304731" algn="l" defTabSz="121892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122" indent="-304731" algn="l" defTabSz="1218927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84" indent="-304731" algn="l" defTabSz="1218927" rtl="0" eaLnBrk="1" latinLnBrk="0" hangingPunct="1">
        <a:spcBef>
          <a:spcPct val="20000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048" indent="-304731" algn="l" defTabSz="12189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11" indent="-304731" algn="l" defTabSz="12189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975" indent="-304731" algn="l" defTabSz="12189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38" indent="-304731" algn="l" defTabSz="12189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3" algn="l" defTabSz="12189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27" algn="l" defTabSz="12189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89" algn="l" defTabSz="12189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53" algn="l" defTabSz="12189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16" algn="l" defTabSz="12189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780" algn="l" defTabSz="12189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42" algn="l" defTabSz="12189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06" algn="l" defTabSz="12189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838200"/>
            <a:ext cx="10969942" cy="2209800"/>
          </a:xfrm>
        </p:spPr>
        <p:txBody>
          <a:bodyPr>
            <a:normAutofit/>
          </a:bodyPr>
          <a:lstStyle/>
          <a:p>
            <a:r>
              <a:rPr lang="en-US" dirty="0"/>
              <a:t>Instructions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9190" y="4572000"/>
            <a:ext cx="10969942" cy="1371600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December 12, </a:t>
            </a:r>
            <a:r>
              <a:rPr lang="en-US" dirty="0"/>
              <a:t>2019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5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457199"/>
            <a:ext cx="10058400" cy="6403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8112" y="1762626"/>
            <a:ext cx="4343400" cy="1015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When Treaty Management window is activated, you will be able to prepare, submit or withdraw a proposal. </a:t>
            </a:r>
          </a:p>
        </p:txBody>
      </p:sp>
      <p:sp>
        <p:nvSpPr>
          <p:cNvPr id="6" name="Down Arrow 5"/>
          <p:cNvSpPr/>
          <p:nvPr/>
        </p:nvSpPr>
        <p:spPr>
          <a:xfrm>
            <a:off x="3103562" y="2778289"/>
            <a:ext cx="476250" cy="26971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381000"/>
            <a:ext cx="9829800" cy="62581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0388" y="2679125"/>
            <a:ext cx="3048000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Bank Balance Information</a:t>
            </a:r>
          </a:p>
        </p:txBody>
      </p:sp>
      <p:sp>
        <p:nvSpPr>
          <p:cNvPr id="6" name="Down Arrow 5"/>
          <p:cNvSpPr/>
          <p:nvPr/>
        </p:nvSpPr>
        <p:spPr>
          <a:xfrm>
            <a:off x="5656263" y="3079235"/>
            <a:ext cx="476250" cy="26971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18560" y="4974325"/>
            <a:ext cx="5105400" cy="1323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This will let you know your current balance and deducts the amount you expect to spend on territory management. It will update as you adjust your spending.</a:t>
            </a:r>
          </a:p>
        </p:txBody>
      </p:sp>
      <p:sp>
        <p:nvSpPr>
          <p:cNvPr id="8" name="Down Arrow 7"/>
          <p:cNvSpPr/>
          <p:nvPr/>
        </p:nvSpPr>
        <p:spPr>
          <a:xfrm rot="10800000">
            <a:off x="5675312" y="4372010"/>
            <a:ext cx="457200" cy="58098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5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152400"/>
            <a:ext cx="10210799" cy="6381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6812" y="4114800"/>
            <a:ext cx="3124200" cy="7078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Blue line shows the territory you control in each period.</a:t>
            </a:r>
          </a:p>
        </p:txBody>
      </p:sp>
      <p:sp>
        <p:nvSpPr>
          <p:cNvPr id="6" name="Down Arrow 5"/>
          <p:cNvSpPr/>
          <p:nvPr/>
        </p:nvSpPr>
        <p:spPr>
          <a:xfrm rot="10800000">
            <a:off x="7466012" y="3468623"/>
            <a:ext cx="457200" cy="646177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6200000">
            <a:off x="5080860" y="327752"/>
            <a:ext cx="304801" cy="1020897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98612" y="757418"/>
            <a:ext cx="3124200" cy="7078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Keeps track of each players’ expansion history.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5141911" y="1973294"/>
            <a:ext cx="304801" cy="1020897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59663" y="2402960"/>
            <a:ext cx="3124200" cy="16312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You started with 20 Territory. At the end of </a:t>
            </a:r>
            <a:r>
              <a:rPr lang="en-US" sz="2000" b="1" dirty="0"/>
              <a:t>match 1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you expanded to 25</a:t>
            </a:r>
            <a:r>
              <a:rPr lang="en-US" sz="2000" dirty="0"/>
              <a:t> (</a:t>
            </a:r>
            <a:r>
              <a:rPr lang="en-US" sz="2000" b="1" dirty="0">
                <a:solidFill>
                  <a:srgbClr val="00B050"/>
                </a:solidFill>
              </a:rPr>
              <a:t>+6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FF0000"/>
                </a:solidFill>
              </a:rPr>
              <a:t>-1 </a:t>
            </a:r>
            <a:r>
              <a:rPr lang="en-US" sz="2000" dirty="0"/>
              <a:t>indicated on top), etc.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00515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Each Period, Player A may propose a Treaty, and Player B may accept, reject, or ignore the Treaty.</a:t>
            </a:r>
          </a:p>
          <a:p>
            <a:r>
              <a:rPr lang="en-US" dirty="0"/>
              <a:t>Treaties have parts: a proposed Territory split, and a Payment.</a:t>
            </a:r>
          </a:p>
          <a:p>
            <a:r>
              <a:rPr lang="en-US" dirty="0"/>
              <a:t>If Player B accepts a treaty, the territory is reallocated according to the Treaty terms, and Player A pays Player B the amount offered.</a:t>
            </a:r>
          </a:p>
          <a:p>
            <a:r>
              <a:rPr lang="en-US" dirty="0"/>
              <a:t>Players may not Expand the same Period the Treaty is accepted.</a:t>
            </a:r>
          </a:p>
          <a:p>
            <a:r>
              <a:rPr lang="en-US" dirty="0">
                <a:solidFill>
                  <a:srgbClr val="FF0000"/>
                </a:solidFill>
              </a:rPr>
              <a:t>Either Player may Expand in future Periods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9872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457199"/>
            <a:ext cx="10058400" cy="6403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8112" y="1762626"/>
            <a:ext cx="4343400" cy="1015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When Treaty Management window is activated, you will be able to prepare, submit or withdraw a proposal. </a:t>
            </a:r>
          </a:p>
        </p:txBody>
      </p:sp>
      <p:sp>
        <p:nvSpPr>
          <p:cNvPr id="6" name="Down Arrow 5"/>
          <p:cNvSpPr/>
          <p:nvPr/>
        </p:nvSpPr>
        <p:spPr>
          <a:xfrm>
            <a:off x="3103562" y="2778289"/>
            <a:ext cx="476250" cy="26971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08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457199"/>
            <a:ext cx="10058400" cy="6403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8112" y="1762626"/>
            <a:ext cx="4343400" cy="1323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When Treaty Management window is activated, you will be able to accept or reject a proposal made by the other player</a:t>
            </a:r>
            <a:r>
              <a:rPr lang="en-US" sz="2000" dirty="0"/>
              <a:t>.</a:t>
            </a:r>
          </a:p>
        </p:txBody>
      </p:sp>
      <p:sp>
        <p:nvSpPr>
          <p:cNvPr id="6" name="Down Arrow 5"/>
          <p:cNvSpPr/>
          <p:nvPr/>
        </p:nvSpPr>
        <p:spPr>
          <a:xfrm>
            <a:off x="3103562" y="2778289"/>
            <a:ext cx="476250" cy="26971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4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381000"/>
            <a:ext cx="9429956" cy="60035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98598" y="2590800"/>
            <a:ext cx="3895621" cy="1015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This table will be updated at the end of each match (scroll to see history beyond 4 matches). </a:t>
            </a:r>
          </a:p>
        </p:txBody>
      </p:sp>
      <p:sp>
        <p:nvSpPr>
          <p:cNvPr id="7" name="Down Arrow 6"/>
          <p:cNvSpPr/>
          <p:nvPr/>
        </p:nvSpPr>
        <p:spPr>
          <a:xfrm>
            <a:off x="3608284" y="3825407"/>
            <a:ext cx="476250" cy="47833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28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Defensive Spending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spending on Expansion, you may choose to enact Defensive spending.</a:t>
            </a:r>
          </a:p>
          <a:p>
            <a:r>
              <a:rPr lang="en-US" dirty="0"/>
              <a:t>Defensive spending works the exact same as normal Expansion, with 2 differences.</a:t>
            </a:r>
          </a:p>
          <a:p>
            <a:pPr marL="1066561" lvl="2" indent="0">
              <a:buNone/>
            </a:pPr>
            <a:r>
              <a:rPr lang="en-US" dirty="0"/>
              <a:t>1. If you Expand more than the other player you will gain 0 Territory.</a:t>
            </a:r>
          </a:p>
          <a:p>
            <a:pPr marL="1066561" lvl="2" indent="0">
              <a:buNone/>
            </a:pPr>
            <a:r>
              <a:rPr lang="en-US" dirty="0"/>
              <a:t>2. Defensive Spending will not end a Treaty.</a:t>
            </a:r>
          </a:p>
        </p:txBody>
      </p:sp>
    </p:spTree>
    <p:extLst>
      <p:ext uri="{BB962C8B-B14F-4D97-AF65-F5344CB8AC3E}">
        <p14:creationId xmlns:p14="http://schemas.microsoft.com/office/powerpoint/2010/main" val="2275821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457200"/>
            <a:ext cx="9753599" cy="62096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71260" y="1382349"/>
            <a:ext cx="4343400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When you in T2, you will be able to do territory management where you can expand by 6% max at a proposed cost. The cost will be deducted from you Bank Balance. </a:t>
            </a:r>
          </a:p>
        </p:txBody>
      </p:sp>
      <p:sp>
        <p:nvSpPr>
          <p:cNvPr id="6" name="Down Arrow 5"/>
          <p:cNvSpPr/>
          <p:nvPr/>
        </p:nvSpPr>
        <p:spPr>
          <a:xfrm>
            <a:off x="8228012" y="2870883"/>
            <a:ext cx="457200" cy="285547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37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Periods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2209800"/>
            <a:ext cx="10969942" cy="39163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Period is split into three parts:</a:t>
            </a:r>
          </a:p>
          <a:p>
            <a:pPr marL="533281" lvl="1" indent="0">
              <a:buNone/>
            </a:pPr>
            <a:r>
              <a:rPr lang="en-US" dirty="0"/>
              <a:t>1. Treaty Proposal—Player A may propose a Treaty</a:t>
            </a:r>
          </a:p>
          <a:p>
            <a:pPr marL="533281" lvl="1" indent="0">
              <a:buNone/>
            </a:pPr>
            <a:r>
              <a:rPr lang="en-US" dirty="0"/>
              <a:t>2. Treaty Evaluation—Player B may accept, reject, or ignore the Treaty (if any).</a:t>
            </a:r>
          </a:p>
          <a:p>
            <a:pPr marL="533281" lvl="1" indent="0">
              <a:buNone/>
            </a:pPr>
            <a:r>
              <a:rPr lang="en-US" dirty="0"/>
              <a:t>3. Expansion—Both Players decide how much to Expand (unless a Treaty was accepted this Period).</a:t>
            </a:r>
          </a:p>
        </p:txBody>
      </p:sp>
      <p:pic>
        <p:nvPicPr>
          <p:cNvPr id="4" name="Picture 2" descr="C:\Users\sylvina.may\AppData\Local\Temp\SNAGHTML200229c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1295400"/>
            <a:ext cx="83058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82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676400"/>
            <a:ext cx="10512861" cy="39671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This is an experiment in decision making.</a:t>
            </a:r>
          </a:p>
          <a:p>
            <a:r>
              <a:rPr lang="en-US" sz="3600" dirty="0"/>
              <a:t>Your earnings depend on decisions you make as well as the decision of the Player you are paired with.</a:t>
            </a:r>
          </a:p>
          <a:p>
            <a:r>
              <a:rPr lang="en-US" sz="3600" dirty="0"/>
              <a:t>If you have questions at any time, please raise your hand and a monitor will come to help.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442" y="274639"/>
            <a:ext cx="10969942" cy="1143000"/>
          </a:xfrm>
        </p:spPr>
        <p:txBody>
          <a:bodyPr/>
          <a:lstStyle/>
          <a:p>
            <a:r>
              <a:rPr lang="en-US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080643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Match will last for a minimum of N Periods.</a:t>
            </a:r>
          </a:p>
          <a:p>
            <a:r>
              <a:rPr lang="en-US" dirty="0"/>
              <a:t>After the first N Periods, the Match may randomly end after each Period.</a:t>
            </a:r>
          </a:p>
        </p:txBody>
      </p:sp>
    </p:spTree>
    <p:extLst>
      <p:ext uri="{BB962C8B-B14F-4D97-AF65-F5344CB8AC3E}">
        <p14:creationId xmlns:p14="http://schemas.microsoft.com/office/powerpoint/2010/main" val="1156519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228600"/>
            <a:ext cx="9677400" cy="6161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5812" y="2133600"/>
            <a:ext cx="3895621" cy="1323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The wheel will spin after you complete N </a:t>
            </a:r>
            <a:r>
              <a:rPr lang="en-US" sz="2000" b="1" dirty="0"/>
              <a:t>matches</a:t>
            </a:r>
            <a:r>
              <a:rPr lang="en-US" sz="2000" dirty="0"/>
              <a:t>. You will have a 25% chance of the game ending (see blue area).</a:t>
            </a:r>
            <a:endParaRPr lang="en-US" sz="2000" b="1" dirty="0"/>
          </a:p>
        </p:txBody>
      </p:sp>
      <p:sp>
        <p:nvSpPr>
          <p:cNvPr id="8" name="Down Arrow 7"/>
          <p:cNvSpPr/>
          <p:nvPr/>
        </p:nvSpPr>
        <p:spPr>
          <a:xfrm>
            <a:off x="7646884" y="3673007"/>
            <a:ext cx="476250" cy="47833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82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03F10C-D930-724C-8314-4A693459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You will repeat the experiment multiple times and be paired with different players. </a:t>
            </a:r>
          </a:p>
          <a:p>
            <a:r>
              <a:rPr lang="en-US" sz="2800" dirty="0"/>
              <a:t>Each </a:t>
            </a:r>
            <a:r>
              <a:rPr lang="en-US" sz="2800" b="1" dirty="0"/>
              <a:t>Match</a:t>
            </a:r>
            <a:r>
              <a:rPr lang="en-US" sz="2800" dirty="0"/>
              <a:t> can last a minimum of N </a:t>
            </a:r>
            <a:r>
              <a:rPr lang="en-US" sz="2800" b="1" dirty="0"/>
              <a:t>periods</a:t>
            </a:r>
            <a:r>
              <a:rPr lang="en-US" sz="2800" dirty="0"/>
              <a:t> </a:t>
            </a:r>
          </a:p>
          <a:p>
            <a:r>
              <a:rPr lang="en-US" sz="2800" dirty="0"/>
              <a:t>You will carry your Bank Balance Savings between </a:t>
            </a:r>
            <a:r>
              <a:rPr lang="en-US" sz="2800" b="1" dirty="0"/>
              <a:t>matches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dirty="0"/>
          </a:p>
          <a:p>
            <a:r>
              <a:rPr lang="en-US" sz="2800" dirty="0"/>
              <a:t>You will have a new starting Bank Balance at the start of each </a:t>
            </a:r>
            <a:r>
              <a:rPr lang="en-US" sz="2800" b="1" dirty="0"/>
              <a:t>round </a:t>
            </a:r>
            <a:r>
              <a:rPr lang="en-US" sz="2800" dirty="0"/>
              <a:t>with new starting land allocation. </a:t>
            </a:r>
          </a:p>
          <a:p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12" y="3288792"/>
            <a:ext cx="1619250" cy="12192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332412" y="3900033"/>
            <a:ext cx="2362200" cy="3810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42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125A-D79E-DD4F-89C0-2B954ECA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90" y="2906714"/>
            <a:ext cx="10360501" cy="1362076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50949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experiment is composed of several </a:t>
            </a:r>
            <a:r>
              <a:rPr lang="en-US" b="1" dirty="0"/>
              <a:t>Matches</a:t>
            </a:r>
            <a:r>
              <a:rPr lang="en-US" dirty="0"/>
              <a:t>.</a:t>
            </a:r>
          </a:p>
          <a:p>
            <a:r>
              <a:rPr lang="en-US" dirty="0"/>
              <a:t>Each Match has many </a:t>
            </a:r>
            <a:r>
              <a:rPr lang="en-US" b="1" dirty="0"/>
              <a:t>Periods</a:t>
            </a:r>
            <a:r>
              <a:rPr lang="en-US" dirty="0"/>
              <a:t>.</a:t>
            </a:r>
          </a:p>
          <a:p>
            <a:r>
              <a:rPr lang="en-US" dirty="0"/>
              <a:t>You will earn </a:t>
            </a:r>
            <a:r>
              <a:rPr lang="en-US" b="1" dirty="0"/>
              <a:t>Income </a:t>
            </a:r>
            <a:r>
              <a:rPr lang="en-US" dirty="0"/>
              <a:t>every Period. All Income is placed into your </a:t>
            </a:r>
            <a:r>
              <a:rPr lang="en-US" b="1" dirty="0"/>
              <a:t>Bank Balance</a:t>
            </a:r>
            <a:r>
              <a:rPr lang="en-US" dirty="0"/>
              <a:t>.</a:t>
            </a:r>
          </a:p>
          <a:p>
            <a:r>
              <a:rPr lang="en-US" dirty="0"/>
              <a:t>The more money in your final Bank Balance at the end of each Match, the more you will be paid in US Dollars.</a:t>
            </a:r>
          </a:p>
        </p:txBody>
      </p:sp>
    </p:spTree>
    <p:extLst>
      <p:ext uri="{BB962C8B-B14F-4D97-AF65-F5344CB8AC3E}">
        <p14:creationId xmlns:p14="http://schemas.microsoft.com/office/powerpoint/2010/main" val="426414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experiment, there are two types of Players: A and B. </a:t>
            </a:r>
          </a:p>
          <a:p>
            <a:r>
              <a:rPr lang="en-US" dirty="0"/>
              <a:t>You will be the same type for the entire experiment.</a:t>
            </a:r>
          </a:p>
          <a:p>
            <a:r>
              <a:rPr lang="en-US" dirty="0"/>
              <a:t>Each Match, Player A and Player B are paired up. You will be paired with a different person each Match.</a:t>
            </a:r>
          </a:p>
        </p:txBody>
      </p:sp>
    </p:spTree>
    <p:extLst>
      <p:ext uri="{BB962C8B-B14F-4D97-AF65-F5344CB8AC3E}">
        <p14:creationId xmlns:p14="http://schemas.microsoft.com/office/powerpoint/2010/main" val="351299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Territory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each Match, there is Territory.</a:t>
            </a:r>
          </a:p>
          <a:p>
            <a:r>
              <a:rPr lang="en-US" dirty="0"/>
              <a:t>You control some Territory. Territory not under your control is controlled by the Player you are paired with.</a:t>
            </a:r>
          </a:p>
          <a:p>
            <a:r>
              <a:rPr lang="en-US" dirty="0"/>
              <a:t>The more Territory you control, the higher your income.</a:t>
            </a:r>
          </a:p>
        </p:txBody>
      </p:sp>
    </p:spTree>
    <p:extLst>
      <p:ext uri="{BB962C8B-B14F-4D97-AF65-F5344CB8AC3E}">
        <p14:creationId xmlns:p14="http://schemas.microsoft.com/office/powerpoint/2010/main" val="299245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344425"/>
            <a:ext cx="11250391" cy="65531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0412" y="3390191"/>
            <a:ext cx="2590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your screen.</a:t>
            </a:r>
          </a:p>
        </p:txBody>
      </p:sp>
      <p:sp>
        <p:nvSpPr>
          <p:cNvPr id="17" name="Down Arrow 16"/>
          <p:cNvSpPr/>
          <p:nvPr/>
        </p:nvSpPr>
        <p:spPr>
          <a:xfrm rot="10800000">
            <a:off x="912812" y="1143000"/>
            <a:ext cx="457200" cy="646177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304800"/>
            <a:ext cx="10165041" cy="64715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79612" y="4151377"/>
            <a:ext cx="3124200" cy="19389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graph shows how much Income you receive based on the amount of Territory you control.</a:t>
            </a:r>
            <a:endParaRPr lang="en-US" sz="2000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3198812" y="3505200"/>
            <a:ext cx="457200" cy="646177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5400000">
            <a:off x="4121931" y="905681"/>
            <a:ext cx="317659" cy="2468697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5109" y="1632197"/>
            <a:ext cx="312420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dotted line shows your current </a:t>
            </a:r>
            <a:r>
              <a:rPr lang="en-US" dirty="0">
                <a:solidFill>
                  <a:srgbClr val="FF0000"/>
                </a:solidFill>
              </a:rPr>
              <a:t>Territory</a:t>
            </a:r>
            <a:r>
              <a:rPr lang="en-US" dirty="0"/>
              <a:t> and Income.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331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Territory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Period, you may spend from your Bank Balance to perform Expansion.</a:t>
            </a:r>
          </a:p>
          <a:p>
            <a:r>
              <a:rPr lang="en-US" dirty="0"/>
              <a:t>The more you spend, the higher your Expansion for the Period. (Potential expansion!)</a:t>
            </a:r>
          </a:p>
          <a:p>
            <a:r>
              <a:rPr lang="en-US" dirty="0"/>
              <a:t>Territory changes depending on how much each Player Expands</a:t>
            </a:r>
          </a:p>
        </p:txBody>
      </p:sp>
    </p:spTree>
    <p:extLst>
      <p:ext uri="{BB962C8B-B14F-4D97-AF65-F5344CB8AC3E}">
        <p14:creationId xmlns:p14="http://schemas.microsoft.com/office/powerpoint/2010/main" val="101972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Suppose you control 40 Territory and perform 5 Expansion this Period.</a:t>
            </a:r>
          </a:p>
          <a:p>
            <a:r>
              <a:rPr lang="en-US" dirty="0"/>
              <a:t>Example 1: The other Player Expands by 2. Next Period, you will control 40 + (5 - 2) = 43 Territory.</a:t>
            </a:r>
          </a:p>
          <a:p>
            <a:r>
              <a:rPr lang="en-US" dirty="0"/>
              <a:t>Example 2: The other Player Expands by 5. Next Period, you will control 40 + (5 - 5) = 40 Territory.</a:t>
            </a:r>
          </a:p>
          <a:p>
            <a:r>
              <a:rPr lang="en-US" dirty="0"/>
              <a:t>Example 3: The other Player Expands by 8. Next Period, you will control 40 + (5 - 8) = 37 Territory.</a:t>
            </a:r>
          </a:p>
        </p:txBody>
      </p:sp>
    </p:spTree>
    <p:extLst>
      <p:ext uri="{BB962C8B-B14F-4D97-AF65-F5344CB8AC3E}">
        <p14:creationId xmlns:p14="http://schemas.microsoft.com/office/powerpoint/2010/main" val="300240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882</Words>
  <Application>Microsoft Office PowerPoint</Application>
  <PresentationFormat>自定义</PresentationFormat>
  <Paragraphs>74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Instructions </vt:lpstr>
      <vt:lpstr>Welcome</vt:lpstr>
      <vt:lpstr>Payouts</vt:lpstr>
      <vt:lpstr>Matching</vt:lpstr>
      <vt:lpstr>Territory Income</vt:lpstr>
      <vt:lpstr>PowerPoint 演示文稿</vt:lpstr>
      <vt:lpstr>PowerPoint 演示文稿</vt:lpstr>
      <vt:lpstr>Territory Expansion</vt:lpstr>
      <vt:lpstr>Expansion Example</vt:lpstr>
      <vt:lpstr>PowerPoint 演示文稿</vt:lpstr>
      <vt:lpstr>PowerPoint 演示文稿</vt:lpstr>
      <vt:lpstr>PowerPoint 演示文稿</vt:lpstr>
      <vt:lpstr>Treaties</vt:lpstr>
      <vt:lpstr>PowerPoint 演示文稿</vt:lpstr>
      <vt:lpstr>PowerPoint 演示文稿</vt:lpstr>
      <vt:lpstr>PowerPoint 演示文稿</vt:lpstr>
      <vt:lpstr>Defensive Spending</vt:lpstr>
      <vt:lpstr>PowerPoint 演示文稿</vt:lpstr>
      <vt:lpstr>Order of Periods</vt:lpstr>
      <vt:lpstr>End of Match</vt:lpstr>
      <vt:lpstr>PowerPoint 演示文稿</vt:lpstr>
      <vt:lpstr>Summary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Peng</cp:lastModifiedBy>
  <cp:revision>62</cp:revision>
  <dcterms:created xsi:type="dcterms:W3CDTF">2019-07-11T15:33:20Z</dcterms:created>
  <dcterms:modified xsi:type="dcterms:W3CDTF">2021-01-26T22:39:25Z</dcterms:modified>
</cp:coreProperties>
</file>