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10287000" cx="18288000"/>
  <p:notesSz cx="10287000" cy="18288000"/>
  <p:embeddedFontLst>
    <p:embeddedFont>
      <p:font typeface="Roboto Black"/>
      <p:bold r:id="rId65"/>
      <p:boldItalic r:id="rId66"/>
    </p:embeddedFont>
    <p:embeddedFont>
      <p:font typeface="Roboto"/>
      <p:regular r:id="rId67"/>
      <p:bold r:id="rId68"/>
      <p:italic r:id="rId69"/>
      <p:boldItalic r:id="rId70"/>
    </p:embeddedFont>
    <p:embeddedFont>
      <p:font typeface="Nunito"/>
      <p:regular r:id="rId71"/>
      <p:bold r:id="rId72"/>
      <p:italic r:id="rId73"/>
      <p:boldItalic r:id="rId74"/>
    </p:embeddedFont>
    <p:embeddedFont>
      <p:font typeface="Open Sans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  <p:ext uri="GoogleSlidesCustomDataVersion2">
      <go:slidesCustomData xmlns:go="http://customooxmlschemas.google.com/" r:id="rId79" roundtripDataSignature="AMtx7mgtJHMlPqK44cxjQB8azlrCWcTx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D3322E-6FD1-454E-BF09-9962484ED84D}">
  <a:tblStyle styleId="{B4D3322E-6FD1-454E-BF09-9962484ED8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Nunito-italic.fntdata"/><Relationship Id="rId72" Type="http://schemas.openxmlformats.org/officeDocument/2006/relationships/font" Target="fonts/Nunito-bold.fntdata"/><Relationship Id="rId31" Type="http://schemas.openxmlformats.org/officeDocument/2006/relationships/slide" Target="slides/slide25.xml"/><Relationship Id="rId75" Type="http://schemas.openxmlformats.org/officeDocument/2006/relationships/font" Target="fonts/OpenSans-regular.fntdata"/><Relationship Id="rId30" Type="http://schemas.openxmlformats.org/officeDocument/2006/relationships/slide" Target="slides/slide24.xml"/><Relationship Id="rId74" Type="http://schemas.openxmlformats.org/officeDocument/2006/relationships/font" Target="fonts/Nunito-boldItalic.fntdata"/><Relationship Id="rId33" Type="http://schemas.openxmlformats.org/officeDocument/2006/relationships/slide" Target="slides/slide27.xml"/><Relationship Id="rId77" Type="http://schemas.openxmlformats.org/officeDocument/2006/relationships/font" Target="fonts/OpenSans-italic.fntdata"/><Relationship Id="rId32" Type="http://schemas.openxmlformats.org/officeDocument/2006/relationships/slide" Target="slides/slide26.xml"/><Relationship Id="rId76" Type="http://schemas.openxmlformats.org/officeDocument/2006/relationships/font" Target="fonts/OpenSans-bold.fntdata"/><Relationship Id="rId35" Type="http://schemas.openxmlformats.org/officeDocument/2006/relationships/slide" Target="slides/slide29.xml"/><Relationship Id="rId79" Type="http://customschemas.google.com/relationships/presentationmetadata" Target="metadata"/><Relationship Id="rId34" Type="http://schemas.openxmlformats.org/officeDocument/2006/relationships/slide" Target="slides/slide28.xml"/><Relationship Id="rId78" Type="http://schemas.openxmlformats.org/officeDocument/2006/relationships/font" Target="fonts/OpenSans-boldItalic.fntdata"/><Relationship Id="rId71" Type="http://schemas.openxmlformats.org/officeDocument/2006/relationships/font" Target="fonts/Nunito-regular.fntdata"/><Relationship Id="rId70" Type="http://schemas.openxmlformats.org/officeDocument/2006/relationships/font" Target="fonts/Roboto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RobotoBlack-boldItalic.fntdata"/><Relationship Id="rId21" Type="http://schemas.openxmlformats.org/officeDocument/2006/relationships/slide" Target="slides/slide15.xml"/><Relationship Id="rId65" Type="http://schemas.openxmlformats.org/officeDocument/2006/relationships/font" Target="fonts/RobotoBlack-bold.fntdata"/><Relationship Id="rId24" Type="http://schemas.openxmlformats.org/officeDocument/2006/relationships/slide" Target="slides/slide18.xml"/><Relationship Id="rId68" Type="http://schemas.openxmlformats.org/officeDocument/2006/relationships/font" Target="fonts/Roboto-bold.fntdata"/><Relationship Id="rId23" Type="http://schemas.openxmlformats.org/officeDocument/2006/relationships/slide" Target="slides/slide17.xml"/><Relationship Id="rId67" Type="http://schemas.openxmlformats.org/officeDocument/2006/relationships/font" Target="fonts/Roboto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fb78a3d264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" name="Google Shape;15;gfb78a3d264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gfb78a3d264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e2ee357e4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0e2ee357e4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Population -&gt; underlying concept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mapping / the relationship</a:t>
            </a:r>
            <a:endParaRPr/>
          </a:p>
        </p:txBody>
      </p:sp>
      <p:sp>
        <p:nvSpPr>
          <p:cNvPr id="176" name="Google Shape;176;g10e2ee357e4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e2ee357e4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0e2ee357e4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10e2ee357e4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c5ccdab30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fc5ccdab3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1fc5ccdab30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09da5eb17_0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909da5eb17_0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2909da5eb17_0_2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e2ee357e4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0e2ee357e4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concept drift - in the legend.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Take is MUCH slower.</a:t>
            </a:r>
            <a:endParaRPr/>
          </a:p>
        </p:txBody>
      </p:sp>
      <p:sp>
        <p:nvSpPr>
          <p:cNvPr id="231" name="Google Shape;231;g10e2ee357e4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c0e3198fe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dc0e3198fe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1dc0e3198fe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96a433d84_1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e96a433d84_1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1e96a433d84_1_2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faa5cba5c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ffaa5cba5c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1ffaa5cba5c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ffaa5cba5c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ffaa5cba5c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1ffaa5cba5c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ffaa5cba5c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ffaa5cba5c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1ffaa5cba5c_0_1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ffaa5cba5c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1ffaa5cba5c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g1ffaa5cba5c_0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faa5cba5c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1ffaa5cba5c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g1ffaa5cba5c_0_1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ffaa5cba5c_0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1ffaa5cba5c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1ffaa5cba5c_0_1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ffaa5cba5c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1ffaa5cba5c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g1ffaa5cba5c_0_1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ffaa5cba5c_0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1ffaa5cba5c_0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g1ffaa5cba5c_0_1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ffaa5cba5c_0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1ffaa5cba5c_0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g1ffaa5cba5c_0_1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e96a433d84_1_3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1e96a433d84_1_3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g1e96a433d84_1_3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ffaa5cba5c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1ffaa5cba5c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g1ffaa5cba5c_0_1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fffb36547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1fffb36547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g1fffb365472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909da5eb1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2909da5eb1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g2909da5eb1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fffb365472_1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g1fffb365472_1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g1fffb365472_1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909da5eb17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g2909da5eb17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g2909da5eb17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909da5eb17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2909da5eb17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g2909da5eb17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909da5eb17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2909da5eb17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0" name="Google Shape;510;g2909da5eb17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909da5eb17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g2909da5eb17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" name="Google Shape;524;g2909da5eb17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909da5eb17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g2909da5eb17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7" name="Google Shape;537;g2909da5eb17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909da5eb17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g2909da5eb17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1" name="Google Shape;551;g2909da5eb17_0_1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909da5eb17_0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g2909da5eb17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4" name="Google Shape;564;g2909da5eb17_0_1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909da5eb17_0_2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g2909da5eb17_0_2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7" name="Google Shape;577;g2909da5eb17_0_2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909da5eb17_0_2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g2909da5eb17_0_2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g2909da5eb17_0_2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909da5eb17_0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2909da5eb17_0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4" name="Google Shape;604;g2909da5eb17_0_2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0b2d2ea3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80b2d2ea3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g280b2d2ea3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909da5eb17_0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g2909da5eb17_0_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7" name="Google Shape;617;g2909da5eb17_0_2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909da5eb17_0_2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g2909da5eb17_0_2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2" name="Google Shape;632;g2909da5eb17_0_2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909da5eb17_0_2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g2909da5eb17_0_2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5" name="Google Shape;645;g2909da5eb17_0_2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909da5eb17_0_2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g2909da5eb17_0_2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9" name="Google Shape;659;g2909da5eb17_0_2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909da5eb17_0_3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g2909da5eb17_0_3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4" name="Google Shape;674;g2909da5eb17_0_3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909da5eb17_0_3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g2909da5eb17_0_3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7" name="Google Shape;687;g2909da5eb17_0_3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909da5eb17_0_3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g2909da5eb17_0_3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1" name="Google Shape;701;g2909da5eb17_0_3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909da5eb17_0_3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g2909da5eb17_0_3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4" name="Google Shape;714;g2909da5eb17_0_3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909da5eb17_0_3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g2909da5eb17_0_3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8" name="Google Shape;728;g2909da5eb17_0_3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909da5eb17_0_3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g2909da5eb17_0_3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1" name="Google Shape;741;g2909da5eb17_0_3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0b2d2ea3d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80b2d2ea3d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280b2d2ea3d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909da5eb17_0_4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4" name="Google Shape;754;g2909da5eb17_0_4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5" name="Google Shape;755;g2909da5eb17_0_4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909da5eb17_0_4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7" name="Google Shape;767;g2909da5eb17_0_4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8" name="Google Shape;768;g2909da5eb17_0_4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909da5eb17_0_4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1" name="Google Shape;781;g2909da5eb17_0_4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2" name="Google Shape;782;g2909da5eb17_0_4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ffaa5cba5c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0" name="Google Shape;790;g1ffaa5cba5c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1" name="Google Shape;791;g1ffaa5cba5c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909da5eb17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3" name="Google Shape;803;g2909da5eb17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4" name="Google Shape;804;g2909da5eb17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909da5eb17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4" name="Google Shape;824;g2909da5eb17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5" name="Google Shape;825;g2909da5eb17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909da5eb17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6" name="Google Shape;846;g2909da5eb17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7" name="Google Shape;847;g2909da5eb17_0_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909da5eb17_0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1" name="Google Shape;881;g2909da5eb17_0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2" name="Google Shape;882;g2909da5eb17_0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fb78a3d26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5" name="Google Shape;895;gfb78a3d26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6" name="Google Shape;896;gfb78a3d264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c5ccdab30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fc5ccdab30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1fc5ccdab30_0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96a433d84_1_2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e96a433d84_1_2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1e96a433d84_1_2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0b2d2ea3d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80b2d2ea3d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280b2d2ea3d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0b2d2ea3d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80b2d2ea3d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80b2d2ea3d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39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Relationship Id="rId6" Type="http://schemas.openxmlformats.org/officeDocument/2006/relationships/image" Target="../media/image31.png"/><Relationship Id="rId7" Type="http://schemas.openxmlformats.org/officeDocument/2006/relationships/image" Target="../media/image3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github.com/NannyML/nannyml" TargetMode="External"/><Relationship Id="rId4" Type="http://schemas.openxmlformats.org/officeDocument/2006/relationships/image" Target="../media/image43.jpg"/><Relationship Id="rId5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" name="Google Shape;18;gfb78a3d264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43100"/>
            <a:ext cx="17202150" cy="4895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" name="Google Shape;19;gfb78a3d264_1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381500"/>
            <a:ext cx="7867650" cy="59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gfb78a3d264_1_9"/>
          <p:cNvSpPr/>
          <p:nvPr/>
        </p:nvSpPr>
        <p:spPr>
          <a:xfrm>
            <a:off x="7733300" y="2152500"/>
            <a:ext cx="8410500" cy="22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/>
              <a:t>Hands-on ML monitoring flow with NannyML</a:t>
            </a:r>
            <a:endParaRPr b="0" i="0" sz="7500" u="none" cap="none" strike="noStrike">
              <a:solidFill>
                <a:srgbClr val="00C8E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gfb78a3d264_1_9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gfb78a3d264_1_9"/>
          <p:cNvSpPr txBox="1"/>
          <p:nvPr/>
        </p:nvSpPr>
        <p:spPr>
          <a:xfrm>
            <a:off x="13227425" y="5985700"/>
            <a:ext cx="324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Wojtek Kuberski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e2ee357e4_0_31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g10e2ee357e4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2900" y="2421125"/>
            <a:ext cx="13749869" cy="773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0e2ee357e4_0_31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The two causes of silent model failure</a:t>
            </a:r>
            <a:r>
              <a:rPr b="0" i="0" lang="en-US" sz="5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endParaRPr b="0" i="0" sz="5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36077B"/>
                </a:solidFill>
                <a:latin typeface="Roboto Black"/>
                <a:ea typeface="Roboto Black"/>
                <a:cs typeface="Roboto Black"/>
                <a:sym typeface="Roboto Black"/>
              </a:rPr>
              <a:t>The basics</a:t>
            </a:r>
            <a:endParaRPr b="0" i="0" sz="5400" u="none" cap="none" strike="noStrike">
              <a:solidFill>
                <a:srgbClr val="36077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181" name="Google Shape;181;g10e2ee357e4_0_31"/>
          <p:cNvGrpSpPr/>
          <p:nvPr/>
        </p:nvGrpSpPr>
        <p:grpSpPr>
          <a:xfrm>
            <a:off x="16583706" y="605697"/>
            <a:ext cx="1057206" cy="1052568"/>
            <a:chOff x="13793863" y="556714"/>
            <a:chExt cx="3314127" cy="3419650"/>
          </a:xfrm>
        </p:grpSpPr>
        <p:sp>
          <p:nvSpPr>
            <p:cNvPr id="182" name="Google Shape;182;g10e2ee357e4_0_31"/>
            <p:cNvSpPr/>
            <p:nvPr/>
          </p:nvSpPr>
          <p:spPr>
            <a:xfrm rot="31393">
              <a:off x="13808349" y="775147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10e2ee357e4_0_31"/>
            <p:cNvSpPr/>
            <p:nvPr/>
          </p:nvSpPr>
          <p:spPr>
            <a:xfrm flipH="1" rot="31393">
              <a:off x="13906773" y="571198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10e2ee357e4_0_31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10e2ee357e4_0_31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e2ee357e4_0_51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2" name="Google Shape;192;g10e2ee357e4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7725" y="2430050"/>
            <a:ext cx="13732224" cy="772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0e2ee357e4_0_51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The two causes of silent model failure</a:t>
            </a:r>
            <a:r>
              <a:rPr b="0" i="0" lang="en-US" sz="5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endParaRPr b="0" i="0" sz="5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36077B"/>
                </a:solidFill>
                <a:latin typeface="Roboto Black"/>
                <a:ea typeface="Roboto Black"/>
                <a:cs typeface="Roboto Black"/>
                <a:sym typeface="Roboto Black"/>
              </a:rPr>
              <a:t>Covariate shift</a:t>
            </a:r>
            <a:endParaRPr b="0" i="0" sz="5400" u="none" cap="none" strike="noStrike">
              <a:solidFill>
                <a:srgbClr val="36077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194" name="Google Shape;194;g10e2ee357e4_0_51"/>
          <p:cNvGrpSpPr/>
          <p:nvPr/>
        </p:nvGrpSpPr>
        <p:grpSpPr>
          <a:xfrm>
            <a:off x="16583706" y="605697"/>
            <a:ext cx="1057206" cy="1052568"/>
            <a:chOff x="13793863" y="556714"/>
            <a:chExt cx="3314127" cy="3419650"/>
          </a:xfrm>
        </p:grpSpPr>
        <p:sp>
          <p:nvSpPr>
            <p:cNvPr id="195" name="Google Shape;195;g10e2ee357e4_0_51"/>
            <p:cNvSpPr/>
            <p:nvPr/>
          </p:nvSpPr>
          <p:spPr>
            <a:xfrm rot="31393">
              <a:off x="13808349" y="775147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10e2ee357e4_0_51"/>
            <p:cNvSpPr/>
            <p:nvPr/>
          </p:nvSpPr>
          <p:spPr>
            <a:xfrm flipH="1" rot="31393">
              <a:off x="13906773" y="571198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10e2ee357e4_0_51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10e2ee357e4_0_51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c5ccdab30_0_12"/>
          <p:cNvSpPr/>
          <p:nvPr/>
        </p:nvSpPr>
        <p:spPr>
          <a:xfrm>
            <a:off x="25" y="3095750"/>
            <a:ext cx="18288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i="0" lang="en-US" sz="4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Change in the joint model input distribution - P(X)</a:t>
            </a:r>
            <a:endParaRPr i="0" sz="4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g1fc5ccdab30_0_12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6" name="Google Shape;206;g1fc5ccdab30_0_12"/>
          <p:cNvPicPr preferRelativeResize="0"/>
          <p:nvPr/>
        </p:nvPicPr>
        <p:blipFill rotWithShape="1">
          <a:blip r:embed="rId3">
            <a:alphaModFix/>
          </a:blip>
          <a:srcRect b="0" l="0" r="26530" t="0"/>
          <a:stretch/>
        </p:blipFill>
        <p:spPr>
          <a:xfrm>
            <a:off x="4443100" y="4098650"/>
            <a:ext cx="6207525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fc5ccdab30_0_12"/>
          <p:cNvPicPr preferRelativeResize="0"/>
          <p:nvPr/>
        </p:nvPicPr>
        <p:blipFill rotWithShape="1">
          <a:blip r:embed="rId4">
            <a:alphaModFix/>
          </a:blip>
          <a:srcRect b="0" l="0" r="28209" t="0"/>
          <a:stretch/>
        </p:blipFill>
        <p:spPr>
          <a:xfrm>
            <a:off x="4305275" y="6357325"/>
            <a:ext cx="6345351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fc5ccdab30_0_12"/>
          <p:cNvPicPr preferRelativeResize="0"/>
          <p:nvPr/>
        </p:nvPicPr>
        <p:blipFill rotWithShape="1">
          <a:blip r:embed="rId4">
            <a:alphaModFix/>
          </a:blip>
          <a:srcRect b="0" l="67623" r="0" t="0"/>
          <a:stretch/>
        </p:blipFill>
        <p:spPr>
          <a:xfrm>
            <a:off x="10650625" y="5055200"/>
            <a:ext cx="2861824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fc5ccdab30_0_12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The two causes of silent model failure</a:t>
            </a:r>
            <a:r>
              <a:rPr b="0" i="0" lang="en-US" sz="5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endParaRPr b="0" i="0" sz="5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36077B"/>
                </a:solidFill>
                <a:latin typeface="Roboto Black"/>
                <a:ea typeface="Roboto Black"/>
                <a:cs typeface="Roboto Black"/>
                <a:sym typeface="Roboto Black"/>
              </a:rPr>
              <a:t>Covariate shift</a:t>
            </a:r>
            <a:endParaRPr b="0" i="0" sz="5400" u="none" cap="none" strike="noStrike">
              <a:solidFill>
                <a:srgbClr val="36077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210" name="Google Shape;210;g1fc5ccdab30_0_12"/>
          <p:cNvGrpSpPr/>
          <p:nvPr/>
        </p:nvGrpSpPr>
        <p:grpSpPr>
          <a:xfrm>
            <a:off x="16583706" y="605697"/>
            <a:ext cx="1057206" cy="1052568"/>
            <a:chOff x="13793863" y="556714"/>
            <a:chExt cx="3314127" cy="3419650"/>
          </a:xfrm>
        </p:grpSpPr>
        <p:sp>
          <p:nvSpPr>
            <p:cNvPr id="211" name="Google Shape;211;g1fc5ccdab30_0_12"/>
            <p:cNvSpPr/>
            <p:nvPr/>
          </p:nvSpPr>
          <p:spPr>
            <a:xfrm rot="31393">
              <a:off x="13808349" y="775147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1fc5ccdab30_0_12"/>
            <p:cNvSpPr/>
            <p:nvPr/>
          </p:nvSpPr>
          <p:spPr>
            <a:xfrm flipH="1" rot="31393">
              <a:off x="13906773" y="571198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1fc5ccdab30_0_12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1fc5ccdab30_0_12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09da5eb17_0_204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1" name="Google Shape;221;g2909da5eb17_0_204"/>
          <p:cNvGrpSpPr/>
          <p:nvPr/>
        </p:nvGrpSpPr>
        <p:grpSpPr>
          <a:xfrm>
            <a:off x="16583708" y="605697"/>
            <a:ext cx="1057206" cy="1052568"/>
            <a:chOff x="13793863" y="556715"/>
            <a:chExt cx="3314126" cy="3419649"/>
          </a:xfrm>
        </p:grpSpPr>
        <p:sp>
          <p:nvSpPr>
            <p:cNvPr id="222" name="Google Shape;222;g2909da5eb17_0_204"/>
            <p:cNvSpPr/>
            <p:nvPr/>
          </p:nvSpPr>
          <p:spPr>
            <a:xfrm rot="31393">
              <a:off x="13808349" y="775147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2909da5eb17_0_204"/>
            <p:cNvSpPr/>
            <p:nvPr/>
          </p:nvSpPr>
          <p:spPr>
            <a:xfrm flipH="1" rot="31393">
              <a:off x="13906773" y="571198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2909da5eb17_0_204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2909da5eb17_0_204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6" name="Google Shape;226;g2909da5eb17_0_204"/>
          <p:cNvPicPr preferRelativeResize="0"/>
          <p:nvPr/>
        </p:nvPicPr>
        <p:blipFill rotWithShape="1">
          <a:blip r:embed="rId3">
            <a:alphaModFix/>
          </a:blip>
          <a:srcRect b="0" l="4589" r="3977" t="1845"/>
          <a:stretch/>
        </p:blipFill>
        <p:spPr>
          <a:xfrm>
            <a:off x="5502325" y="2837500"/>
            <a:ext cx="7014300" cy="696357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909da5eb17_0_204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The two causes of silent model failure</a:t>
            </a:r>
            <a:r>
              <a:rPr b="0" i="0" lang="en-US" sz="5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endParaRPr b="0" i="0" sz="5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36077B"/>
                </a:solidFill>
                <a:latin typeface="Roboto Black"/>
                <a:ea typeface="Roboto Black"/>
                <a:cs typeface="Roboto Black"/>
                <a:sym typeface="Roboto Black"/>
              </a:rPr>
              <a:t>Covariate shift: Multivariate </a:t>
            </a:r>
            <a:r>
              <a:rPr lang="en-US" sz="5400">
                <a:solidFill>
                  <a:srgbClr val="36077B"/>
                </a:solidFill>
                <a:latin typeface="Roboto Black"/>
                <a:ea typeface="Roboto Black"/>
                <a:cs typeface="Roboto Black"/>
                <a:sym typeface="Roboto Black"/>
              </a:rPr>
              <a:t>e</a:t>
            </a:r>
            <a:r>
              <a:rPr b="0" i="0" lang="en-US" sz="5400" u="none" cap="none" strike="noStrike">
                <a:solidFill>
                  <a:srgbClr val="36077B"/>
                </a:solidFill>
                <a:latin typeface="Roboto Black"/>
                <a:ea typeface="Roboto Black"/>
                <a:cs typeface="Roboto Black"/>
                <a:sym typeface="Roboto Black"/>
              </a:rPr>
              <a:t>xample</a:t>
            </a:r>
            <a:endParaRPr b="0" i="0" sz="5400" u="none" cap="none" strike="noStrike">
              <a:solidFill>
                <a:srgbClr val="36077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2ee357e4_0_15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4" name="Google Shape;234;g10e2ee357e4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3175" y="2458775"/>
            <a:ext cx="13732224" cy="772437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0e2ee357e4_0_15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The two causes of silent model failure</a:t>
            </a:r>
            <a:r>
              <a:rPr b="0" i="0" lang="en-US" sz="5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endParaRPr b="0" i="0" sz="5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36077B"/>
                </a:solidFill>
                <a:latin typeface="Roboto Black"/>
                <a:ea typeface="Roboto Black"/>
                <a:cs typeface="Roboto Black"/>
                <a:sym typeface="Roboto Black"/>
              </a:rPr>
              <a:t>Concept drift</a:t>
            </a:r>
            <a:endParaRPr b="0" i="0" sz="5400" u="none" cap="none" strike="noStrike">
              <a:solidFill>
                <a:srgbClr val="36077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236" name="Google Shape;236;g10e2ee357e4_0_15"/>
          <p:cNvGrpSpPr/>
          <p:nvPr/>
        </p:nvGrpSpPr>
        <p:grpSpPr>
          <a:xfrm>
            <a:off x="16583706" y="605697"/>
            <a:ext cx="1057206" cy="1052568"/>
            <a:chOff x="13793863" y="556714"/>
            <a:chExt cx="3314127" cy="3419650"/>
          </a:xfrm>
        </p:grpSpPr>
        <p:sp>
          <p:nvSpPr>
            <p:cNvPr id="237" name="Google Shape;237;g10e2ee357e4_0_15"/>
            <p:cNvSpPr/>
            <p:nvPr/>
          </p:nvSpPr>
          <p:spPr>
            <a:xfrm rot="31393">
              <a:off x="13808349" y="775147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10e2ee357e4_0_15"/>
            <p:cNvSpPr/>
            <p:nvPr/>
          </p:nvSpPr>
          <p:spPr>
            <a:xfrm flipH="1" rot="31393">
              <a:off x="13906773" y="571198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10e2ee357e4_0_15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10e2ee357e4_0_15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dc0e3198fe_2_0"/>
          <p:cNvSpPr/>
          <p:nvPr/>
        </p:nvSpPr>
        <p:spPr>
          <a:xfrm>
            <a:off x="820500" y="3596100"/>
            <a:ext cx="174675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i="0" lang="en-US" sz="4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Change in the relationship between the target and the model inputs - P(y|X)</a:t>
            </a:r>
            <a:endParaRPr i="0" sz="4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g1dc0e3198fe_2_0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8" name="Google Shape;248;g1dc0e3198fe_2_0"/>
          <p:cNvPicPr preferRelativeResize="0"/>
          <p:nvPr/>
        </p:nvPicPr>
        <p:blipFill rotWithShape="1">
          <a:blip r:embed="rId3">
            <a:alphaModFix/>
          </a:blip>
          <a:srcRect b="0" l="67623" r="0" t="0"/>
          <a:stretch/>
        </p:blipFill>
        <p:spPr>
          <a:xfrm>
            <a:off x="10732513" y="5992400"/>
            <a:ext cx="2861824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1dc0e3198fe_2_0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The two causes of silent model failure</a:t>
            </a:r>
            <a:r>
              <a:rPr b="0" i="0" lang="en-US" sz="5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endParaRPr b="0" i="0" sz="5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36077B"/>
                </a:solidFill>
                <a:latin typeface="Roboto Black"/>
                <a:ea typeface="Roboto Black"/>
                <a:cs typeface="Roboto Black"/>
                <a:sym typeface="Roboto Black"/>
              </a:rPr>
              <a:t>Concept drift</a:t>
            </a:r>
            <a:endParaRPr b="0" i="0" sz="5400" u="none" cap="none" strike="noStrike">
              <a:solidFill>
                <a:srgbClr val="36077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250" name="Google Shape;250;g1dc0e3198fe_2_0"/>
          <p:cNvGrpSpPr/>
          <p:nvPr/>
        </p:nvGrpSpPr>
        <p:grpSpPr>
          <a:xfrm>
            <a:off x="16583706" y="605697"/>
            <a:ext cx="1057206" cy="1052568"/>
            <a:chOff x="13793863" y="556714"/>
            <a:chExt cx="3314127" cy="3419650"/>
          </a:xfrm>
        </p:grpSpPr>
        <p:sp>
          <p:nvSpPr>
            <p:cNvPr id="251" name="Google Shape;251;g1dc0e3198fe_2_0"/>
            <p:cNvSpPr/>
            <p:nvPr/>
          </p:nvSpPr>
          <p:spPr>
            <a:xfrm rot="31393">
              <a:off x="13808349" y="775147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1dc0e3198fe_2_0"/>
            <p:cNvSpPr/>
            <p:nvPr/>
          </p:nvSpPr>
          <p:spPr>
            <a:xfrm flipH="1" rot="31393">
              <a:off x="13906773" y="571198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1dc0e3198fe_2_0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1dc0e3198fe_2_0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5" name="Google Shape;255;g1dc0e3198fe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5313" y="5082425"/>
            <a:ext cx="5837538" cy="21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1dc0e3198fe_2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3663" y="7127975"/>
            <a:ext cx="603885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96a433d84_1_223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g1e96a433d84_1_223"/>
          <p:cNvSpPr txBox="1"/>
          <p:nvPr/>
        </p:nvSpPr>
        <p:spPr>
          <a:xfrm>
            <a:off x="1079150" y="4479000"/>
            <a:ext cx="69987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05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Nunito"/>
              <a:buChar char="●"/>
            </a:pPr>
            <a:r>
              <a:rPr lang="en-US" sz="25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Confusion Matrix</a:t>
            </a:r>
            <a:endParaRPr b="0" i="0" sz="25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905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Nunito"/>
              <a:buChar char="●"/>
            </a:pPr>
            <a:r>
              <a:rPr lang="en-US" sz="25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Precision, Recall, Accuracy, Specificity, F1…</a:t>
            </a:r>
            <a:endParaRPr b="0" i="0" sz="25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905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Nunito"/>
              <a:buChar char="●"/>
            </a:pPr>
            <a:r>
              <a:rPr lang="en-US" sz="25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ROC AUC</a:t>
            </a:r>
            <a:endParaRPr b="1" i="0" sz="25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4" name="Google Shape;264;g1e96a433d84_1_223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Performance Estimation for </a:t>
            </a: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Classification</a:t>
            </a:r>
            <a:endParaRPr b="0" i="0" sz="54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36077B"/>
                </a:solidFill>
                <a:latin typeface="Roboto Black"/>
                <a:ea typeface="Roboto Black"/>
                <a:cs typeface="Roboto Black"/>
                <a:sym typeface="Roboto Black"/>
              </a:rPr>
              <a:t>CBPE: What can we calculate?</a:t>
            </a:r>
            <a:endParaRPr b="0" i="0" sz="5400" u="none" cap="none" strike="noStrike">
              <a:solidFill>
                <a:srgbClr val="36077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265" name="Google Shape;265;g1e96a433d84_1_223"/>
          <p:cNvGrpSpPr/>
          <p:nvPr/>
        </p:nvGrpSpPr>
        <p:grpSpPr>
          <a:xfrm>
            <a:off x="16583708" y="605697"/>
            <a:ext cx="1057206" cy="1052568"/>
            <a:chOff x="13793863" y="556715"/>
            <a:chExt cx="3314126" cy="3419649"/>
          </a:xfrm>
        </p:grpSpPr>
        <p:sp>
          <p:nvSpPr>
            <p:cNvPr id="266" name="Google Shape;266;g1e96a433d84_1_223"/>
            <p:cNvSpPr/>
            <p:nvPr/>
          </p:nvSpPr>
          <p:spPr>
            <a:xfrm rot="31393">
              <a:off x="13808349" y="775147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1e96a433d84_1_223"/>
            <p:cNvSpPr/>
            <p:nvPr/>
          </p:nvSpPr>
          <p:spPr>
            <a:xfrm flipH="1" rot="31393">
              <a:off x="13906773" y="571198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1e96a433d84_1_223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e96a433d84_1_223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0" name="Google Shape;270;g1e96a433d84_1_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7500" y="3215025"/>
            <a:ext cx="10342568" cy="49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ffaa5cba5c_0_137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g1ffaa5cba5c_0_137"/>
          <p:cNvSpPr txBox="1"/>
          <p:nvPr/>
        </p:nvSpPr>
        <p:spPr>
          <a:xfrm>
            <a:off x="1079150" y="4065850"/>
            <a:ext cx="141651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50"/>
              <a:buFont typeface="Nunito"/>
              <a:buChar char="●"/>
            </a:pPr>
            <a:r>
              <a:rPr b="0" i="0" lang="en-US" sz="365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Captures the full impact of covariate shift on performance</a:t>
            </a:r>
            <a:endParaRPr b="0" i="0" sz="36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50"/>
              <a:buFont typeface="Nunito"/>
              <a:buChar char="●"/>
            </a:pPr>
            <a:r>
              <a:rPr b="0" i="0" lang="en-US" sz="365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Assumes no concept drift</a:t>
            </a:r>
            <a:endParaRPr b="0" i="0" sz="36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50"/>
              <a:buFont typeface="Nunito"/>
              <a:buChar char="●"/>
            </a:pPr>
            <a:r>
              <a:rPr b="0" i="0" lang="en-US" sz="365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Assumes there is no covariate shift to previously unseen regions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g1ffaa5cba5c_0_137"/>
          <p:cNvGrpSpPr/>
          <p:nvPr/>
        </p:nvGrpSpPr>
        <p:grpSpPr>
          <a:xfrm>
            <a:off x="16583708" y="605697"/>
            <a:ext cx="1057206" cy="1052568"/>
            <a:chOff x="13793863" y="556715"/>
            <a:chExt cx="3314126" cy="3419649"/>
          </a:xfrm>
        </p:grpSpPr>
        <p:sp>
          <p:nvSpPr>
            <p:cNvPr id="279" name="Google Shape;279;g1ffaa5cba5c_0_137"/>
            <p:cNvSpPr/>
            <p:nvPr/>
          </p:nvSpPr>
          <p:spPr>
            <a:xfrm rot="31393">
              <a:off x="13808349" y="775147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1ffaa5cba5c_0_137"/>
            <p:cNvSpPr/>
            <p:nvPr/>
          </p:nvSpPr>
          <p:spPr>
            <a:xfrm flipH="1" rot="31393">
              <a:off x="13906773" y="571198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1ffaa5cba5c_0_137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1ffaa5cba5c_0_137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g1ffaa5cba5c_0_137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Performance Estimation for </a:t>
            </a: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Classification</a:t>
            </a:r>
            <a:endParaRPr b="0" i="0" sz="54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36077B"/>
                </a:solidFill>
                <a:latin typeface="Roboto Black"/>
                <a:ea typeface="Roboto Black"/>
                <a:cs typeface="Roboto Black"/>
                <a:sym typeface="Roboto Black"/>
              </a:rPr>
              <a:t>CBPE: What does it do?</a:t>
            </a:r>
            <a:endParaRPr b="0" i="0" sz="5400" u="none" cap="none" strike="noStrike">
              <a:solidFill>
                <a:srgbClr val="36077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ffaa5cba5c_0_121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g1ffaa5cba5c_0_121"/>
          <p:cNvSpPr txBox="1"/>
          <p:nvPr/>
        </p:nvSpPr>
        <p:spPr>
          <a:xfrm>
            <a:off x="11019950" y="4298316"/>
            <a:ext cx="66258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05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Nunito"/>
              <a:buChar char="●"/>
            </a:pPr>
            <a:r>
              <a:rPr b="0" i="0" lang="en-US" sz="255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Model scores (predicted probabilities)</a:t>
            </a:r>
            <a:endParaRPr b="0" i="0" sz="25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905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Nunito"/>
              <a:buChar char="●"/>
            </a:pPr>
            <a:r>
              <a:rPr b="0" i="0" lang="en-US" sz="255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Model predictions</a:t>
            </a:r>
            <a:endParaRPr b="0" i="0" sz="25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905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Nunito"/>
              <a:buChar char="●"/>
            </a:pPr>
            <a:r>
              <a:rPr b="0" i="0" lang="en-US" sz="255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Ground truth / target </a:t>
            </a:r>
            <a:r>
              <a:rPr b="1" i="0" lang="en-US" sz="255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(fitting only)</a:t>
            </a:r>
            <a:endParaRPr b="1" i="0" sz="25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g1ffaa5cba5c_0_121"/>
          <p:cNvSpPr/>
          <p:nvPr/>
        </p:nvSpPr>
        <p:spPr>
          <a:xfrm>
            <a:off x="1079150" y="4016991"/>
            <a:ext cx="9091200" cy="3177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ffaa5cba5c_0_121"/>
          <p:cNvSpPr txBox="1"/>
          <p:nvPr/>
        </p:nvSpPr>
        <p:spPr>
          <a:xfrm>
            <a:off x="1359350" y="4243041"/>
            <a:ext cx="8530800" cy="27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1" i="0" lang="en-US" sz="21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estimator </a:t>
            </a:r>
            <a:r>
              <a:rPr b="1" i="0" lang="en-US" sz="2150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1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nml.CBPE(</a:t>
            </a:r>
            <a:endParaRPr b="1" i="0" sz="21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1" i="0" lang="en-US" sz="21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y_pred_proba </a:t>
            </a:r>
            <a:r>
              <a:rPr b="1" i="0" lang="en-US" sz="2150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1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150" u="none" cap="none" strike="noStrike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'y_pred_proba'</a:t>
            </a:r>
            <a:r>
              <a:rPr b="1" i="0" lang="en-US" sz="21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	</a:t>
            </a:r>
            <a:endParaRPr b="1" i="0" sz="21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1" i="0" lang="en-US" sz="21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y_pred </a:t>
            </a:r>
            <a:r>
              <a:rPr b="1" i="0" lang="en-US" sz="2150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1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150" u="none" cap="none" strike="noStrike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'y_pred'</a:t>
            </a:r>
            <a:r>
              <a:rPr b="1" i="0" lang="en-US" sz="21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21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1" i="0" lang="en-US" sz="21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y_true </a:t>
            </a:r>
            <a:r>
              <a:rPr b="1" i="0" lang="en-US" sz="2150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1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150" u="none" cap="none" strike="noStrike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'target'</a:t>
            </a:r>
            <a:r>
              <a:rPr b="1" i="0" lang="en-US" sz="21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21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1" i="0" lang="en-US" sz="21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metrics </a:t>
            </a:r>
            <a:r>
              <a:rPr b="1" i="0" lang="en-US" sz="2150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1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i="0" lang="en-US" sz="2150" u="none" cap="none" strike="noStrike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'roc_auc'</a:t>
            </a:r>
            <a:r>
              <a:rPr b="1" i="0" lang="en-US" sz="21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150" u="none" cap="none" strike="noStrike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'f1'</a:t>
            </a:r>
            <a:r>
              <a:rPr b="1" i="0" lang="en-US" sz="21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1" i="0" sz="21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1" i="0" lang="en-US" sz="21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problem_type </a:t>
            </a:r>
            <a:r>
              <a:rPr b="1" i="0" lang="en-US" sz="2150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1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150" u="none" cap="none" strike="noStrike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'classification_binary'</a:t>
            </a:r>
            <a:endParaRPr b="1" i="0" sz="21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1" i="0" lang="en-US" sz="21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21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93" name="Google Shape;293;g1ffaa5cba5c_0_121"/>
          <p:cNvGrpSpPr/>
          <p:nvPr/>
        </p:nvGrpSpPr>
        <p:grpSpPr>
          <a:xfrm>
            <a:off x="16583708" y="605697"/>
            <a:ext cx="1057206" cy="1052568"/>
            <a:chOff x="13793863" y="556715"/>
            <a:chExt cx="3314126" cy="3419649"/>
          </a:xfrm>
        </p:grpSpPr>
        <p:sp>
          <p:nvSpPr>
            <p:cNvPr id="294" name="Google Shape;294;g1ffaa5cba5c_0_121"/>
            <p:cNvSpPr/>
            <p:nvPr/>
          </p:nvSpPr>
          <p:spPr>
            <a:xfrm rot="31393">
              <a:off x="13808349" y="775147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1ffaa5cba5c_0_121"/>
            <p:cNvSpPr/>
            <p:nvPr/>
          </p:nvSpPr>
          <p:spPr>
            <a:xfrm flipH="1" rot="31393">
              <a:off x="13906773" y="571198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1ffaa5cba5c_0_121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ffaa5cba5c_0_121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g1ffaa5cba5c_0_121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Performance Estimation for </a:t>
            </a: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Classification</a:t>
            </a:r>
            <a:endParaRPr b="0" i="0" sz="54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36077B"/>
                </a:solidFill>
                <a:latin typeface="Roboto Black"/>
                <a:ea typeface="Roboto Black"/>
                <a:cs typeface="Roboto Black"/>
                <a:sym typeface="Roboto Black"/>
              </a:rPr>
              <a:t>CBPE: Inputs</a:t>
            </a:r>
            <a:endParaRPr b="0" i="0" sz="5400" u="none" cap="none" strike="noStrike">
              <a:solidFill>
                <a:srgbClr val="36077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ffaa5cba5c_0_129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5" name="Google Shape;305;g1ffaa5cba5c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800" y="3311250"/>
            <a:ext cx="11743350" cy="47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1ffaa5cba5c_0_129"/>
          <p:cNvSpPr txBox="1"/>
          <p:nvPr/>
        </p:nvSpPr>
        <p:spPr>
          <a:xfrm>
            <a:off x="13086925" y="4405725"/>
            <a:ext cx="37743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05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Nunito"/>
              <a:buChar char="●"/>
            </a:pPr>
            <a:r>
              <a:rPr b="0" i="0" lang="en-US" sz="255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Estimated metric</a:t>
            </a:r>
            <a:endParaRPr b="0" i="0" sz="25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905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Nunito"/>
              <a:buChar char="●"/>
            </a:pPr>
            <a:r>
              <a:rPr b="0" i="0" lang="en-US" sz="255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Confidence bands</a:t>
            </a:r>
            <a:endParaRPr b="0" i="0" sz="25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905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Nunito"/>
              <a:buChar char="●"/>
            </a:pPr>
            <a:r>
              <a:rPr b="0" i="0" lang="en-US" sz="255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Thresholds</a:t>
            </a:r>
            <a:endParaRPr b="1" i="0" sz="25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07" name="Google Shape;307;g1ffaa5cba5c_0_129"/>
          <p:cNvGrpSpPr/>
          <p:nvPr/>
        </p:nvGrpSpPr>
        <p:grpSpPr>
          <a:xfrm>
            <a:off x="16583708" y="605697"/>
            <a:ext cx="1057206" cy="1052568"/>
            <a:chOff x="13793863" y="556715"/>
            <a:chExt cx="3314126" cy="3419649"/>
          </a:xfrm>
        </p:grpSpPr>
        <p:sp>
          <p:nvSpPr>
            <p:cNvPr id="308" name="Google Shape;308;g1ffaa5cba5c_0_129"/>
            <p:cNvSpPr/>
            <p:nvPr/>
          </p:nvSpPr>
          <p:spPr>
            <a:xfrm rot="31393">
              <a:off x="13808349" y="775147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1ffaa5cba5c_0_129"/>
            <p:cNvSpPr/>
            <p:nvPr/>
          </p:nvSpPr>
          <p:spPr>
            <a:xfrm flipH="1" rot="31393">
              <a:off x="13906773" y="571198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1ffaa5cba5c_0_129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1ffaa5cba5c_0_129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g1ffaa5cba5c_0_129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Performance Estimation for </a:t>
            </a: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Classification</a:t>
            </a:r>
            <a:endParaRPr b="0" i="0" sz="54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36077B"/>
                </a:solidFill>
                <a:latin typeface="Roboto Black"/>
                <a:ea typeface="Roboto Black"/>
                <a:cs typeface="Roboto Black"/>
                <a:sym typeface="Roboto Black"/>
              </a:rPr>
              <a:t>CBPE: Results</a:t>
            </a:r>
            <a:endParaRPr b="0" i="0" sz="5400" u="none" cap="none" strike="noStrike">
              <a:solidFill>
                <a:srgbClr val="36077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1954575" y="2601825"/>
            <a:ext cx="5203800" cy="1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00C8E5"/>
                </a:solidFill>
                <a:latin typeface="Roboto Black"/>
                <a:ea typeface="Roboto Black"/>
                <a:cs typeface="Roboto Black"/>
                <a:sym typeface="Roboto Black"/>
              </a:rPr>
              <a:t>ML Monitoring </a:t>
            </a:r>
            <a:r>
              <a:rPr lang="en-US" sz="5400">
                <a:solidFill>
                  <a:srgbClr val="00C8E5"/>
                </a:solidFill>
                <a:latin typeface="Roboto Black"/>
                <a:ea typeface="Roboto Black"/>
                <a:cs typeface="Roboto Black"/>
                <a:sym typeface="Roboto Black"/>
              </a:rPr>
              <a:t>F</a:t>
            </a:r>
            <a:r>
              <a:rPr b="0" i="0" lang="en-US" sz="5400" u="none" cap="none" strike="noStrike">
                <a:solidFill>
                  <a:srgbClr val="00C8E5"/>
                </a:solidFill>
                <a:latin typeface="Roboto Black"/>
                <a:ea typeface="Roboto Black"/>
                <a:cs typeface="Roboto Black"/>
                <a:sym typeface="Roboto Black"/>
              </a:rPr>
              <a:t>low</a:t>
            </a:r>
            <a:endParaRPr b="0" i="0" sz="5400" u="none" cap="none" strike="noStrike">
              <a:solidFill>
                <a:srgbClr val="00C8E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0" y="643800"/>
            <a:ext cx="182880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Agenda</a:t>
            </a:r>
            <a:endParaRPr b="0" i="0" sz="54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6400924" y="3449986"/>
            <a:ext cx="4981388" cy="4806123"/>
            <a:chOff x="13793863" y="760488"/>
            <a:chExt cx="3215875" cy="3215875"/>
          </a:xfrm>
        </p:grpSpPr>
        <p:sp>
          <p:nvSpPr>
            <p:cNvPr id="33" name="Google Shape;33;p2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FB0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9445400" y="2601825"/>
            <a:ext cx="5955000" cy="1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36077B"/>
                </a:solidFill>
                <a:latin typeface="Roboto Black"/>
                <a:ea typeface="Roboto Black"/>
                <a:cs typeface="Roboto Black"/>
                <a:sym typeface="Roboto Black"/>
              </a:rPr>
              <a:t>Performance Monitoring</a:t>
            </a:r>
            <a:endParaRPr b="0" i="0" sz="5400" u="none" cap="none" strike="noStrike">
              <a:solidFill>
                <a:srgbClr val="36077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7703875" y="4035925"/>
            <a:ext cx="9180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b="0" i="0" sz="54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9167250" y="4035925"/>
            <a:ext cx="9180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b="0" i="0" sz="54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7262250" y="6178038"/>
            <a:ext cx="9180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 b="0" i="0" sz="54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9606000" y="6178050"/>
            <a:ext cx="9180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b="0" i="0" sz="54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9445400" y="7173825"/>
            <a:ext cx="5955000" cy="1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16558F"/>
                </a:solidFill>
                <a:latin typeface="Roboto Black"/>
                <a:ea typeface="Roboto Black"/>
                <a:cs typeface="Roboto Black"/>
                <a:sym typeface="Roboto Black"/>
              </a:rPr>
              <a:t>Root Cause Analysis</a:t>
            </a:r>
            <a:endParaRPr b="0" i="0" sz="5400" u="none" cap="none" strike="noStrike">
              <a:solidFill>
                <a:srgbClr val="16558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2068875" y="7173825"/>
            <a:ext cx="4981500" cy="1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FB0081"/>
                </a:solidFill>
                <a:latin typeface="Roboto Black"/>
                <a:ea typeface="Roboto Black"/>
                <a:cs typeface="Roboto Black"/>
                <a:sym typeface="Roboto Black"/>
              </a:rPr>
              <a:t>Issue Resolution</a:t>
            </a:r>
            <a:endParaRPr b="0" i="0" sz="5400" u="none" cap="none" strike="noStrike">
              <a:solidFill>
                <a:srgbClr val="FB008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ffaa5cba5c_0_144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9" name="Google Shape;319;g1ffaa5cba5c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2750" y="3376900"/>
            <a:ext cx="5667375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ffaa5cba5c_0_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6725" y="3376900"/>
            <a:ext cx="5667375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ffaa5cba5c_0_144"/>
          <p:cNvSpPr txBox="1"/>
          <p:nvPr/>
        </p:nvSpPr>
        <p:spPr>
          <a:xfrm>
            <a:off x="1896727" y="2650800"/>
            <a:ext cx="68361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50"/>
              <a:buFont typeface="Arial"/>
              <a:buNone/>
            </a:pPr>
            <a:r>
              <a:rPr b="0" i="0" lang="en-US" sz="365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Test data</a:t>
            </a:r>
            <a:endParaRPr b="0" i="0" sz="36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g1ffaa5cba5c_0_144"/>
          <p:cNvSpPr txBox="1"/>
          <p:nvPr/>
        </p:nvSpPr>
        <p:spPr>
          <a:xfrm>
            <a:off x="9670852" y="2650800"/>
            <a:ext cx="68361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50"/>
              <a:buFont typeface="Arial"/>
              <a:buNone/>
            </a:pPr>
            <a:r>
              <a:rPr b="0" i="0" lang="en-US" sz="365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Production data</a:t>
            </a:r>
            <a:endParaRPr b="0" i="0" sz="36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23" name="Google Shape;323;g1ffaa5cba5c_0_144"/>
          <p:cNvGrpSpPr/>
          <p:nvPr/>
        </p:nvGrpSpPr>
        <p:grpSpPr>
          <a:xfrm>
            <a:off x="16583708" y="605697"/>
            <a:ext cx="1057206" cy="1052568"/>
            <a:chOff x="13793863" y="556715"/>
            <a:chExt cx="3314126" cy="3419649"/>
          </a:xfrm>
        </p:grpSpPr>
        <p:sp>
          <p:nvSpPr>
            <p:cNvPr id="324" name="Google Shape;324;g1ffaa5cba5c_0_144"/>
            <p:cNvSpPr/>
            <p:nvPr/>
          </p:nvSpPr>
          <p:spPr>
            <a:xfrm rot="31393">
              <a:off x="13808349" y="775147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1ffaa5cba5c_0_144"/>
            <p:cNvSpPr/>
            <p:nvPr/>
          </p:nvSpPr>
          <p:spPr>
            <a:xfrm flipH="1" rot="31393">
              <a:off x="13906773" y="571198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1ffaa5cba5c_0_144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1ffaa5cba5c_0_144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g1ffaa5cba5c_0_144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Performance Estimation for </a:t>
            </a: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Classification</a:t>
            </a:r>
            <a:endParaRPr b="0" i="0" sz="54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36077B"/>
                </a:solidFill>
                <a:latin typeface="Roboto Black"/>
                <a:ea typeface="Roboto Black"/>
                <a:cs typeface="Roboto Black"/>
                <a:sym typeface="Roboto Black"/>
              </a:rPr>
              <a:t>CBPE: Intuition</a:t>
            </a:r>
            <a:endParaRPr b="0" i="0" sz="5400" u="none" cap="none" strike="noStrike">
              <a:solidFill>
                <a:srgbClr val="36077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ffaa5cba5c_0_152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g1ffaa5cba5c_0_152"/>
          <p:cNvSpPr txBox="1"/>
          <p:nvPr/>
        </p:nvSpPr>
        <p:spPr>
          <a:xfrm>
            <a:off x="1079150" y="3753925"/>
            <a:ext cx="15820200" cy="4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59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Nunito"/>
              <a:buAutoNum type="arabicPeriod"/>
            </a:pPr>
            <a:r>
              <a:rPr b="0" i="0" lang="en-US" sz="295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Calibrate probabilities</a:t>
            </a:r>
            <a:endParaRPr b="0" i="0" sz="29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59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Nunito"/>
              <a:buAutoNum type="arabicPeriod"/>
            </a:pPr>
            <a:r>
              <a:rPr b="0" i="0" lang="en-US" sz="295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Choose a threshold</a:t>
            </a:r>
            <a:endParaRPr b="0" i="0" sz="29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59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Nunito"/>
              <a:buAutoNum type="arabicPeriod"/>
            </a:pPr>
            <a:r>
              <a:rPr b="1" i="0" lang="en-US" sz="295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Find expected confusion matrix for every point</a:t>
            </a:r>
            <a:endParaRPr b="1" i="0" sz="29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59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Nunito"/>
              <a:buAutoNum type="arabicPeriod"/>
            </a:pPr>
            <a:r>
              <a:rPr b="0" i="0" lang="en-US" sz="295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Get aggregate confusion matrix</a:t>
            </a:r>
            <a:endParaRPr b="0" i="0" sz="29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59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Nunito"/>
              <a:buAutoNum type="arabicPeriod"/>
            </a:pPr>
            <a:r>
              <a:rPr b="0" i="0" lang="en-US" sz="295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Compute a metric</a:t>
            </a:r>
            <a:endParaRPr b="0" i="0" sz="29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36" name="Google Shape;336;g1ffaa5cba5c_0_152"/>
          <p:cNvGrpSpPr/>
          <p:nvPr/>
        </p:nvGrpSpPr>
        <p:grpSpPr>
          <a:xfrm>
            <a:off x="16583708" y="605697"/>
            <a:ext cx="1057206" cy="1052568"/>
            <a:chOff x="13793863" y="556715"/>
            <a:chExt cx="3314126" cy="3419649"/>
          </a:xfrm>
        </p:grpSpPr>
        <p:sp>
          <p:nvSpPr>
            <p:cNvPr id="337" name="Google Shape;337;g1ffaa5cba5c_0_152"/>
            <p:cNvSpPr/>
            <p:nvPr/>
          </p:nvSpPr>
          <p:spPr>
            <a:xfrm rot="31393">
              <a:off x="13808349" y="775147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1ffaa5cba5c_0_152"/>
            <p:cNvSpPr/>
            <p:nvPr/>
          </p:nvSpPr>
          <p:spPr>
            <a:xfrm flipH="1" rot="31393">
              <a:off x="13906773" y="571198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1ffaa5cba5c_0_152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1ffaa5cba5c_0_152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g1ffaa5cba5c_0_152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Performance Estimation for </a:t>
            </a: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Classification</a:t>
            </a:r>
            <a:endParaRPr b="0" i="0" sz="54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36077B"/>
                </a:solidFill>
                <a:latin typeface="Roboto Black"/>
                <a:ea typeface="Roboto Black"/>
                <a:cs typeface="Roboto Black"/>
                <a:sym typeface="Roboto Black"/>
              </a:rPr>
              <a:t>CBPE: Algorithm</a:t>
            </a:r>
            <a:endParaRPr b="0" i="0" sz="5400" u="none" cap="none" strike="noStrike">
              <a:solidFill>
                <a:srgbClr val="36077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ffaa5cba5c_0_159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8" name="Google Shape;348;g1ffaa5cba5c_0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6000" y="3002950"/>
            <a:ext cx="13622901" cy="686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g1ffaa5cba5c_0_159"/>
          <p:cNvGrpSpPr/>
          <p:nvPr/>
        </p:nvGrpSpPr>
        <p:grpSpPr>
          <a:xfrm>
            <a:off x="16583708" y="605697"/>
            <a:ext cx="1057206" cy="1052568"/>
            <a:chOff x="13793863" y="556715"/>
            <a:chExt cx="3314126" cy="3419649"/>
          </a:xfrm>
        </p:grpSpPr>
        <p:sp>
          <p:nvSpPr>
            <p:cNvPr id="350" name="Google Shape;350;g1ffaa5cba5c_0_159"/>
            <p:cNvSpPr/>
            <p:nvPr/>
          </p:nvSpPr>
          <p:spPr>
            <a:xfrm rot="31393">
              <a:off x="13808349" y="775147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g1ffaa5cba5c_0_159"/>
            <p:cNvSpPr/>
            <p:nvPr/>
          </p:nvSpPr>
          <p:spPr>
            <a:xfrm flipH="1" rot="31393">
              <a:off x="13906773" y="571198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g1ffaa5cba5c_0_159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1ffaa5cba5c_0_159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g1ffaa5cba5c_0_159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Classification with CBPE</a:t>
            </a:r>
            <a:endParaRPr b="0" i="0" sz="54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36077B"/>
                </a:solidFill>
                <a:latin typeface="Roboto Black"/>
                <a:ea typeface="Roboto Black"/>
                <a:cs typeface="Roboto Black"/>
                <a:sym typeface="Roboto Black"/>
              </a:rPr>
              <a:t>Calibrate Probabilities</a:t>
            </a:r>
            <a:endParaRPr b="0" i="0" sz="5400" u="none" cap="none" strike="noStrike">
              <a:solidFill>
                <a:srgbClr val="36077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ffaa5cba5c_0_166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1" name="Google Shape;361;g1ffaa5cba5c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525" y="2995200"/>
            <a:ext cx="12923899" cy="6199662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1ffaa5cba5c_0_166"/>
          <p:cNvSpPr/>
          <p:nvPr/>
        </p:nvSpPr>
        <p:spPr>
          <a:xfrm>
            <a:off x="4545425" y="5416225"/>
            <a:ext cx="1502400" cy="1502400"/>
          </a:xfrm>
          <a:prstGeom prst="ellipse">
            <a:avLst/>
          </a:prstGeom>
          <a:solidFill>
            <a:srgbClr val="360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0.90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g1ffaa5cba5c_0_166"/>
          <p:cNvGrpSpPr/>
          <p:nvPr/>
        </p:nvGrpSpPr>
        <p:grpSpPr>
          <a:xfrm>
            <a:off x="16583708" y="605697"/>
            <a:ext cx="1057206" cy="1052568"/>
            <a:chOff x="13793863" y="556715"/>
            <a:chExt cx="3314126" cy="3419649"/>
          </a:xfrm>
        </p:grpSpPr>
        <p:sp>
          <p:nvSpPr>
            <p:cNvPr id="364" name="Google Shape;364;g1ffaa5cba5c_0_166"/>
            <p:cNvSpPr/>
            <p:nvPr/>
          </p:nvSpPr>
          <p:spPr>
            <a:xfrm rot="31393">
              <a:off x="13808349" y="775147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1ffaa5cba5c_0_166"/>
            <p:cNvSpPr/>
            <p:nvPr/>
          </p:nvSpPr>
          <p:spPr>
            <a:xfrm flipH="1" rot="31393">
              <a:off x="13906773" y="571198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1ffaa5cba5c_0_166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1ffaa5cba5c_0_166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g1ffaa5cba5c_0_166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Classification with CBPE</a:t>
            </a:r>
            <a:endParaRPr b="0" i="0" sz="54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36077B"/>
                </a:solidFill>
                <a:latin typeface="Roboto Black"/>
                <a:ea typeface="Roboto Black"/>
                <a:cs typeface="Roboto Black"/>
                <a:sym typeface="Roboto Black"/>
              </a:rPr>
              <a:t>Choose a threshold</a:t>
            </a:r>
            <a:endParaRPr b="0" i="0" sz="5400" u="none" cap="none" strike="noStrike">
              <a:solidFill>
                <a:srgbClr val="36077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ffaa5cba5c_0_173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5" name="Google Shape;375;g1ffaa5cba5c_0_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137" y="3582875"/>
            <a:ext cx="17395725" cy="52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1ffaa5cba5c_0_173"/>
          <p:cNvSpPr/>
          <p:nvPr/>
        </p:nvSpPr>
        <p:spPr>
          <a:xfrm>
            <a:off x="2191375" y="5559750"/>
            <a:ext cx="1502400" cy="1502400"/>
          </a:xfrm>
          <a:prstGeom prst="ellipse">
            <a:avLst/>
          </a:prstGeom>
          <a:solidFill>
            <a:srgbClr val="360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0.90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7" name="Google Shape;377;g1ffaa5cba5c_0_173"/>
          <p:cNvGrpSpPr/>
          <p:nvPr/>
        </p:nvGrpSpPr>
        <p:grpSpPr>
          <a:xfrm>
            <a:off x="16583708" y="605697"/>
            <a:ext cx="1057206" cy="1052568"/>
            <a:chOff x="13793863" y="556715"/>
            <a:chExt cx="3314126" cy="3419649"/>
          </a:xfrm>
        </p:grpSpPr>
        <p:sp>
          <p:nvSpPr>
            <p:cNvPr id="378" name="Google Shape;378;g1ffaa5cba5c_0_173"/>
            <p:cNvSpPr/>
            <p:nvPr/>
          </p:nvSpPr>
          <p:spPr>
            <a:xfrm rot="31393">
              <a:off x="13808349" y="775147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g1ffaa5cba5c_0_173"/>
            <p:cNvSpPr/>
            <p:nvPr/>
          </p:nvSpPr>
          <p:spPr>
            <a:xfrm flipH="1" rot="31393">
              <a:off x="13906773" y="571198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1ffaa5cba5c_0_173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1ffaa5cba5c_0_173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g1ffaa5cba5c_0_173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Classification with CBPE</a:t>
            </a:r>
            <a:endParaRPr b="0" i="0" sz="54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36077B"/>
                </a:solidFill>
                <a:latin typeface="Roboto Black"/>
                <a:ea typeface="Roboto Black"/>
                <a:cs typeface="Roboto Black"/>
                <a:sym typeface="Roboto Black"/>
              </a:rPr>
              <a:t>Find expected confusion matrix for every point</a:t>
            </a:r>
            <a:endParaRPr b="0" i="0" sz="5400" u="none" cap="none" strike="noStrike">
              <a:solidFill>
                <a:srgbClr val="36077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ffaa5cba5c_0_180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g1ffaa5cba5c_0_180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Classification with CBPE</a:t>
            </a:r>
            <a:endParaRPr b="0" i="0" sz="54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36077B"/>
                </a:solidFill>
                <a:latin typeface="Roboto Black"/>
                <a:ea typeface="Roboto Black"/>
                <a:cs typeface="Roboto Black"/>
                <a:sym typeface="Roboto Black"/>
              </a:rPr>
              <a:t>Find expected confusion matrix for every point</a:t>
            </a:r>
            <a:endParaRPr b="0" i="0" sz="5400" u="none" cap="none" strike="noStrike">
              <a:solidFill>
                <a:srgbClr val="36077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390" name="Google Shape;390;g1ffaa5cba5c_0_180"/>
          <p:cNvGrpSpPr/>
          <p:nvPr/>
        </p:nvGrpSpPr>
        <p:grpSpPr>
          <a:xfrm>
            <a:off x="353238" y="3928600"/>
            <a:ext cx="17581523" cy="3449350"/>
            <a:chOff x="402825" y="3660650"/>
            <a:chExt cx="17581523" cy="3449350"/>
          </a:xfrm>
        </p:grpSpPr>
        <p:pic>
          <p:nvPicPr>
            <p:cNvPr id="391" name="Google Shape;391;g1ffaa5cba5c_0_1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2825" y="3660650"/>
              <a:ext cx="17581523" cy="3449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Google Shape;392;g1ffaa5cba5c_0_180"/>
            <p:cNvSpPr/>
            <p:nvPr/>
          </p:nvSpPr>
          <p:spPr>
            <a:xfrm>
              <a:off x="956925" y="4497581"/>
              <a:ext cx="2430600" cy="16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1ffaa5cba5c_0_180"/>
            <p:cNvSpPr/>
            <p:nvPr/>
          </p:nvSpPr>
          <p:spPr>
            <a:xfrm>
              <a:off x="5597325" y="4497581"/>
              <a:ext cx="2430600" cy="16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g1ffaa5cba5c_0_180"/>
          <p:cNvSpPr/>
          <p:nvPr/>
        </p:nvSpPr>
        <p:spPr>
          <a:xfrm>
            <a:off x="1607675" y="5083875"/>
            <a:ext cx="1138800" cy="1138800"/>
          </a:xfrm>
          <a:prstGeom prst="ellipse">
            <a:avLst/>
          </a:prstGeom>
          <a:solidFill>
            <a:srgbClr val="360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0.90</a:t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Google Shape;395;g1ffaa5cba5c_0_180"/>
          <p:cNvGrpSpPr/>
          <p:nvPr/>
        </p:nvGrpSpPr>
        <p:grpSpPr>
          <a:xfrm>
            <a:off x="16583708" y="605697"/>
            <a:ext cx="1057206" cy="1052568"/>
            <a:chOff x="13793863" y="556715"/>
            <a:chExt cx="3314126" cy="3419649"/>
          </a:xfrm>
        </p:grpSpPr>
        <p:sp>
          <p:nvSpPr>
            <p:cNvPr id="396" name="Google Shape;396;g1ffaa5cba5c_0_180"/>
            <p:cNvSpPr/>
            <p:nvPr/>
          </p:nvSpPr>
          <p:spPr>
            <a:xfrm rot="31393">
              <a:off x="13808349" y="775147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1ffaa5cba5c_0_180"/>
            <p:cNvSpPr/>
            <p:nvPr/>
          </p:nvSpPr>
          <p:spPr>
            <a:xfrm flipH="1" rot="31393">
              <a:off x="13906773" y="571198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1ffaa5cba5c_0_180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1ffaa5cba5c_0_180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96a433d84_1_332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g1e96a433d84_1_332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Classification with CBPE</a:t>
            </a:r>
            <a:endParaRPr b="0" i="0" sz="54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36077B"/>
                </a:solidFill>
                <a:latin typeface="Roboto Black"/>
                <a:ea typeface="Roboto Black"/>
                <a:cs typeface="Roboto Black"/>
                <a:sym typeface="Roboto Black"/>
              </a:rPr>
              <a:t>Find expected confusion matrix for every point</a:t>
            </a:r>
            <a:endParaRPr b="0" i="0" sz="5400" u="none" cap="none" strike="noStrike">
              <a:solidFill>
                <a:srgbClr val="36077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407" name="Google Shape;407;g1e96a433d84_1_332"/>
          <p:cNvGrpSpPr/>
          <p:nvPr/>
        </p:nvGrpSpPr>
        <p:grpSpPr>
          <a:xfrm>
            <a:off x="774350" y="2909425"/>
            <a:ext cx="16336974" cy="6214001"/>
            <a:chOff x="774350" y="2909425"/>
            <a:chExt cx="16336974" cy="6214001"/>
          </a:xfrm>
        </p:grpSpPr>
        <p:pic>
          <p:nvPicPr>
            <p:cNvPr id="408" name="Google Shape;408;g1e96a433d84_1_332"/>
            <p:cNvPicPr preferRelativeResize="0"/>
            <p:nvPr/>
          </p:nvPicPr>
          <p:blipFill rotWithShape="1">
            <a:blip r:embed="rId3">
              <a:alphaModFix/>
            </a:blip>
            <a:srcRect b="7174" l="2564" r="5184" t="2921"/>
            <a:stretch/>
          </p:blipFill>
          <p:spPr>
            <a:xfrm>
              <a:off x="774350" y="2909425"/>
              <a:ext cx="16336974" cy="62140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9" name="Google Shape;409;g1e96a433d84_1_332"/>
            <p:cNvGrpSpPr/>
            <p:nvPr/>
          </p:nvGrpSpPr>
          <p:grpSpPr>
            <a:xfrm>
              <a:off x="956925" y="3636336"/>
              <a:ext cx="7071000" cy="162600"/>
              <a:chOff x="956925" y="4497581"/>
              <a:chExt cx="7071000" cy="162600"/>
            </a:xfrm>
          </p:grpSpPr>
          <p:sp>
            <p:nvSpPr>
              <p:cNvPr id="410" name="Google Shape;410;g1e96a433d84_1_332"/>
              <p:cNvSpPr/>
              <p:nvPr/>
            </p:nvSpPr>
            <p:spPr>
              <a:xfrm>
                <a:off x="956925" y="4497581"/>
                <a:ext cx="2430600" cy="16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g1e96a433d84_1_332"/>
              <p:cNvSpPr/>
              <p:nvPr/>
            </p:nvSpPr>
            <p:spPr>
              <a:xfrm>
                <a:off x="5597325" y="4497581"/>
                <a:ext cx="2430600" cy="16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2" name="Google Shape;412;g1e96a433d84_1_332"/>
          <p:cNvSpPr/>
          <p:nvPr/>
        </p:nvSpPr>
        <p:spPr>
          <a:xfrm>
            <a:off x="1444975" y="3916400"/>
            <a:ext cx="1138800" cy="1138800"/>
          </a:xfrm>
          <a:prstGeom prst="ellipse">
            <a:avLst/>
          </a:prstGeom>
          <a:solidFill>
            <a:srgbClr val="360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0.90</a:t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1e96a433d84_1_332"/>
          <p:cNvSpPr/>
          <p:nvPr/>
        </p:nvSpPr>
        <p:spPr>
          <a:xfrm>
            <a:off x="1444975" y="5743425"/>
            <a:ext cx="1138800" cy="1138800"/>
          </a:xfrm>
          <a:prstGeom prst="ellipse">
            <a:avLst/>
          </a:prstGeom>
          <a:solidFill>
            <a:srgbClr val="360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0.63</a:t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1e96a433d84_1_332"/>
          <p:cNvSpPr/>
          <p:nvPr/>
        </p:nvSpPr>
        <p:spPr>
          <a:xfrm>
            <a:off x="1444975" y="7570450"/>
            <a:ext cx="1138800" cy="1138800"/>
          </a:xfrm>
          <a:prstGeom prst="ellipse">
            <a:avLst/>
          </a:prstGeom>
          <a:solidFill>
            <a:srgbClr val="360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0.21</a:t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g1e96a433d84_1_332"/>
          <p:cNvGrpSpPr/>
          <p:nvPr/>
        </p:nvGrpSpPr>
        <p:grpSpPr>
          <a:xfrm>
            <a:off x="16583708" y="605697"/>
            <a:ext cx="1057206" cy="1052568"/>
            <a:chOff x="13793863" y="556715"/>
            <a:chExt cx="3314126" cy="3419649"/>
          </a:xfrm>
        </p:grpSpPr>
        <p:sp>
          <p:nvSpPr>
            <p:cNvPr id="416" name="Google Shape;416;g1e96a433d84_1_332"/>
            <p:cNvSpPr/>
            <p:nvPr/>
          </p:nvSpPr>
          <p:spPr>
            <a:xfrm rot="31393">
              <a:off x="13808349" y="775147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1e96a433d84_1_332"/>
            <p:cNvSpPr/>
            <p:nvPr/>
          </p:nvSpPr>
          <p:spPr>
            <a:xfrm flipH="1" rot="31393">
              <a:off x="13906773" y="571198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1e96a433d84_1_332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1e96a433d84_1_332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g1ffaa5cba5c_0_194"/>
          <p:cNvGrpSpPr/>
          <p:nvPr/>
        </p:nvGrpSpPr>
        <p:grpSpPr>
          <a:xfrm>
            <a:off x="453900" y="2200950"/>
            <a:ext cx="17533350" cy="7722424"/>
            <a:chOff x="453900" y="2200950"/>
            <a:chExt cx="17533350" cy="7722424"/>
          </a:xfrm>
        </p:grpSpPr>
        <p:pic>
          <p:nvPicPr>
            <p:cNvPr id="426" name="Google Shape;426;g1ffaa5cba5c_0_19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3900" y="2200950"/>
              <a:ext cx="17533350" cy="77224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7" name="Google Shape;427;g1ffaa5cba5c_0_194"/>
            <p:cNvGrpSpPr/>
            <p:nvPr/>
          </p:nvGrpSpPr>
          <p:grpSpPr>
            <a:xfrm>
              <a:off x="956925" y="3645906"/>
              <a:ext cx="7071000" cy="162600"/>
              <a:chOff x="956925" y="4497581"/>
              <a:chExt cx="7071000" cy="162600"/>
            </a:xfrm>
          </p:grpSpPr>
          <p:sp>
            <p:nvSpPr>
              <p:cNvPr id="428" name="Google Shape;428;g1ffaa5cba5c_0_194"/>
              <p:cNvSpPr/>
              <p:nvPr/>
            </p:nvSpPr>
            <p:spPr>
              <a:xfrm>
                <a:off x="956925" y="4497581"/>
                <a:ext cx="2430600" cy="16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g1ffaa5cba5c_0_194"/>
              <p:cNvSpPr/>
              <p:nvPr/>
            </p:nvSpPr>
            <p:spPr>
              <a:xfrm>
                <a:off x="5597325" y="4497581"/>
                <a:ext cx="2430600" cy="16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0" name="Google Shape;430;g1ffaa5cba5c_0_194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1" name="Google Shape;431;g1ffaa5cba5c_0_194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Classification with CBPE</a:t>
            </a:r>
            <a:endParaRPr b="0" i="0" sz="54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36077B"/>
                </a:solidFill>
                <a:latin typeface="Roboto Black"/>
                <a:ea typeface="Roboto Black"/>
                <a:cs typeface="Roboto Black"/>
                <a:sym typeface="Roboto Black"/>
              </a:rPr>
              <a:t>Find expected confusion matrix for every point</a:t>
            </a:r>
            <a:endParaRPr b="0" i="0" sz="5400" u="none" cap="none" strike="noStrike">
              <a:solidFill>
                <a:srgbClr val="36077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32" name="Google Shape;432;g1ffaa5cba5c_0_194"/>
          <p:cNvSpPr/>
          <p:nvPr/>
        </p:nvSpPr>
        <p:spPr>
          <a:xfrm>
            <a:off x="1436125" y="3992950"/>
            <a:ext cx="1138800" cy="1138800"/>
          </a:xfrm>
          <a:prstGeom prst="ellipse">
            <a:avLst/>
          </a:prstGeom>
          <a:solidFill>
            <a:srgbClr val="360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0.90</a:t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ffaa5cba5c_0_194"/>
          <p:cNvSpPr/>
          <p:nvPr/>
        </p:nvSpPr>
        <p:spPr>
          <a:xfrm>
            <a:off x="1436125" y="5819975"/>
            <a:ext cx="1138800" cy="1138800"/>
          </a:xfrm>
          <a:prstGeom prst="ellipse">
            <a:avLst/>
          </a:prstGeom>
          <a:solidFill>
            <a:srgbClr val="360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0.63</a:t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1ffaa5cba5c_0_194"/>
          <p:cNvSpPr/>
          <p:nvPr/>
        </p:nvSpPr>
        <p:spPr>
          <a:xfrm>
            <a:off x="1436125" y="7647000"/>
            <a:ext cx="1138800" cy="1138800"/>
          </a:xfrm>
          <a:prstGeom prst="ellipse">
            <a:avLst/>
          </a:prstGeom>
          <a:solidFill>
            <a:srgbClr val="360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0.21</a:t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g1ffaa5cba5c_0_194"/>
          <p:cNvGrpSpPr/>
          <p:nvPr/>
        </p:nvGrpSpPr>
        <p:grpSpPr>
          <a:xfrm>
            <a:off x="16583708" y="605697"/>
            <a:ext cx="1057206" cy="1052568"/>
            <a:chOff x="13793863" y="556715"/>
            <a:chExt cx="3314126" cy="3419649"/>
          </a:xfrm>
        </p:grpSpPr>
        <p:sp>
          <p:nvSpPr>
            <p:cNvPr id="436" name="Google Shape;436;g1ffaa5cba5c_0_194"/>
            <p:cNvSpPr/>
            <p:nvPr/>
          </p:nvSpPr>
          <p:spPr>
            <a:xfrm rot="31393">
              <a:off x="13808349" y="775147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g1ffaa5cba5c_0_194"/>
            <p:cNvSpPr/>
            <p:nvPr/>
          </p:nvSpPr>
          <p:spPr>
            <a:xfrm flipH="1" rot="31393">
              <a:off x="13906773" y="571198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1ffaa5cba5c_0_194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1ffaa5cba5c_0_194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g1fffb365472_1_0"/>
          <p:cNvGrpSpPr/>
          <p:nvPr/>
        </p:nvGrpSpPr>
        <p:grpSpPr>
          <a:xfrm>
            <a:off x="6400986" y="3449986"/>
            <a:ext cx="5133456" cy="4882121"/>
            <a:chOff x="13793903" y="760488"/>
            <a:chExt cx="3314047" cy="3266728"/>
          </a:xfrm>
        </p:grpSpPr>
        <p:sp>
          <p:nvSpPr>
            <p:cNvPr id="446" name="Google Shape;446;g1fffb365472_1_0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1fffb365472_1_0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1fffb365472_1_0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1fffb365472_1_0"/>
            <p:cNvSpPr/>
            <p:nvPr/>
          </p:nvSpPr>
          <p:spPr>
            <a:xfrm rot="-10768607">
              <a:off x="13906733" y="825999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0" name="Google Shape;450;g1fffb365472_1_0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1" name="Google Shape;451;g1fffb365472_1_0"/>
          <p:cNvSpPr/>
          <p:nvPr/>
        </p:nvSpPr>
        <p:spPr>
          <a:xfrm>
            <a:off x="50" y="1543500"/>
            <a:ext cx="182880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16558F"/>
                </a:solidFill>
                <a:latin typeface="Roboto Black"/>
                <a:ea typeface="Roboto Black"/>
                <a:cs typeface="Roboto Black"/>
                <a:sym typeface="Roboto Black"/>
              </a:rPr>
              <a:t>Root Cause Analysis</a:t>
            </a:r>
            <a:endParaRPr b="0" i="0" sz="5400" u="none" cap="none" strike="noStrike">
              <a:solidFill>
                <a:srgbClr val="16558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52" name="Google Shape;452;g1fffb365472_1_0"/>
          <p:cNvSpPr/>
          <p:nvPr/>
        </p:nvSpPr>
        <p:spPr>
          <a:xfrm>
            <a:off x="9759125" y="6024950"/>
            <a:ext cx="9180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b="0" i="0" sz="54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909da5eb17_0_0"/>
          <p:cNvSpPr txBox="1"/>
          <p:nvPr/>
        </p:nvSpPr>
        <p:spPr>
          <a:xfrm>
            <a:off x="1213367" y="4722036"/>
            <a:ext cx="44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59" name="Google Shape;459;g2909da5eb17_0_0"/>
          <p:cNvSpPr txBox="1"/>
          <p:nvPr/>
        </p:nvSpPr>
        <p:spPr>
          <a:xfrm>
            <a:off x="7708442" y="4722036"/>
            <a:ext cx="383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60" name="Google Shape;460;g2909da5eb17_0_0"/>
          <p:cNvSpPr txBox="1"/>
          <p:nvPr/>
        </p:nvSpPr>
        <p:spPr>
          <a:xfrm>
            <a:off x="13861641" y="4674186"/>
            <a:ext cx="365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61" name="Google Shape;461;g2909da5eb17_0_0"/>
          <p:cNvSpPr/>
          <p:nvPr/>
        </p:nvSpPr>
        <p:spPr>
          <a:xfrm>
            <a:off x="894168" y="4365336"/>
            <a:ext cx="4745100" cy="2603400"/>
          </a:xfrm>
          <a:prstGeom prst="roundRect">
            <a:avLst>
              <a:gd fmla="val 16667" name="adj"/>
            </a:avLst>
          </a:prstGeom>
          <a:solidFill>
            <a:srgbClr val="3A017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Performance Monitoring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2909da5eb17_0_0"/>
          <p:cNvSpPr/>
          <p:nvPr/>
        </p:nvSpPr>
        <p:spPr>
          <a:xfrm>
            <a:off x="6905668" y="4365336"/>
            <a:ext cx="4745100" cy="2603400"/>
          </a:xfrm>
          <a:prstGeom prst="roundRect">
            <a:avLst>
              <a:gd fmla="val 16667" name="adj"/>
            </a:avLst>
          </a:prstGeom>
          <a:solidFill>
            <a:srgbClr val="00C8E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Root Cause Analysis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2909da5eb17_0_0"/>
          <p:cNvSpPr/>
          <p:nvPr/>
        </p:nvSpPr>
        <p:spPr>
          <a:xfrm>
            <a:off x="12917168" y="4365336"/>
            <a:ext cx="4745100" cy="2603400"/>
          </a:xfrm>
          <a:prstGeom prst="roundRect">
            <a:avLst>
              <a:gd fmla="val 16667" name="adj"/>
            </a:avLst>
          </a:prstGeom>
          <a:solidFill>
            <a:srgbClr val="FB008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Issue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Resolution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4" name="Google Shape;464;g2909da5eb17_0_0"/>
          <p:cNvCxnSpPr>
            <a:stCxn id="461" idx="3"/>
          </p:cNvCxnSpPr>
          <p:nvPr/>
        </p:nvCxnSpPr>
        <p:spPr>
          <a:xfrm>
            <a:off x="5639268" y="5667036"/>
            <a:ext cx="967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</p:cxnSp>
      <p:cxnSp>
        <p:nvCxnSpPr>
          <p:cNvPr id="465" name="Google Shape;465;g2909da5eb17_0_0"/>
          <p:cNvCxnSpPr/>
          <p:nvPr/>
        </p:nvCxnSpPr>
        <p:spPr>
          <a:xfrm>
            <a:off x="11650768" y="5667036"/>
            <a:ext cx="967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</p:cxnSp>
      <p:sp>
        <p:nvSpPr>
          <p:cNvPr id="466" name="Google Shape;466;g2909da5eb17_0_0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Root Cause Analysis</a:t>
            </a:r>
            <a:endParaRPr b="0" i="0" sz="5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16558F"/>
                </a:solidFill>
                <a:latin typeface="Roboto Black"/>
                <a:ea typeface="Roboto Black"/>
                <a:cs typeface="Roboto Black"/>
                <a:sym typeface="Roboto Black"/>
              </a:rPr>
              <a:t>The </a:t>
            </a:r>
            <a:r>
              <a:rPr lang="en-US" sz="5400">
                <a:solidFill>
                  <a:srgbClr val="16558F"/>
                </a:solidFill>
                <a:latin typeface="Roboto Black"/>
                <a:ea typeface="Roboto Black"/>
                <a:cs typeface="Roboto Black"/>
                <a:sym typeface="Roboto Black"/>
              </a:rPr>
              <a:t>second step in the monitoring flow</a:t>
            </a:r>
            <a:endParaRPr b="0" i="0" sz="5400" u="none" cap="none" strike="noStrike">
              <a:solidFill>
                <a:srgbClr val="16558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67" name="Google Shape;467;g2909da5eb17_0_0"/>
          <p:cNvSpPr/>
          <p:nvPr/>
        </p:nvSpPr>
        <p:spPr>
          <a:xfrm>
            <a:off x="12664449" y="3881961"/>
            <a:ext cx="5142000" cy="4386600"/>
          </a:xfrm>
          <a:prstGeom prst="rect">
            <a:avLst/>
          </a:prstGeom>
          <a:solidFill>
            <a:srgbClr val="FFFFFF">
              <a:alpha val="6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2909da5eb17_0_0"/>
          <p:cNvSpPr/>
          <p:nvPr/>
        </p:nvSpPr>
        <p:spPr>
          <a:xfrm>
            <a:off x="625733" y="3769011"/>
            <a:ext cx="5958000" cy="4386600"/>
          </a:xfrm>
          <a:prstGeom prst="rect">
            <a:avLst/>
          </a:prstGeom>
          <a:solidFill>
            <a:srgbClr val="FFFFFF">
              <a:alpha val="6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2909da5eb17_0_0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fffb365472_1_99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g1fffb365472_1_99"/>
          <p:cNvSpPr/>
          <p:nvPr/>
        </p:nvSpPr>
        <p:spPr>
          <a:xfrm>
            <a:off x="50" y="1323400"/>
            <a:ext cx="182880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00C8E5"/>
                </a:solidFill>
                <a:latin typeface="Roboto Black"/>
                <a:ea typeface="Roboto Black"/>
                <a:cs typeface="Roboto Black"/>
                <a:sym typeface="Roboto Black"/>
              </a:rPr>
              <a:t>The ML Monitoring flow</a:t>
            </a:r>
            <a:endParaRPr b="0" i="0" sz="5400" u="none" cap="none" strike="noStrike">
              <a:solidFill>
                <a:srgbClr val="00C8E5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00C8E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51" name="Google Shape;51;g1fffb365472_1_99"/>
          <p:cNvGrpSpPr/>
          <p:nvPr/>
        </p:nvGrpSpPr>
        <p:grpSpPr>
          <a:xfrm>
            <a:off x="6296639" y="3221585"/>
            <a:ext cx="5085609" cy="5034523"/>
            <a:chOff x="13726539" y="607660"/>
            <a:chExt cx="3283158" cy="3368703"/>
          </a:xfrm>
        </p:grpSpPr>
        <p:sp>
          <p:nvSpPr>
            <p:cNvPr id="52" name="Google Shape;52;g1fffb365472_1_99"/>
            <p:cNvSpPr/>
            <p:nvPr/>
          </p:nvSpPr>
          <p:spPr>
            <a:xfrm rot="31393">
              <a:off x="13741023" y="622144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g1fffb365472_1_99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g1fffb365472_1_99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g1fffb365472_1_99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g1fffb365472_1_99"/>
          <p:cNvSpPr/>
          <p:nvPr/>
        </p:nvSpPr>
        <p:spPr>
          <a:xfrm>
            <a:off x="7627675" y="3807325"/>
            <a:ext cx="9180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b="0" i="0" sz="54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909da5eb17_0_16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Root Cause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16558F"/>
                </a:solidFill>
                <a:latin typeface="Roboto Black"/>
                <a:ea typeface="Roboto Black"/>
                <a:cs typeface="Roboto Black"/>
                <a:sym typeface="Roboto Black"/>
              </a:rPr>
              <a:t>The framework</a:t>
            </a:r>
            <a:endParaRPr b="0" i="0" sz="1400" u="none" cap="none" strike="noStrike">
              <a:solidFill>
                <a:srgbClr val="1655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2909da5eb17_0_16"/>
          <p:cNvSpPr/>
          <p:nvPr/>
        </p:nvSpPr>
        <p:spPr>
          <a:xfrm>
            <a:off x="1079150" y="4365336"/>
            <a:ext cx="4745100" cy="2603400"/>
          </a:xfrm>
          <a:prstGeom prst="roundRect">
            <a:avLst>
              <a:gd fmla="val 5468" name="adj"/>
            </a:avLst>
          </a:prstGeom>
          <a:solidFill>
            <a:srgbClr val="1655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Run drift detection and data quality monitoring </a:t>
            </a:r>
            <a:endParaRPr b="1" i="0" sz="5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7" name="Google Shape;477;g2909da5eb17_0_16"/>
          <p:cNvSpPr/>
          <p:nvPr/>
        </p:nvSpPr>
        <p:spPr>
          <a:xfrm>
            <a:off x="6652165" y="4365336"/>
            <a:ext cx="4745100" cy="2603400"/>
          </a:xfrm>
          <a:prstGeom prst="roundRect">
            <a:avLst>
              <a:gd fmla="val 5468" name="adj"/>
            </a:avLst>
          </a:prstGeom>
          <a:solidFill>
            <a:srgbClr val="0483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Correlate with Performance</a:t>
            </a:r>
            <a:endParaRPr b="1" i="0" sz="5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8" name="Google Shape;478;g2909da5eb17_0_16"/>
          <p:cNvSpPr/>
          <p:nvPr/>
        </p:nvSpPr>
        <p:spPr>
          <a:xfrm>
            <a:off x="12225180" y="4365335"/>
            <a:ext cx="4745100" cy="2603400"/>
          </a:xfrm>
          <a:prstGeom prst="roundRect">
            <a:avLst>
              <a:gd fmla="val 5468" name="adj"/>
            </a:avLst>
          </a:prstGeom>
          <a:solidFill>
            <a:srgbClr val="B8E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 domain knowledge to determine the root cause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2909da5eb17_0_16"/>
          <p:cNvSpPr/>
          <p:nvPr/>
        </p:nvSpPr>
        <p:spPr>
          <a:xfrm>
            <a:off x="5824250" y="5335731"/>
            <a:ext cx="803700" cy="6627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16558F"/>
              </a:gs>
              <a:gs pos="100000">
                <a:srgbClr val="0483D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2909da5eb17_0_16"/>
          <p:cNvSpPr/>
          <p:nvPr/>
        </p:nvSpPr>
        <p:spPr>
          <a:xfrm>
            <a:off x="11397265" y="5335731"/>
            <a:ext cx="803700" cy="6627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483D2"/>
              </a:gs>
              <a:gs pos="100000">
                <a:srgbClr val="B8E3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g2909da5eb17_0_16"/>
          <p:cNvGrpSpPr/>
          <p:nvPr/>
        </p:nvGrpSpPr>
        <p:grpSpPr>
          <a:xfrm>
            <a:off x="16575823" y="605696"/>
            <a:ext cx="1096155" cy="1043340"/>
            <a:chOff x="13793904" y="760621"/>
            <a:chExt cx="3310646" cy="3266562"/>
          </a:xfrm>
        </p:grpSpPr>
        <p:sp>
          <p:nvSpPr>
            <p:cNvPr id="482" name="Google Shape;482;g2909da5eb17_0_16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g2909da5eb17_0_16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2909da5eb17_0_16"/>
            <p:cNvSpPr/>
            <p:nvPr/>
          </p:nvSpPr>
          <p:spPr>
            <a:xfrm flipH="1" rot="-10768607">
              <a:off x="13808516" y="825959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2909da5eb17_0_16"/>
            <p:cNvSpPr/>
            <p:nvPr/>
          </p:nvSpPr>
          <p:spPr>
            <a:xfrm rot="-10768607">
              <a:off x="13903333" y="825967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6" name="Google Shape;486;g2909da5eb17_0_16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909da5eb17_0_32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Root Cause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16558F"/>
                </a:solidFill>
                <a:latin typeface="Roboto Black"/>
                <a:ea typeface="Roboto Black"/>
                <a:cs typeface="Roboto Black"/>
                <a:sym typeface="Roboto Black"/>
              </a:rPr>
              <a:t>Drift Detection and Data Quality Monitoring </a:t>
            </a:r>
            <a:endParaRPr b="0" i="0" sz="1400" u="none" cap="none" strike="noStrike">
              <a:solidFill>
                <a:srgbClr val="1655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2909da5eb17_0_32"/>
          <p:cNvSpPr/>
          <p:nvPr/>
        </p:nvSpPr>
        <p:spPr>
          <a:xfrm>
            <a:off x="3213284" y="3182737"/>
            <a:ext cx="11457300" cy="776400"/>
          </a:xfrm>
          <a:prstGeom prst="roundRect">
            <a:avLst>
              <a:gd fmla="val 5468" name="adj"/>
            </a:avLst>
          </a:prstGeom>
          <a:solidFill>
            <a:srgbClr val="1655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Run drift detection and data quality monitoring </a:t>
            </a:r>
            <a:endParaRPr b="1" i="0" sz="4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4" name="Google Shape;494;g2909da5eb17_0_32"/>
          <p:cNvSpPr/>
          <p:nvPr/>
        </p:nvSpPr>
        <p:spPr>
          <a:xfrm>
            <a:off x="3213284" y="4663522"/>
            <a:ext cx="3540300" cy="1492200"/>
          </a:xfrm>
          <a:prstGeom prst="roundRect">
            <a:avLst>
              <a:gd fmla="val 5468" name="adj"/>
            </a:avLst>
          </a:prstGeom>
          <a:solidFill>
            <a:srgbClr val="16558F">
              <a:alpha val="9410"/>
            </a:srgbClr>
          </a:solidFill>
          <a:ln cap="flat" cmpd="sng" w="38100">
            <a:solidFill>
              <a:srgbClr val="1655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6558F"/>
                </a:solidFill>
                <a:latin typeface="Nunito"/>
                <a:ea typeface="Nunito"/>
                <a:cs typeface="Nunito"/>
                <a:sym typeface="Nunito"/>
              </a:rPr>
              <a:t>Univariate Drift Detection</a:t>
            </a:r>
            <a:endParaRPr b="1" i="0" sz="4800" u="none" cap="none" strike="noStrike">
              <a:solidFill>
                <a:srgbClr val="16558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5" name="Google Shape;495;g2909da5eb17_0_32"/>
          <p:cNvSpPr/>
          <p:nvPr/>
        </p:nvSpPr>
        <p:spPr>
          <a:xfrm>
            <a:off x="7278411" y="4663522"/>
            <a:ext cx="3474000" cy="1492200"/>
          </a:xfrm>
          <a:prstGeom prst="roundRect">
            <a:avLst>
              <a:gd fmla="val 5468" name="adj"/>
            </a:avLst>
          </a:prstGeom>
          <a:solidFill>
            <a:srgbClr val="16558F">
              <a:alpha val="9410"/>
            </a:srgbClr>
          </a:solidFill>
          <a:ln cap="flat" cmpd="sng" w="38100">
            <a:solidFill>
              <a:srgbClr val="1655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6558F"/>
                </a:solidFill>
                <a:latin typeface="Nunito"/>
                <a:ea typeface="Nunito"/>
                <a:cs typeface="Nunito"/>
                <a:sym typeface="Nunito"/>
              </a:rPr>
              <a:t>Multivariate Drift Detection</a:t>
            </a:r>
            <a:endParaRPr b="1" i="0" sz="4800" u="none" cap="none" strike="noStrike">
              <a:solidFill>
                <a:srgbClr val="16558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6" name="Google Shape;496;g2909da5eb17_0_32"/>
          <p:cNvSpPr/>
          <p:nvPr/>
        </p:nvSpPr>
        <p:spPr>
          <a:xfrm>
            <a:off x="11196472" y="4663522"/>
            <a:ext cx="3474000" cy="1492200"/>
          </a:xfrm>
          <a:prstGeom prst="roundRect">
            <a:avLst>
              <a:gd fmla="val 5468" name="adj"/>
            </a:avLst>
          </a:prstGeom>
          <a:solidFill>
            <a:srgbClr val="16558F">
              <a:alpha val="9410"/>
            </a:srgbClr>
          </a:solidFill>
          <a:ln cap="flat" cmpd="sng" w="38100">
            <a:solidFill>
              <a:srgbClr val="1655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6558F"/>
                </a:solidFill>
                <a:latin typeface="Nunito"/>
                <a:ea typeface="Nunito"/>
                <a:cs typeface="Nunito"/>
                <a:sym typeface="Nunito"/>
              </a:rPr>
              <a:t>Data Quality</a:t>
            </a:r>
            <a:endParaRPr b="1" i="0" sz="4800" u="none" cap="none" strike="noStrike">
              <a:solidFill>
                <a:srgbClr val="16558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7" name="Google Shape;497;g2909da5eb17_0_32"/>
          <p:cNvSpPr/>
          <p:nvPr/>
        </p:nvSpPr>
        <p:spPr>
          <a:xfrm>
            <a:off x="3213286" y="6387547"/>
            <a:ext cx="1716300" cy="1492200"/>
          </a:xfrm>
          <a:prstGeom prst="roundRect">
            <a:avLst>
              <a:gd fmla="val 5468" name="adj"/>
            </a:avLst>
          </a:prstGeom>
          <a:noFill/>
          <a:ln cap="flat" cmpd="sng" w="38100">
            <a:solidFill>
              <a:srgbClr val="1655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16558F"/>
                </a:solidFill>
                <a:latin typeface="Nunito"/>
                <a:ea typeface="Nunito"/>
                <a:cs typeface="Nunito"/>
                <a:sym typeface="Nunito"/>
              </a:rPr>
              <a:t>Categorical Methods</a:t>
            </a:r>
            <a:endParaRPr b="1" i="0" sz="2200" u="none" cap="none" strike="noStrike">
              <a:solidFill>
                <a:srgbClr val="16558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8" name="Google Shape;498;g2909da5eb17_0_32"/>
          <p:cNvSpPr/>
          <p:nvPr/>
        </p:nvSpPr>
        <p:spPr>
          <a:xfrm>
            <a:off x="5037440" y="6387546"/>
            <a:ext cx="1716300" cy="1492200"/>
          </a:xfrm>
          <a:prstGeom prst="roundRect">
            <a:avLst>
              <a:gd fmla="val 5468" name="adj"/>
            </a:avLst>
          </a:prstGeom>
          <a:noFill/>
          <a:ln cap="flat" cmpd="sng" w="38100">
            <a:solidFill>
              <a:srgbClr val="1655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16558F"/>
                </a:solidFill>
                <a:latin typeface="Nunito"/>
                <a:ea typeface="Nunito"/>
                <a:cs typeface="Nunito"/>
                <a:sym typeface="Nunito"/>
              </a:rPr>
              <a:t>Continuous Methods</a:t>
            </a:r>
            <a:endParaRPr b="1" i="0" sz="2200" u="none" cap="none" strike="noStrike">
              <a:solidFill>
                <a:srgbClr val="16558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9" name="Google Shape;499;g2909da5eb17_0_32"/>
          <p:cNvSpPr/>
          <p:nvPr/>
        </p:nvSpPr>
        <p:spPr>
          <a:xfrm>
            <a:off x="11196473" y="6387548"/>
            <a:ext cx="1716300" cy="1492200"/>
          </a:xfrm>
          <a:prstGeom prst="roundRect">
            <a:avLst>
              <a:gd fmla="val 5468" name="adj"/>
            </a:avLst>
          </a:prstGeom>
          <a:noFill/>
          <a:ln cap="flat" cmpd="sng" w="38100">
            <a:solidFill>
              <a:srgbClr val="1655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16558F"/>
                </a:solidFill>
                <a:latin typeface="Nunito"/>
                <a:ea typeface="Nunito"/>
                <a:cs typeface="Nunito"/>
                <a:sym typeface="Nunito"/>
              </a:rPr>
              <a:t>Unseen Data</a:t>
            </a:r>
            <a:endParaRPr b="1" i="0" sz="2200" u="none" cap="none" strike="noStrike">
              <a:solidFill>
                <a:srgbClr val="16558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0" name="Google Shape;500;g2909da5eb17_0_32"/>
          <p:cNvSpPr/>
          <p:nvPr/>
        </p:nvSpPr>
        <p:spPr>
          <a:xfrm>
            <a:off x="13020627" y="6387547"/>
            <a:ext cx="1716300" cy="1492200"/>
          </a:xfrm>
          <a:prstGeom prst="roundRect">
            <a:avLst>
              <a:gd fmla="val 5468" name="adj"/>
            </a:avLst>
          </a:prstGeom>
          <a:noFill/>
          <a:ln cap="flat" cmpd="sng" w="38100">
            <a:solidFill>
              <a:srgbClr val="1655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16558F"/>
                </a:solidFill>
                <a:latin typeface="Nunito"/>
                <a:ea typeface="Nunito"/>
                <a:cs typeface="Nunito"/>
                <a:sym typeface="Nunito"/>
              </a:rPr>
              <a:t>Missing Data</a:t>
            </a:r>
            <a:endParaRPr b="1" i="0" sz="2200" u="none" cap="none" strike="noStrike">
              <a:solidFill>
                <a:srgbClr val="16558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01" name="Google Shape;501;g2909da5eb17_0_32"/>
          <p:cNvGrpSpPr/>
          <p:nvPr/>
        </p:nvGrpSpPr>
        <p:grpSpPr>
          <a:xfrm>
            <a:off x="16575823" y="605696"/>
            <a:ext cx="1096155" cy="1043340"/>
            <a:chOff x="13793904" y="760621"/>
            <a:chExt cx="3310646" cy="3266562"/>
          </a:xfrm>
        </p:grpSpPr>
        <p:sp>
          <p:nvSpPr>
            <p:cNvPr id="502" name="Google Shape;502;g2909da5eb17_0_32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2909da5eb17_0_32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2909da5eb17_0_32"/>
            <p:cNvSpPr/>
            <p:nvPr/>
          </p:nvSpPr>
          <p:spPr>
            <a:xfrm flipH="1" rot="-10768607">
              <a:off x="13808516" y="825959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2909da5eb17_0_32"/>
            <p:cNvSpPr/>
            <p:nvPr/>
          </p:nvSpPr>
          <p:spPr>
            <a:xfrm rot="-10768607">
              <a:off x="13903333" y="825967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6" name="Google Shape;506;g2909da5eb17_0_32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909da5eb17_0_51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Multivariate Drift Detection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16558F"/>
                </a:solidFill>
                <a:latin typeface="Roboto Black"/>
                <a:ea typeface="Roboto Black"/>
                <a:cs typeface="Roboto Black"/>
                <a:sym typeface="Roboto Black"/>
              </a:rPr>
              <a:t>Results</a:t>
            </a:r>
            <a:endParaRPr b="0" i="0" sz="1400" u="none" cap="none" strike="noStrike">
              <a:solidFill>
                <a:srgbClr val="1655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g2909da5eb17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3149" y="3419313"/>
            <a:ext cx="10676728" cy="5067462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g2909da5eb17_0_51"/>
          <p:cNvSpPr txBox="1"/>
          <p:nvPr/>
        </p:nvSpPr>
        <p:spPr>
          <a:xfrm>
            <a:off x="1555551" y="4488550"/>
            <a:ext cx="64536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05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Nunito"/>
              <a:buChar char="●"/>
            </a:pPr>
            <a:r>
              <a:rPr b="0" i="0" lang="en-US" sz="255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Reconstruction error</a:t>
            </a:r>
            <a:endParaRPr b="0" i="0" sz="25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905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Nunito"/>
              <a:buChar char="●"/>
            </a:pPr>
            <a:r>
              <a:rPr b="0" i="0" lang="en-US" sz="255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Confidence bands</a:t>
            </a:r>
            <a:endParaRPr b="0" i="0" sz="25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905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Nunito"/>
              <a:buChar char="●"/>
            </a:pPr>
            <a:r>
              <a:rPr b="0" i="0" lang="en-US" sz="255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Thresholds</a:t>
            </a:r>
            <a:endParaRPr b="0" i="0" sz="25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15" name="Google Shape;515;g2909da5eb17_0_51"/>
          <p:cNvGrpSpPr/>
          <p:nvPr/>
        </p:nvGrpSpPr>
        <p:grpSpPr>
          <a:xfrm>
            <a:off x="16575823" y="605696"/>
            <a:ext cx="1096155" cy="1043340"/>
            <a:chOff x="13793904" y="760621"/>
            <a:chExt cx="3310646" cy="3266562"/>
          </a:xfrm>
        </p:grpSpPr>
        <p:sp>
          <p:nvSpPr>
            <p:cNvPr id="516" name="Google Shape;516;g2909da5eb17_0_51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2909da5eb17_0_51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2909da5eb17_0_51"/>
            <p:cNvSpPr/>
            <p:nvPr/>
          </p:nvSpPr>
          <p:spPr>
            <a:xfrm flipH="1" rot="-10768607">
              <a:off x="13808516" y="825959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2909da5eb17_0_51"/>
            <p:cNvSpPr/>
            <p:nvPr/>
          </p:nvSpPr>
          <p:spPr>
            <a:xfrm rot="-10768607">
              <a:off x="13903333" y="825967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0" name="Google Shape;520;g2909da5eb17_0_51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909da5eb17_0_64"/>
          <p:cNvSpPr txBox="1"/>
          <p:nvPr/>
        </p:nvSpPr>
        <p:spPr>
          <a:xfrm>
            <a:off x="1079150" y="3337187"/>
            <a:ext cx="141651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50"/>
              <a:buFont typeface="Nunito"/>
              <a:buChar char="●"/>
            </a:pPr>
            <a:r>
              <a:rPr b="0" i="0" lang="en-US" sz="365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Captures any linear change in relationship between features </a:t>
            </a:r>
            <a:endParaRPr b="0" i="0" sz="36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50"/>
              <a:buFont typeface="Nunito"/>
              <a:buChar char="●"/>
            </a:pPr>
            <a:r>
              <a:rPr b="0" i="0" lang="en-US" sz="365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Captures changes in single feature distributions</a:t>
            </a:r>
            <a:endParaRPr b="0" i="0" sz="36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50"/>
              <a:buFont typeface="Nunito"/>
              <a:buChar char="●"/>
            </a:pPr>
            <a:r>
              <a:rPr b="0" i="0" lang="en-US" sz="365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Requires at least 2 features to work</a:t>
            </a:r>
            <a:endParaRPr b="0" i="0" sz="36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50"/>
              <a:buFont typeface="Nunito"/>
              <a:buChar char="●"/>
            </a:pPr>
            <a:r>
              <a:rPr b="0" i="0" lang="en-US" sz="365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Not easily interpretable</a:t>
            </a:r>
            <a:endParaRPr b="0" i="0" sz="36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27" name="Google Shape;527;g2909da5eb17_0_64"/>
          <p:cNvGrpSpPr/>
          <p:nvPr/>
        </p:nvGrpSpPr>
        <p:grpSpPr>
          <a:xfrm>
            <a:off x="16575823" y="605696"/>
            <a:ext cx="1096155" cy="1043340"/>
            <a:chOff x="13793904" y="760621"/>
            <a:chExt cx="3310646" cy="3266562"/>
          </a:xfrm>
        </p:grpSpPr>
        <p:sp>
          <p:nvSpPr>
            <p:cNvPr id="528" name="Google Shape;528;g2909da5eb17_0_64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2909da5eb17_0_64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2909da5eb17_0_64"/>
            <p:cNvSpPr/>
            <p:nvPr/>
          </p:nvSpPr>
          <p:spPr>
            <a:xfrm flipH="1" rot="-10768607">
              <a:off x="13808516" y="825959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g2909da5eb17_0_64"/>
            <p:cNvSpPr/>
            <p:nvPr/>
          </p:nvSpPr>
          <p:spPr>
            <a:xfrm rot="-10768607">
              <a:off x="13903333" y="825967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2" name="Google Shape;532;g2909da5eb17_0_64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Multivariate Drift Detection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16558F"/>
                </a:solidFill>
                <a:latin typeface="Roboto Black"/>
                <a:ea typeface="Roboto Black"/>
                <a:cs typeface="Roboto Black"/>
                <a:sym typeface="Roboto Black"/>
              </a:rPr>
              <a:t>Characteristics</a:t>
            </a:r>
            <a:endParaRPr b="0" i="0" sz="1400" u="none" cap="none" strike="noStrike">
              <a:solidFill>
                <a:srgbClr val="1655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2909da5eb17_0_64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g2909da5eb17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1050" y="2464887"/>
            <a:ext cx="14268450" cy="48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g2909da5eb17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8786" y="6337650"/>
            <a:ext cx="7850426" cy="3671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1" name="Google Shape;541;g2909da5eb17_0_76"/>
          <p:cNvGrpSpPr/>
          <p:nvPr/>
        </p:nvGrpSpPr>
        <p:grpSpPr>
          <a:xfrm>
            <a:off x="16575823" y="605696"/>
            <a:ext cx="1096155" cy="1043340"/>
            <a:chOff x="13793904" y="760621"/>
            <a:chExt cx="3310646" cy="3266562"/>
          </a:xfrm>
        </p:grpSpPr>
        <p:sp>
          <p:nvSpPr>
            <p:cNvPr id="542" name="Google Shape;542;g2909da5eb17_0_76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g2909da5eb17_0_76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g2909da5eb17_0_76"/>
            <p:cNvSpPr/>
            <p:nvPr/>
          </p:nvSpPr>
          <p:spPr>
            <a:xfrm flipH="1" rot="-10768607">
              <a:off x="13808516" y="825959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g2909da5eb17_0_76"/>
            <p:cNvSpPr/>
            <p:nvPr/>
          </p:nvSpPr>
          <p:spPr>
            <a:xfrm rot="-10768607">
              <a:off x="13903333" y="825967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6" name="Google Shape;546;g2909da5eb17_0_76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Multivariate Drift Detection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16558F"/>
                </a:solidFill>
                <a:latin typeface="Roboto Black"/>
                <a:ea typeface="Roboto Black"/>
                <a:cs typeface="Roboto Black"/>
                <a:sym typeface="Roboto Black"/>
              </a:rPr>
              <a:t>Intuition</a:t>
            </a:r>
            <a:endParaRPr b="0" i="0" sz="1400" u="none" cap="none" strike="noStrike">
              <a:solidFill>
                <a:srgbClr val="1655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2909da5eb17_0_76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909da5eb17_0_176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4" name="Google Shape;554;g2909da5eb17_0_176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Multivariate Drift Detection</a:t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0B5394"/>
                </a:solidFill>
                <a:latin typeface="Roboto Black"/>
                <a:ea typeface="Roboto Black"/>
                <a:cs typeface="Roboto Black"/>
                <a:sym typeface="Roboto Black"/>
              </a:rPr>
              <a:t>Algorithm training</a:t>
            </a:r>
            <a:endParaRPr sz="5400">
              <a:solidFill>
                <a:srgbClr val="0B539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55" name="Google Shape;555;g2909da5eb17_0_176"/>
          <p:cNvSpPr txBox="1"/>
          <p:nvPr/>
        </p:nvSpPr>
        <p:spPr>
          <a:xfrm>
            <a:off x="1079150" y="3586650"/>
            <a:ext cx="15820200" cy="4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59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Nunito"/>
              <a:buAutoNum type="arabicPeriod"/>
            </a:pPr>
            <a:r>
              <a:rPr lang="en-US" sz="29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Prepare the data: impute missing values, encode categorical features, scale the data</a:t>
            </a:r>
            <a:endParaRPr sz="29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59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Nunito"/>
              <a:buAutoNum type="arabicPeriod"/>
            </a:pPr>
            <a:r>
              <a:rPr lang="en-US" sz="29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Train PCA on reference data</a:t>
            </a:r>
            <a:endParaRPr sz="29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59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Nunito"/>
              <a:buAutoNum type="arabicPeriod"/>
            </a:pPr>
            <a:r>
              <a:rPr lang="en-US" sz="29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Compress and decompress the reference data using trained PCA</a:t>
            </a:r>
            <a:endParaRPr sz="29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59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Nunito"/>
              <a:buAutoNum type="arabicPeriod"/>
            </a:pPr>
            <a:r>
              <a:rPr lang="en-US" sz="29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Compute the distance between original and reconstructed points</a:t>
            </a:r>
            <a:endParaRPr sz="29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59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Nunito"/>
              <a:buAutoNum type="arabicPeriod"/>
            </a:pPr>
            <a:r>
              <a:rPr lang="en-US" sz="29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Compute the reconstruction error: the average of those distances</a:t>
            </a:r>
            <a:endParaRPr sz="29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56" name="Google Shape;556;g2909da5eb17_0_176"/>
          <p:cNvGrpSpPr/>
          <p:nvPr/>
        </p:nvGrpSpPr>
        <p:grpSpPr>
          <a:xfrm>
            <a:off x="16575823" y="605696"/>
            <a:ext cx="1096155" cy="1043340"/>
            <a:chOff x="13793904" y="760621"/>
            <a:chExt cx="3310646" cy="3266562"/>
          </a:xfrm>
        </p:grpSpPr>
        <p:sp>
          <p:nvSpPr>
            <p:cNvPr id="557" name="Google Shape;557;g2909da5eb17_0_176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g2909da5eb17_0_176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g2909da5eb17_0_176"/>
            <p:cNvSpPr/>
            <p:nvPr/>
          </p:nvSpPr>
          <p:spPr>
            <a:xfrm flipH="1" rot="-10768607">
              <a:off x="13808516" y="825959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g2909da5eb17_0_176"/>
            <p:cNvSpPr/>
            <p:nvPr/>
          </p:nvSpPr>
          <p:spPr>
            <a:xfrm rot="-10768607">
              <a:off x="13903333" y="825967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909da5eb17_0_188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7" name="Google Shape;567;g2909da5eb17_0_188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Multivariate Drift Detection</a:t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0B5394"/>
                </a:solidFill>
                <a:latin typeface="Roboto Black"/>
                <a:ea typeface="Roboto Black"/>
                <a:cs typeface="Roboto Black"/>
                <a:sym typeface="Roboto Black"/>
              </a:rPr>
              <a:t>Algorithm drift detection</a:t>
            </a:r>
            <a:endParaRPr sz="5400">
              <a:solidFill>
                <a:srgbClr val="0B539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68" name="Google Shape;568;g2909da5eb17_0_188"/>
          <p:cNvSpPr txBox="1"/>
          <p:nvPr/>
        </p:nvSpPr>
        <p:spPr>
          <a:xfrm>
            <a:off x="1079150" y="3586650"/>
            <a:ext cx="16767600" cy="3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59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Nunito"/>
              <a:buAutoNum type="arabicPeriod"/>
            </a:pPr>
            <a:r>
              <a:rPr lang="en-US" sz="29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Compress and decompress the analysis data using trained PCA</a:t>
            </a:r>
            <a:endParaRPr sz="29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59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Nunito"/>
              <a:buAutoNum type="arabicPeriod"/>
            </a:pPr>
            <a:r>
              <a:rPr lang="en-US" sz="29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Compute the distance between original and reconstructed points</a:t>
            </a:r>
            <a:endParaRPr sz="29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59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Nunito"/>
              <a:buAutoNum type="arabicPeriod"/>
            </a:pPr>
            <a:r>
              <a:rPr lang="en-US" sz="29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Compute the reconstruction error: the average of those distances</a:t>
            </a:r>
            <a:endParaRPr sz="29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592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Nunito"/>
              <a:buAutoNum type="arabicPeriod"/>
            </a:pPr>
            <a:r>
              <a:rPr lang="en-US" sz="29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Compare this reconstruction error with the reconstruction error we got on the reference data</a:t>
            </a:r>
            <a:endParaRPr sz="29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69" name="Google Shape;569;g2909da5eb17_0_188"/>
          <p:cNvGrpSpPr/>
          <p:nvPr/>
        </p:nvGrpSpPr>
        <p:grpSpPr>
          <a:xfrm>
            <a:off x="16575823" y="605696"/>
            <a:ext cx="1096155" cy="1043340"/>
            <a:chOff x="13793904" y="760621"/>
            <a:chExt cx="3310646" cy="3266562"/>
          </a:xfrm>
        </p:grpSpPr>
        <p:sp>
          <p:nvSpPr>
            <p:cNvPr id="570" name="Google Shape;570;g2909da5eb17_0_188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g2909da5eb17_0_188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g2909da5eb17_0_188"/>
            <p:cNvSpPr/>
            <p:nvPr/>
          </p:nvSpPr>
          <p:spPr>
            <a:xfrm flipH="1" rot="-10768607">
              <a:off x="13808516" y="825959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g2909da5eb17_0_188"/>
            <p:cNvSpPr/>
            <p:nvPr/>
          </p:nvSpPr>
          <p:spPr>
            <a:xfrm rot="-10768607">
              <a:off x="13903333" y="825967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909da5eb17_0_220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0" name="Google Shape;580;g2909da5eb17_0_220"/>
          <p:cNvSpPr/>
          <p:nvPr/>
        </p:nvSpPr>
        <p:spPr>
          <a:xfrm>
            <a:off x="9243450" y="3731125"/>
            <a:ext cx="9180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b="0" i="0" sz="54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aphicFrame>
        <p:nvGraphicFramePr>
          <p:cNvPr id="581" name="Google Shape;581;g2909da5eb17_0_220"/>
          <p:cNvGraphicFramePr/>
          <p:nvPr/>
        </p:nvGraphicFramePr>
        <p:xfrm>
          <a:off x="4126988" y="3005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{B4D3322E-6FD1-454E-BF09-9962484ED84D}</a:tableStyleId>
              </a:tblPr>
              <a:tblGrid>
                <a:gridCol w="2353500"/>
                <a:gridCol w="2389450"/>
                <a:gridCol w="2492675"/>
                <a:gridCol w="2492675"/>
              </a:tblGrid>
              <a:tr h="58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 sz="2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55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solidFill>
                            <a:schemeClr val="lt1"/>
                          </a:solidFill>
                          <a:extLst>
                            <a:ext uri="http://customooxmlschemas.google.com/">
                              <go:slidesCustomData xmlns:go="http://customooxmlschemas.google.com/" textRoundtripDataId="0"/>
                            </a:ext>
                          </a:extLst>
                        </a:rPr>
                        <a:t>Categorical</a:t>
                      </a:r>
                      <a:endParaRPr b="1" sz="2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55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solidFill>
                            <a:schemeClr val="lt1"/>
                          </a:solidFill>
                        </a:rPr>
                        <a:t>Continuous</a:t>
                      </a:r>
                      <a:endParaRPr b="1" sz="2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55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solidFill>
                            <a:schemeClr val="lt1"/>
                          </a:solidFill>
                        </a:rPr>
                        <a:t>Range</a:t>
                      </a:r>
                      <a:endParaRPr b="1" sz="2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558F"/>
                    </a:solidFill>
                  </a:tcPr>
                </a:tc>
              </a:tr>
              <a:tr h="89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Jensen-</a:t>
                      </a:r>
                      <a:r>
                        <a:rPr b="1" lang="en-US" sz="2000">
                          <a:extLst>
                            <a:ext uri="http://customooxmlschemas.google.com/">
                              <go:slidesCustomData xmlns:go="http://customooxmlschemas.google.com/" textRoundtripDataId="1"/>
                            </a:ext>
                          </a:extLst>
                        </a:rPr>
                        <a:t>Shannon</a:t>
                      </a:r>
                      <a:r>
                        <a:rPr b="1" lang="en-US" sz="2000"/>
                        <a:t> Distance</a:t>
                      </a:r>
                      <a:endParaRPr b="1" sz="20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 sz="2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 sz="2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[0,1]</a:t>
                      </a:r>
                      <a:endParaRPr sz="20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9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Hellinger</a:t>
                      </a:r>
                      <a:endParaRPr b="1"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 sz="2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 sz="2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[0,1]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89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Wasserstein</a:t>
                      </a:r>
                      <a:endParaRPr b="1"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990000"/>
                          </a:solidFill>
                        </a:rPr>
                        <a:t>No</a:t>
                      </a:r>
                      <a:endParaRPr b="1" sz="20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[0,+inf]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89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L-Infinity</a:t>
                      </a:r>
                      <a:endParaRPr b="1"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990000"/>
                          </a:solidFill>
                        </a:rPr>
                        <a:t>No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[0,1]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58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Kolmogorov-</a:t>
                      </a:r>
                      <a:endParaRPr b="1"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Smirnov</a:t>
                      </a:r>
                      <a:endParaRPr b="1"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990000"/>
                          </a:solidFill>
                        </a:rPr>
                        <a:t>No</a:t>
                      </a:r>
                      <a:endParaRPr b="1"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[0,1]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89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Chi-squared</a:t>
                      </a:r>
                      <a:endParaRPr b="1"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990000"/>
                          </a:solidFill>
                        </a:rPr>
                        <a:t>No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[0,+inf]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pSp>
        <p:nvGrpSpPr>
          <p:cNvPr id="582" name="Google Shape;582;g2909da5eb17_0_220"/>
          <p:cNvGrpSpPr/>
          <p:nvPr/>
        </p:nvGrpSpPr>
        <p:grpSpPr>
          <a:xfrm>
            <a:off x="16575823" y="605696"/>
            <a:ext cx="1096155" cy="1043340"/>
            <a:chOff x="13793904" y="760621"/>
            <a:chExt cx="3310646" cy="3266562"/>
          </a:xfrm>
        </p:grpSpPr>
        <p:sp>
          <p:nvSpPr>
            <p:cNvPr id="583" name="Google Shape;583;g2909da5eb17_0_220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g2909da5eb17_0_220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g2909da5eb17_0_220"/>
            <p:cNvSpPr/>
            <p:nvPr/>
          </p:nvSpPr>
          <p:spPr>
            <a:xfrm flipH="1" rot="-10768607">
              <a:off x="13808516" y="825959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2909da5eb17_0_220"/>
            <p:cNvSpPr/>
            <p:nvPr/>
          </p:nvSpPr>
          <p:spPr>
            <a:xfrm rot="-10768607">
              <a:off x="13903333" y="825967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7" name="Google Shape;587;g2909da5eb17_0_220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Univariate</a:t>
            </a: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Drift Detection</a:t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0B5394"/>
                </a:solidFill>
                <a:latin typeface="Roboto Black"/>
                <a:ea typeface="Roboto Black"/>
                <a:cs typeface="Roboto Black"/>
                <a:sym typeface="Roboto Black"/>
              </a:rPr>
              <a:t>At-a-glance comparison</a:t>
            </a:r>
            <a:endParaRPr sz="5400">
              <a:solidFill>
                <a:srgbClr val="0B539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909da5eb17_0_232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4" name="Google Shape;594;g2909da5eb17_0_232"/>
          <p:cNvSpPr txBox="1"/>
          <p:nvPr/>
        </p:nvSpPr>
        <p:spPr>
          <a:xfrm>
            <a:off x="1079150" y="4065850"/>
            <a:ext cx="166935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50"/>
              <a:buFont typeface="Nunito"/>
              <a:buAutoNum type="arabicPeriod"/>
            </a:pPr>
            <a:r>
              <a:rPr b="1" lang="en-US" sz="36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Basics</a:t>
            </a:r>
            <a:r>
              <a:rPr lang="en-US" sz="36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what the method is</a:t>
            </a:r>
            <a:endParaRPr sz="36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50"/>
              <a:buFont typeface="Nunito"/>
              <a:buAutoNum type="arabicPeriod"/>
            </a:pPr>
            <a:r>
              <a:rPr b="1" lang="en-US" sz="36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Intuition</a:t>
            </a:r>
            <a:r>
              <a:rPr lang="en-US" sz="36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how the method works</a:t>
            </a:r>
            <a:endParaRPr sz="36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50"/>
              <a:buFont typeface="Nunito"/>
              <a:buAutoNum type="arabicPeriod"/>
            </a:pPr>
            <a:r>
              <a:rPr b="1" lang="en-US" sz="36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r>
              <a:rPr lang="en-US" sz="36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example results on the same dataset</a:t>
            </a:r>
            <a:endParaRPr sz="36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95" name="Google Shape;595;g2909da5eb17_0_232"/>
          <p:cNvGrpSpPr/>
          <p:nvPr/>
        </p:nvGrpSpPr>
        <p:grpSpPr>
          <a:xfrm>
            <a:off x="16575823" y="605696"/>
            <a:ext cx="1096155" cy="1043340"/>
            <a:chOff x="13793904" y="760621"/>
            <a:chExt cx="3310646" cy="3266562"/>
          </a:xfrm>
        </p:grpSpPr>
        <p:sp>
          <p:nvSpPr>
            <p:cNvPr id="596" name="Google Shape;596;g2909da5eb17_0_232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g2909da5eb17_0_232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g2909da5eb17_0_232"/>
            <p:cNvSpPr/>
            <p:nvPr/>
          </p:nvSpPr>
          <p:spPr>
            <a:xfrm flipH="1" rot="-10768607">
              <a:off x="13808516" y="825959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2909da5eb17_0_232"/>
            <p:cNvSpPr/>
            <p:nvPr/>
          </p:nvSpPr>
          <p:spPr>
            <a:xfrm rot="-10768607">
              <a:off x="13903333" y="825967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g2909da5eb17_0_232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Univariate Drift Detection</a:t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0B5394"/>
                </a:solidFill>
                <a:latin typeface="Roboto Black"/>
                <a:ea typeface="Roboto Black"/>
                <a:cs typeface="Roboto Black"/>
                <a:sym typeface="Roboto Black"/>
              </a:rPr>
              <a:t>Structure of the Overview</a:t>
            </a:r>
            <a:endParaRPr sz="5400">
              <a:solidFill>
                <a:srgbClr val="0B539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909da5eb17_0_243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07" name="Google Shape;607;g2909da5eb17_0_243"/>
          <p:cNvGraphicFramePr/>
          <p:nvPr/>
        </p:nvGraphicFramePr>
        <p:xfrm>
          <a:off x="1431575" y="452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{B4D3322E-6FD1-454E-BF09-9962484ED84D}</a:tableStyleId>
              </a:tblPr>
              <a:tblGrid>
                <a:gridCol w="4907650"/>
                <a:gridCol w="4907650"/>
                <a:gridCol w="4907650"/>
              </a:tblGrid>
              <a:tr h="90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5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 Type</a:t>
                      </a:r>
                      <a:endParaRPr sz="365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1655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5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Intuition</a:t>
                      </a:r>
                      <a:endParaRPr sz="365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1655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5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Range</a:t>
                      </a:r>
                      <a:endParaRPr sz="365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16558F"/>
                    </a:solidFill>
                  </a:tcPr>
                </a:tc>
              </a:tr>
              <a:tr h="1250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continuous and categorical</a:t>
                      </a:r>
                      <a:endParaRPr sz="3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Based on KL-divergence</a:t>
                      </a:r>
                      <a:endParaRPr sz="3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[0,1]</a:t>
                      </a:r>
                      <a:endParaRPr sz="3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pSp>
        <p:nvGrpSpPr>
          <p:cNvPr id="608" name="Google Shape;608;g2909da5eb17_0_243"/>
          <p:cNvGrpSpPr/>
          <p:nvPr/>
        </p:nvGrpSpPr>
        <p:grpSpPr>
          <a:xfrm>
            <a:off x="16575823" y="605696"/>
            <a:ext cx="1096155" cy="1043340"/>
            <a:chOff x="13793904" y="760621"/>
            <a:chExt cx="3310646" cy="3266562"/>
          </a:xfrm>
        </p:grpSpPr>
        <p:sp>
          <p:nvSpPr>
            <p:cNvPr id="609" name="Google Shape;609;g2909da5eb17_0_243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2909da5eb17_0_243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2909da5eb17_0_243"/>
            <p:cNvSpPr/>
            <p:nvPr/>
          </p:nvSpPr>
          <p:spPr>
            <a:xfrm flipH="1" rot="-10768607">
              <a:off x="13808516" y="825959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2909da5eb17_0_243"/>
            <p:cNvSpPr/>
            <p:nvPr/>
          </p:nvSpPr>
          <p:spPr>
            <a:xfrm rot="-10768607">
              <a:off x="13903333" y="825967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3" name="Google Shape;613;g2909da5eb17_0_243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Univariate Drift Detection</a:t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0B5394"/>
                </a:solidFill>
                <a:latin typeface="Roboto Black"/>
                <a:ea typeface="Roboto Black"/>
                <a:cs typeface="Roboto Black"/>
                <a:sym typeface="Roboto Black"/>
              </a:rPr>
              <a:t>Jensen-Shannon distance: Basics</a:t>
            </a:r>
            <a:endParaRPr sz="5400">
              <a:solidFill>
                <a:srgbClr val="0B539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0b2d2ea3d_0_0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ML Monitoring Flow</a:t>
            </a:r>
            <a:r>
              <a:rPr b="0" i="0" lang="en-US" sz="5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endParaRPr b="0" i="0" sz="5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00C9E5"/>
                </a:solidFill>
                <a:latin typeface="Roboto Black"/>
                <a:ea typeface="Roboto Black"/>
                <a:cs typeface="Roboto Black"/>
                <a:sym typeface="Roboto Black"/>
              </a:rPr>
              <a:t>The goals</a:t>
            </a:r>
            <a:endParaRPr b="0" i="0" sz="5400" u="none" cap="none" strike="noStrike">
              <a:solidFill>
                <a:srgbClr val="00C9E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3" name="Google Shape;63;g280b2d2ea3d_0_0"/>
          <p:cNvSpPr/>
          <p:nvPr/>
        </p:nvSpPr>
        <p:spPr>
          <a:xfrm>
            <a:off x="1981519" y="3504000"/>
            <a:ext cx="118536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1. </a:t>
            </a:r>
            <a:r>
              <a:rPr b="0" i="0" lang="en-US" sz="4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Maintain the </a:t>
            </a:r>
            <a:r>
              <a:rPr b="0" i="0" lang="en-US" sz="4500" u="none" cap="none" strike="noStrike">
                <a:solidFill>
                  <a:srgbClr val="00C8E5"/>
                </a:solidFill>
                <a:latin typeface="Roboto Black"/>
                <a:ea typeface="Roboto Black"/>
                <a:cs typeface="Roboto Black"/>
                <a:sym typeface="Roboto Black"/>
              </a:rPr>
              <a:t>business impact</a:t>
            </a:r>
            <a:r>
              <a:rPr b="0" i="0" lang="en-US" sz="45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4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 the model</a:t>
            </a:r>
            <a:endParaRPr b="0" i="0" sz="4500" u="none" cap="none" strike="noStrike">
              <a:solidFill>
                <a:srgbClr val="00C8E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g280b2d2ea3d_0_0"/>
          <p:cNvSpPr/>
          <p:nvPr/>
        </p:nvSpPr>
        <p:spPr>
          <a:xfrm>
            <a:off x="1981519" y="5146050"/>
            <a:ext cx="80103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2. </a:t>
            </a:r>
            <a:r>
              <a:rPr b="0" i="0" lang="en-US" sz="4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Reduce </a:t>
            </a:r>
            <a:r>
              <a:rPr b="0" i="0" lang="en-US" sz="4500" u="none" cap="none" strike="noStrike">
                <a:solidFill>
                  <a:srgbClr val="00C8E5"/>
                </a:solidFill>
                <a:latin typeface="Roboto Black"/>
                <a:ea typeface="Roboto Black"/>
                <a:cs typeface="Roboto Black"/>
                <a:sym typeface="Roboto Black"/>
              </a:rPr>
              <a:t>risk</a:t>
            </a:r>
            <a:r>
              <a:rPr b="0" i="0" lang="en-US" sz="4500" u="none" cap="none" strike="noStrike">
                <a:solidFill>
                  <a:srgbClr val="00C8E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4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 the model</a:t>
            </a:r>
            <a:endParaRPr b="0" i="0" sz="4500" u="none" cap="none" strike="noStrike">
              <a:solidFill>
                <a:srgbClr val="00C8E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g280b2d2ea3d_0_0"/>
          <p:cNvSpPr/>
          <p:nvPr/>
        </p:nvSpPr>
        <p:spPr>
          <a:xfrm>
            <a:off x="1981519" y="6831000"/>
            <a:ext cx="10516500" cy="28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3. </a:t>
            </a:r>
            <a:r>
              <a:rPr b="0" i="0" lang="en-US" sz="4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Increase </a:t>
            </a:r>
            <a:r>
              <a:rPr b="0" i="0" lang="en-US" sz="4500" u="none" cap="none" strike="noStrike">
                <a:solidFill>
                  <a:srgbClr val="00C8E5"/>
                </a:solidFill>
                <a:latin typeface="Roboto Black"/>
                <a:ea typeface="Roboto Black"/>
                <a:cs typeface="Roboto Black"/>
                <a:sym typeface="Roboto Black"/>
              </a:rPr>
              <a:t>visibility</a:t>
            </a:r>
            <a:r>
              <a:rPr b="0" i="0" lang="en-US" sz="4500" u="none" cap="none" strike="noStrike">
                <a:solidFill>
                  <a:srgbClr val="00C8E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4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 the model</a:t>
            </a:r>
            <a:endParaRPr b="0" i="0" sz="4500" u="none" cap="none" strike="noStrike">
              <a:solidFill>
                <a:srgbClr val="00C8E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6" name="Google Shape;66;g280b2d2ea3d_0_0"/>
          <p:cNvGrpSpPr/>
          <p:nvPr/>
        </p:nvGrpSpPr>
        <p:grpSpPr>
          <a:xfrm>
            <a:off x="16583734" y="608821"/>
            <a:ext cx="1057176" cy="1046319"/>
            <a:chOff x="13726539" y="607660"/>
            <a:chExt cx="3283158" cy="3368703"/>
          </a:xfrm>
        </p:grpSpPr>
        <p:sp>
          <p:nvSpPr>
            <p:cNvPr id="67" name="Google Shape;67;g280b2d2ea3d_0_0"/>
            <p:cNvSpPr/>
            <p:nvPr/>
          </p:nvSpPr>
          <p:spPr>
            <a:xfrm rot="31393">
              <a:off x="13741023" y="622144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g280b2d2ea3d_0_0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g280b2d2ea3d_0_0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280b2d2ea3d_0_0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g280b2d2ea3d_0_0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909da5eb17_0_254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0" name="Google Shape;620;g2909da5eb17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6750" y="2530366"/>
            <a:ext cx="7984874" cy="4078252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g2909da5eb17_0_254"/>
          <p:cNvSpPr txBox="1"/>
          <p:nvPr/>
        </p:nvSpPr>
        <p:spPr>
          <a:xfrm>
            <a:off x="375050" y="6989275"/>
            <a:ext cx="168360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Nunito"/>
              <a:buChar char="●"/>
            </a:pPr>
            <a:r>
              <a:rPr lang="en-US" sz="3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Captures the “amount of overlap”</a:t>
            </a:r>
            <a:endParaRPr sz="33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Nunito"/>
              <a:buChar char="●"/>
            </a:pPr>
            <a:r>
              <a:rPr lang="en-US" sz="3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“bi-directional” KL divergence</a:t>
            </a:r>
            <a:endParaRPr sz="33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41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Nunito"/>
              <a:buChar char="●"/>
            </a:pPr>
            <a:r>
              <a:rPr lang="en-US" sz="3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Categorical: an average of all changes in relative frequencies of categories</a:t>
            </a:r>
            <a:endParaRPr sz="33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22" name="Google Shape;622;g2909da5eb17_0_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950" y="2530375"/>
            <a:ext cx="8158049" cy="392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3" name="Google Shape;623;g2909da5eb17_0_254"/>
          <p:cNvGrpSpPr/>
          <p:nvPr/>
        </p:nvGrpSpPr>
        <p:grpSpPr>
          <a:xfrm>
            <a:off x="16575823" y="605696"/>
            <a:ext cx="1096155" cy="1043340"/>
            <a:chOff x="13793904" y="760621"/>
            <a:chExt cx="3310646" cy="3266562"/>
          </a:xfrm>
        </p:grpSpPr>
        <p:sp>
          <p:nvSpPr>
            <p:cNvPr id="624" name="Google Shape;624;g2909da5eb17_0_254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g2909da5eb17_0_254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2909da5eb17_0_254"/>
            <p:cNvSpPr/>
            <p:nvPr/>
          </p:nvSpPr>
          <p:spPr>
            <a:xfrm flipH="1" rot="-10768607">
              <a:off x="13808516" y="825959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2909da5eb17_0_254"/>
            <p:cNvSpPr/>
            <p:nvPr/>
          </p:nvSpPr>
          <p:spPr>
            <a:xfrm rot="-10768607">
              <a:off x="13903333" y="825967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8" name="Google Shape;628;g2909da5eb17_0_254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Univariate Drift Detection</a:t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0B5394"/>
                </a:solidFill>
                <a:latin typeface="Roboto Black"/>
                <a:ea typeface="Roboto Black"/>
                <a:cs typeface="Roboto Black"/>
                <a:sym typeface="Roboto Black"/>
              </a:rPr>
              <a:t>Jensen-Shannon distance: Intuition</a:t>
            </a:r>
            <a:endParaRPr sz="5400">
              <a:solidFill>
                <a:srgbClr val="0B539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909da5eb17_0_267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5" name="Google Shape;635;g2909da5eb17_0_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125" y="2876200"/>
            <a:ext cx="13769740" cy="6005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6" name="Google Shape;636;g2909da5eb17_0_267"/>
          <p:cNvGrpSpPr/>
          <p:nvPr/>
        </p:nvGrpSpPr>
        <p:grpSpPr>
          <a:xfrm>
            <a:off x="16575823" y="605696"/>
            <a:ext cx="1096155" cy="1043340"/>
            <a:chOff x="13793904" y="760621"/>
            <a:chExt cx="3310646" cy="3266562"/>
          </a:xfrm>
        </p:grpSpPr>
        <p:sp>
          <p:nvSpPr>
            <p:cNvPr id="637" name="Google Shape;637;g2909da5eb17_0_267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g2909da5eb17_0_267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g2909da5eb17_0_267"/>
            <p:cNvSpPr/>
            <p:nvPr/>
          </p:nvSpPr>
          <p:spPr>
            <a:xfrm flipH="1" rot="-10768607">
              <a:off x="13808516" y="825959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2909da5eb17_0_267"/>
            <p:cNvSpPr/>
            <p:nvPr/>
          </p:nvSpPr>
          <p:spPr>
            <a:xfrm rot="-10768607">
              <a:off x="13903333" y="825967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1" name="Google Shape;641;g2909da5eb17_0_267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Univariate Drift Detection</a:t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0B5394"/>
                </a:solidFill>
                <a:latin typeface="Roboto Black"/>
                <a:ea typeface="Roboto Black"/>
                <a:cs typeface="Roboto Black"/>
                <a:sym typeface="Roboto Black"/>
              </a:rPr>
              <a:t>Jensen-Shannon distance: Results</a:t>
            </a:r>
            <a:endParaRPr sz="5400">
              <a:solidFill>
                <a:srgbClr val="0B539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909da5eb17_0_278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48" name="Google Shape;648;g2909da5eb17_0_278"/>
          <p:cNvGraphicFramePr/>
          <p:nvPr/>
        </p:nvGraphicFramePr>
        <p:xfrm>
          <a:off x="1431575" y="452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{B4D3322E-6FD1-454E-BF09-9962484ED84D}</a:tableStyleId>
              </a:tblPr>
              <a:tblGrid>
                <a:gridCol w="4907650"/>
                <a:gridCol w="4907650"/>
                <a:gridCol w="4907650"/>
              </a:tblGrid>
              <a:tr h="90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5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 Type</a:t>
                      </a:r>
                      <a:endParaRPr sz="365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1655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5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Intuition</a:t>
                      </a:r>
                      <a:endParaRPr sz="365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1655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5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Range</a:t>
                      </a:r>
                      <a:endParaRPr sz="365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16558F"/>
                    </a:solidFill>
                  </a:tcPr>
                </a:tc>
              </a:tr>
              <a:tr h="1250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continuous and categorical</a:t>
                      </a:r>
                      <a:endParaRPr sz="3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Similar to Bhattacharyya Coefficient </a:t>
                      </a:r>
                      <a:endParaRPr sz="3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[0,1]</a:t>
                      </a:r>
                      <a:endParaRPr sz="3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49" name="Google Shape;649;g2909da5eb17_0_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125" y="6783550"/>
            <a:ext cx="4612775" cy="904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0" name="Google Shape;650;g2909da5eb17_0_278"/>
          <p:cNvGrpSpPr/>
          <p:nvPr/>
        </p:nvGrpSpPr>
        <p:grpSpPr>
          <a:xfrm>
            <a:off x="16575823" y="605696"/>
            <a:ext cx="1096155" cy="1043340"/>
            <a:chOff x="13793904" y="760621"/>
            <a:chExt cx="3310646" cy="3266562"/>
          </a:xfrm>
        </p:grpSpPr>
        <p:sp>
          <p:nvSpPr>
            <p:cNvPr id="651" name="Google Shape;651;g2909da5eb17_0_278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2909da5eb17_0_278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g2909da5eb17_0_278"/>
            <p:cNvSpPr/>
            <p:nvPr/>
          </p:nvSpPr>
          <p:spPr>
            <a:xfrm flipH="1" rot="-10768607">
              <a:off x="13808516" y="825959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g2909da5eb17_0_278"/>
            <p:cNvSpPr/>
            <p:nvPr/>
          </p:nvSpPr>
          <p:spPr>
            <a:xfrm rot="-10768607">
              <a:off x="13903333" y="825967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5" name="Google Shape;655;g2909da5eb17_0_278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Univariate Drift Detection</a:t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0B5394"/>
                </a:solidFill>
                <a:latin typeface="Roboto Black"/>
                <a:ea typeface="Roboto Black"/>
                <a:cs typeface="Roboto Black"/>
                <a:sym typeface="Roboto Black"/>
              </a:rPr>
              <a:t>Hellinger</a:t>
            </a:r>
            <a:r>
              <a:rPr lang="en-US" sz="5400">
                <a:solidFill>
                  <a:srgbClr val="0B5394"/>
                </a:solidFill>
                <a:latin typeface="Roboto Black"/>
                <a:ea typeface="Roboto Black"/>
                <a:cs typeface="Roboto Black"/>
                <a:sym typeface="Roboto Black"/>
              </a:rPr>
              <a:t> distance: Basics</a:t>
            </a:r>
            <a:endParaRPr sz="5400">
              <a:solidFill>
                <a:srgbClr val="0B539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909da5eb17_0_290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2" name="Google Shape;662;g2909da5eb17_0_290"/>
          <p:cNvSpPr txBox="1"/>
          <p:nvPr/>
        </p:nvSpPr>
        <p:spPr>
          <a:xfrm>
            <a:off x="650300" y="6823025"/>
            <a:ext cx="168360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Nunito"/>
              <a:buChar char="●"/>
            </a:pPr>
            <a:r>
              <a:rPr lang="en-US" sz="3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Overlap between the probabilities assigned to the same event by two distributions</a:t>
            </a:r>
            <a:endParaRPr sz="33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41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Nunito"/>
              <a:buChar char="●"/>
            </a:pPr>
            <a:r>
              <a:rPr lang="en-US" sz="3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Doesn’t differentiate between very strong shifts</a:t>
            </a:r>
            <a:endParaRPr sz="33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41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Nunito"/>
              <a:buChar char="●"/>
            </a:pPr>
            <a:r>
              <a:rPr lang="en-US" sz="3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Qualitatively similar to Jensen-Shannon</a:t>
            </a:r>
            <a:endParaRPr sz="33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63" name="Google Shape;663;g2909da5eb17_0_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700" y="2704375"/>
            <a:ext cx="6953250" cy="36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g2909da5eb17_0_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300" y="2704375"/>
            <a:ext cx="7657190" cy="3867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5" name="Google Shape;665;g2909da5eb17_0_290"/>
          <p:cNvGrpSpPr/>
          <p:nvPr/>
        </p:nvGrpSpPr>
        <p:grpSpPr>
          <a:xfrm>
            <a:off x="16575823" y="605696"/>
            <a:ext cx="1096155" cy="1043340"/>
            <a:chOff x="13793904" y="760621"/>
            <a:chExt cx="3310646" cy="3266562"/>
          </a:xfrm>
        </p:grpSpPr>
        <p:sp>
          <p:nvSpPr>
            <p:cNvPr id="666" name="Google Shape;666;g2909da5eb17_0_290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g2909da5eb17_0_290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g2909da5eb17_0_290"/>
            <p:cNvSpPr/>
            <p:nvPr/>
          </p:nvSpPr>
          <p:spPr>
            <a:xfrm flipH="1" rot="-10768607">
              <a:off x="13808516" y="825959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g2909da5eb17_0_290"/>
            <p:cNvSpPr/>
            <p:nvPr/>
          </p:nvSpPr>
          <p:spPr>
            <a:xfrm rot="-10768607">
              <a:off x="13903333" y="825967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0" name="Google Shape;670;g2909da5eb17_0_290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Univariate Drift Detection</a:t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0B5394"/>
                </a:solidFill>
                <a:latin typeface="Roboto Black"/>
                <a:ea typeface="Roboto Black"/>
                <a:cs typeface="Roboto Black"/>
                <a:sym typeface="Roboto Black"/>
              </a:rPr>
              <a:t>Hellinger distance: Intuition</a:t>
            </a:r>
            <a:endParaRPr sz="5400">
              <a:solidFill>
                <a:srgbClr val="0B539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909da5eb17_0_314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77" name="Google Shape;677;g2909da5eb17_0_314"/>
          <p:cNvGraphicFramePr/>
          <p:nvPr/>
        </p:nvGraphicFramePr>
        <p:xfrm>
          <a:off x="1431575" y="452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{B4D3322E-6FD1-454E-BF09-9962484ED84D}</a:tableStyleId>
              </a:tblPr>
              <a:tblGrid>
                <a:gridCol w="4907650"/>
                <a:gridCol w="4907650"/>
                <a:gridCol w="4907650"/>
              </a:tblGrid>
              <a:tr h="90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5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 Type</a:t>
                      </a:r>
                      <a:endParaRPr sz="365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1655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5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Intuition</a:t>
                      </a:r>
                      <a:endParaRPr sz="365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1655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5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Range</a:t>
                      </a:r>
                      <a:endParaRPr sz="365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16558F"/>
                    </a:solidFill>
                  </a:tcPr>
                </a:tc>
              </a:tr>
              <a:tr h="1250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continuous</a:t>
                      </a:r>
                      <a:endParaRPr sz="3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Also known as </a:t>
                      </a:r>
                      <a:endParaRPr sz="3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earth mover distance</a:t>
                      </a:r>
                      <a:endParaRPr sz="3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[0,+inf]</a:t>
                      </a:r>
                      <a:endParaRPr sz="3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678" name="Google Shape;678;g2909da5eb17_0_314"/>
          <p:cNvGrpSpPr/>
          <p:nvPr/>
        </p:nvGrpSpPr>
        <p:grpSpPr>
          <a:xfrm>
            <a:off x="16575823" y="605696"/>
            <a:ext cx="1096155" cy="1043340"/>
            <a:chOff x="13793904" y="760621"/>
            <a:chExt cx="3310646" cy="3266562"/>
          </a:xfrm>
        </p:grpSpPr>
        <p:sp>
          <p:nvSpPr>
            <p:cNvPr id="679" name="Google Shape;679;g2909da5eb17_0_314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g2909da5eb17_0_314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g2909da5eb17_0_314"/>
            <p:cNvSpPr/>
            <p:nvPr/>
          </p:nvSpPr>
          <p:spPr>
            <a:xfrm flipH="1" rot="-10768607">
              <a:off x="13808516" y="825959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g2909da5eb17_0_314"/>
            <p:cNvSpPr/>
            <p:nvPr/>
          </p:nvSpPr>
          <p:spPr>
            <a:xfrm rot="-10768607">
              <a:off x="13903333" y="825967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3" name="Google Shape;683;g2909da5eb17_0_314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Univariate Drift Detection</a:t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0B5394"/>
                </a:solidFill>
                <a:latin typeface="Roboto Black"/>
                <a:ea typeface="Roboto Black"/>
                <a:cs typeface="Roboto Black"/>
                <a:sym typeface="Roboto Black"/>
              </a:rPr>
              <a:t>Wasserstein</a:t>
            </a:r>
            <a:r>
              <a:rPr lang="en-US" sz="5400">
                <a:solidFill>
                  <a:srgbClr val="0B5394"/>
                </a:solidFill>
                <a:latin typeface="Roboto Black"/>
                <a:ea typeface="Roboto Black"/>
                <a:cs typeface="Roboto Black"/>
                <a:sym typeface="Roboto Black"/>
              </a:rPr>
              <a:t> distance: Basics</a:t>
            </a:r>
            <a:endParaRPr sz="5400">
              <a:solidFill>
                <a:srgbClr val="0B539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909da5eb17_0_325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0" name="Google Shape;690;g2909da5eb17_0_325"/>
          <p:cNvSpPr txBox="1"/>
          <p:nvPr/>
        </p:nvSpPr>
        <p:spPr>
          <a:xfrm>
            <a:off x="450825" y="6937675"/>
            <a:ext cx="168360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Nunito"/>
              <a:buChar char="●"/>
            </a:pPr>
            <a:r>
              <a:rPr lang="en-US" sz="3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Amount of work needed to transform one distribution into the other</a:t>
            </a:r>
            <a:endParaRPr sz="33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Nunito"/>
              <a:buChar char="●"/>
            </a:pPr>
            <a:r>
              <a:rPr lang="en-US" sz="3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Area between cumulative distribution functions (CDFs)</a:t>
            </a:r>
            <a:endParaRPr sz="33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41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Nunito"/>
              <a:buChar char="●"/>
            </a:pPr>
            <a:r>
              <a:rPr lang="en-US" sz="3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Sensitive to outliers</a:t>
            </a:r>
            <a:endParaRPr sz="33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91" name="Google Shape;691;g2909da5eb17_0_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325" y="2650800"/>
            <a:ext cx="11459611" cy="3706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2" name="Google Shape;692;g2909da5eb17_0_325"/>
          <p:cNvGrpSpPr/>
          <p:nvPr/>
        </p:nvGrpSpPr>
        <p:grpSpPr>
          <a:xfrm>
            <a:off x="16575823" y="605696"/>
            <a:ext cx="1096155" cy="1043340"/>
            <a:chOff x="13793904" y="760621"/>
            <a:chExt cx="3310646" cy="3266562"/>
          </a:xfrm>
        </p:grpSpPr>
        <p:sp>
          <p:nvSpPr>
            <p:cNvPr id="693" name="Google Shape;693;g2909da5eb17_0_325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g2909da5eb17_0_325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g2909da5eb17_0_325"/>
            <p:cNvSpPr/>
            <p:nvPr/>
          </p:nvSpPr>
          <p:spPr>
            <a:xfrm flipH="1" rot="-10768607">
              <a:off x="13808516" y="825959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g2909da5eb17_0_325"/>
            <p:cNvSpPr/>
            <p:nvPr/>
          </p:nvSpPr>
          <p:spPr>
            <a:xfrm rot="-10768607">
              <a:off x="13903333" y="825967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7" name="Google Shape;697;g2909da5eb17_0_325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Univariate Drift Detection</a:t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0B5394"/>
                </a:solidFill>
                <a:latin typeface="Roboto Black"/>
                <a:ea typeface="Roboto Black"/>
                <a:cs typeface="Roboto Black"/>
                <a:sym typeface="Roboto Black"/>
              </a:rPr>
              <a:t>Wasserstein</a:t>
            </a:r>
            <a:r>
              <a:rPr lang="en-US" sz="5400">
                <a:solidFill>
                  <a:srgbClr val="0B5394"/>
                </a:solidFill>
                <a:latin typeface="Roboto Black"/>
                <a:ea typeface="Roboto Black"/>
                <a:cs typeface="Roboto Black"/>
                <a:sym typeface="Roboto Black"/>
              </a:rPr>
              <a:t> distance: Intuition</a:t>
            </a:r>
            <a:endParaRPr sz="5400">
              <a:solidFill>
                <a:srgbClr val="0B539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909da5eb17_0_350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04" name="Google Shape;704;g2909da5eb17_0_350"/>
          <p:cNvGraphicFramePr/>
          <p:nvPr/>
        </p:nvGraphicFramePr>
        <p:xfrm>
          <a:off x="1431575" y="452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{B4D3322E-6FD1-454E-BF09-9962484ED84D}</a:tableStyleId>
              </a:tblPr>
              <a:tblGrid>
                <a:gridCol w="4907650"/>
                <a:gridCol w="4907650"/>
                <a:gridCol w="4907650"/>
              </a:tblGrid>
              <a:tr h="90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5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 Type</a:t>
                      </a:r>
                      <a:endParaRPr sz="365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1655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5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Intuition</a:t>
                      </a:r>
                      <a:endParaRPr sz="365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1655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5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Range</a:t>
                      </a:r>
                      <a:endParaRPr sz="365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16558F"/>
                    </a:solidFill>
                  </a:tcPr>
                </a:tc>
              </a:tr>
              <a:tr h="1250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continuous</a:t>
                      </a:r>
                      <a:endParaRPr sz="3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Statistical measure, </a:t>
                      </a:r>
                      <a:endParaRPr sz="3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not a distance</a:t>
                      </a:r>
                      <a:endParaRPr sz="3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[0,1]</a:t>
                      </a:r>
                      <a:endParaRPr sz="3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705" name="Google Shape;705;g2909da5eb17_0_350"/>
          <p:cNvGrpSpPr/>
          <p:nvPr/>
        </p:nvGrpSpPr>
        <p:grpSpPr>
          <a:xfrm>
            <a:off x="16575823" y="605696"/>
            <a:ext cx="1096155" cy="1043340"/>
            <a:chOff x="13793904" y="760621"/>
            <a:chExt cx="3310646" cy="3266562"/>
          </a:xfrm>
        </p:grpSpPr>
        <p:sp>
          <p:nvSpPr>
            <p:cNvPr id="706" name="Google Shape;706;g2909da5eb17_0_350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g2909da5eb17_0_350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g2909da5eb17_0_350"/>
            <p:cNvSpPr/>
            <p:nvPr/>
          </p:nvSpPr>
          <p:spPr>
            <a:xfrm flipH="1" rot="-10768607">
              <a:off x="13808516" y="825959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g2909da5eb17_0_350"/>
            <p:cNvSpPr/>
            <p:nvPr/>
          </p:nvSpPr>
          <p:spPr>
            <a:xfrm rot="-10768607">
              <a:off x="13903333" y="825967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0" name="Google Shape;710;g2909da5eb17_0_350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Univariate Drift Detection</a:t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0B5394"/>
                </a:solidFill>
                <a:latin typeface="Roboto Black"/>
                <a:ea typeface="Roboto Black"/>
                <a:cs typeface="Roboto Black"/>
                <a:sym typeface="Roboto Black"/>
              </a:rPr>
              <a:t>Kolmogorov-Smirnov Test</a:t>
            </a:r>
            <a:r>
              <a:rPr lang="en-US" sz="5400">
                <a:solidFill>
                  <a:srgbClr val="0B5394"/>
                </a:solidFill>
                <a:latin typeface="Roboto Black"/>
                <a:ea typeface="Roboto Black"/>
                <a:cs typeface="Roboto Black"/>
                <a:sym typeface="Roboto Black"/>
              </a:rPr>
              <a:t>: Basics</a:t>
            </a:r>
            <a:endParaRPr sz="5400">
              <a:solidFill>
                <a:srgbClr val="0B539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909da5eb17_0_361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7" name="Google Shape;717;g2909da5eb17_0_361"/>
          <p:cNvSpPr txBox="1"/>
          <p:nvPr/>
        </p:nvSpPr>
        <p:spPr>
          <a:xfrm>
            <a:off x="461075" y="6917950"/>
            <a:ext cx="168360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Nunito"/>
              <a:buChar char="●"/>
            </a:pPr>
            <a:r>
              <a:rPr lang="en-US" sz="3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Maximum distance of the cumulative distribution functions (CDFs) </a:t>
            </a:r>
            <a:endParaRPr sz="33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Nunito"/>
              <a:buChar char="●"/>
            </a:pPr>
            <a:r>
              <a:rPr lang="en-US" sz="3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Prone to false positives, especially in bigger samples</a:t>
            </a:r>
            <a:endParaRPr sz="33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41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Nunito"/>
              <a:buChar char="●"/>
            </a:pPr>
            <a:r>
              <a:rPr lang="en-US" sz="3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Outputs d-statistic and p-value</a:t>
            </a:r>
            <a:endParaRPr sz="33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18" name="Google Shape;718;g2909da5eb17_0_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775" y="2650800"/>
            <a:ext cx="8310674" cy="408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9" name="Google Shape;719;g2909da5eb17_0_361"/>
          <p:cNvGrpSpPr/>
          <p:nvPr/>
        </p:nvGrpSpPr>
        <p:grpSpPr>
          <a:xfrm>
            <a:off x="16575823" y="605696"/>
            <a:ext cx="1096155" cy="1043340"/>
            <a:chOff x="13793904" y="760621"/>
            <a:chExt cx="3310646" cy="3266562"/>
          </a:xfrm>
        </p:grpSpPr>
        <p:sp>
          <p:nvSpPr>
            <p:cNvPr id="720" name="Google Shape;720;g2909da5eb17_0_361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g2909da5eb17_0_361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g2909da5eb17_0_361"/>
            <p:cNvSpPr/>
            <p:nvPr/>
          </p:nvSpPr>
          <p:spPr>
            <a:xfrm flipH="1" rot="-10768607">
              <a:off x="13808516" y="825959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g2909da5eb17_0_361"/>
            <p:cNvSpPr/>
            <p:nvPr/>
          </p:nvSpPr>
          <p:spPr>
            <a:xfrm rot="-10768607">
              <a:off x="13903333" y="825967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4" name="Google Shape;724;g2909da5eb17_0_361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Univariate Drift Detection</a:t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0B5394"/>
                </a:solidFill>
                <a:latin typeface="Roboto Black"/>
                <a:ea typeface="Roboto Black"/>
                <a:cs typeface="Roboto Black"/>
                <a:sym typeface="Roboto Black"/>
              </a:rPr>
              <a:t>Kolmogorov-Smirnov Test: Intuition</a:t>
            </a:r>
            <a:endParaRPr sz="5400">
              <a:solidFill>
                <a:srgbClr val="0B539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909da5eb17_0_384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31" name="Google Shape;731;g2909da5eb17_0_384"/>
          <p:cNvGraphicFramePr/>
          <p:nvPr/>
        </p:nvGraphicFramePr>
        <p:xfrm>
          <a:off x="1431575" y="452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{B4D3322E-6FD1-454E-BF09-9962484ED84D}</a:tableStyleId>
              </a:tblPr>
              <a:tblGrid>
                <a:gridCol w="4907650"/>
                <a:gridCol w="4907650"/>
                <a:gridCol w="4907650"/>
              </a:tblGrid>
              <a:tr h="90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5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 Type</a:t>
                      </a:r>
                      <a:endParaRPr sz="365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1655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5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Intuition</a:t>
                      </a:r>
                      <a:endParaRPr sz="365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1655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5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Range</a:t>
                      </a:r>
                      <a:endParaRPr sz="365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16558F"/>
                    </a:solidFill>
                  </a:tcPr>
                </a:tc>
              </a:tr>
              <a:tr h="1250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categorical</a:t>
                      </a:r>
                      <a:endParaRPr sz="3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Statistical measure, </a:t>
                      </a:r>
                      <a:endParaRPr sz="3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not a distance</a:t>
                      </a:r>
                      <a:endParaRPr sz="3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[0,+inf]</a:t>
                      </a:r>
                      <a:endParaRPr sz="3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732" name="Google Shape;732;g2909da5eb17_0_384"/>
          <p:cNvGrpSpPr/>
          <p:nvPr/>
        </p:nvGrpSpPr>
        <p:grpSpPr>
          <a:xfrm>
            <a:off x="16575823" y="605696"/>
            <a:ext cx="1096155" cy="1043340"/>
            <a:chOff x="13793904" y="760621"/>
            <a:chExt cx="3310646" cy="3266562"/>
          </a:xfrm>
        </p:grpSpPr>
        <p:sp>
          <p:nvSpPr>
            <p:cNvPr id="733" name="Google Shape;733;g2909da5eb17_0_384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g2909da5eb17_0_384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g2909da5eb17_0_384"/>
            <p:cNvSpPr/>
            <p:nvPr/>
          </p:nvSpPr>
          <p:spPr>
            <a:xfrm flipH="1" rot="-10768607">
              <a:off x="13808516" y="825959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g2909da5eb17_0_384"/>
            <p:cNvSpPr/>
            <p:nvPr/>
          </p:nvSpPr>
          <p:spPr>
            <a:xfrm rot="-10768607">
              <a:off x="13903333" y="825967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7" name="Google Shape;737;g2909da5eb17_0_384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Univariate Drift Detection</a:t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0B5394"/>
                </a:solidFill>
                <a:latin typeface="Roboto Black"/>
                <a:ea typeface="Roboto Black"/>
                <a:cs typeface="Roboto Black"/>
                <a:sym typeface="Roboto Black"/>
              </a:rPr>
              <a:t>Chi-squared</a:t>
            </a:r>
            <a:r>
              <a:rPr lang="en-US" sz="5400">
                <a:solidFill>
                  <a:srgbClr val="0B5394"/>
                </a:solidFill>
                <a:latin typeface="Roboto Black"/>
                <a:ea typeface="Roboto Black"/>
                <a:cs typeface="Roboto Black"/>
                <a:sym typeface="Roboto Black"/>
              </a:rPr>
              <a:t> Test: Basics</a:t>
            </a:r>
            <a:endParaRPr sz="5400">
              <a:solidFill>
                <a:srgbClr val="0B539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909da5eb17_0_395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4" name="Google Shape;744;g2909da5eb17_0_395"/>
          <p:cNvSpPr txBox="1"/>
          <p:nvPr/>
        </p:nvSpPr>
        <p:spPr>
          <a:xfrm>
            <a:off x="392250" y="6995050"/>
            <a:ext cx="168360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Nunito"/>
              <a:buChar char="●"/>
            </a:pPr>
            <a:r>
              <a:rPr lang="en-US" sz="3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Sample size influences the statistic for the same drift magnitude</a:t>
            </a:r>
            <a:endParaRPr sz="33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Nunito"/>
              <a:buChar char="●"/>
            </a:pPr>
            <a:r>
              <a:rPr lang="en-US" sz="3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Sensitive to changes in low-frequency categories</a:t>
            </a:r>
            <a:endParaRPr sz="33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41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Nunito"/>
              <a:buChar char="●"/>
            </a:pPr>
            <a:r>
              <a:rPr lang="en-US" sz="3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Outputs chi-squared statistic and p-value</a:t>
            </a:r>
            <a:endParaRPr sz="33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45" name="Google Shape;745;g2909da5eb17_0_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150" y="2514050"/>
            <a:ext cx="9080600" cy="4624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6" name="Google Shape;746;g2909da5eb17_0_395"/>
          <p:cNvGrpSpPr/>
          <p:nvPr/>
        </p:nvGrpSpPr>
        <p:grpSpPr>
          <a:xfrm>
            <a:off x="16575823" y="605696"/>
            <a:ext cx="1096155" cy="1043340"/>
            <a:chOff x="13793904" y="760621"/>
            <a:chExt cx="3310646" cy="3266562"/>
          </a:xfrm>
        </p:grpSpPr>
        <p:sp>
          <p:nvSpPr>
            <p:cNvPr id="747" name="Google Shape;747;g2909da5eb17_0_395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g2909da5eb17_0_395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g2909da5eb17_0_395"/>
            <p:cNvSpPr/>
            <p:nvPr/>
          </p:nvSpPr>
          <p:spPr>
            <a:xfrm flipH="1" rot="-10768607">
              <a:off x="13808516" y="825959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g2909da5eb17_0_395"/>
            <p:cNvSpPr/>
            <p:nvPr/>
          </p:nvSpPr>
          <p:spPr>
            <a:xfrm rot="-10768607">
              <a:off x="13903333" y="825967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1" name="Google Shape;751;g2909da5eb17_0_395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Univariate Drift Detection</a:t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0B5394"/>
                </a:solidFill>
                <a:latin typeface="Roboto Black"/>
                <a:ea typeface="Roboto Black"/>
                <a:cs typeface="Roboto Black"/>
                <a:sym typeface="Roboto Black"/>
              </a:rPr>
              <a:t>Chi-squared Test: Intuition</a:t>
            </a:r>
            <a:endParaRPr sz="5400">
              <a:solidFill>
                <a:srgbClr val="0B539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0b2d2ea3d_0_10"/>
          <p:cNvSpPr txBox="1"/>
          <p:nvPr/>
        </p:nvSpPr>
        <p:spPr>
          <a:xfrm>
            <a:off x="1213367" y="4722036"/>
            <a:ext cx="44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8" name="Google Shape;78;g280b2d2ea3d_0_10"/>
          <p:cNvSpPr txBox="1"/>
          <p:nvPr/>
        </p:nvSpPr>
        <p:spPr>
          <a:xfrm>
            <a:off x="7708442" y="4722036"/>
            <a:ext cx="383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9" name="Google Shape;79;g280b2d2ea3d_0_10"/>
          <p:cNvSpPr txBox="1"/>
          <p:nvPr/>
        </p:nvSpPr>
        <p:spPr>
          <a:xfrm>
            <a:off x="13861641" y="4674186"/>
            <a:ext cx="365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0" name="Google Shape;80;g280b2d2ea3d_0_10"/>
          <p:cNvSpPr/>
          <p:nvPr/>
        </p:nvSpPr>
        <p:spPr>
          <a:xfrm>
            <a:off x="894168" y="4365336"/>
            <a:ext cx="4745100" cy="2603400"/>
          </a:xfrm>
          <a:prstGeom prst="roundRect">
            <a:avLst>
              <a:gd fmla="val 16667" name="adj"/>
            </a:avLst>
          </a:prstGeom>
          <a:solidFill>
            <a:srgbClr val="3A017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Performance Monitoring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80b2d2ea3d_0_10"/>
          <p:cNvSpPr/>
          <p:nvPr/>
        </p:nvSpPr>
        <p:spPr>
          <a:xfrm>
            <a:off x="6905668" y="4365336"/>
            <a:ext cx="4745100" cy="2603400"/>
          </a:xfrm>
          <a:prstGeom prst="roundRect">
            <a:avLst>
              <a:gd fmla="val 16667" name="adj"/>
            </a:avLst>
          </a:prstGeom>
          <a:solidFill>
            <a:srgbClr val="00C8E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Root Cause Analysis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80b2d2ea3d_0_10"/>
          <p:cNvSpPr/>
          <p:nvPr/>
        </p:nvSpPr>
        <p:spPr>
          <a:xfrm>
            <a:off x="12917168" y="4365336"/>
            <a:ext cx="4745100" cy="2603400"/>
          </a:xfrm>
          <a:prstGeom prst="roundRect">
            <a:avLst>
              <a:gd fmla="val 16667" name="adj"/>
            </a:avLst>
          </a:prstGeom>
          <a:solidFill>
            <a:srgbClr val="FB008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Issue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Resolution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g280b2d2ea3d_0_10"/>
          <p:cNvCxnSpPr>
            <a:stCxn id="80" idx="3"/>
          </p:cNvCxnSpPr>
          <p:nvPr/>
        </p:nvCxnSpPr>
        <p:spPr>
          <a:xfrm>
            <a:off x="5639268" y="5667036"/>
            <a:ext cx="967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84" name="Google Shape;84;g280b2d2ea3d_0_10"/>
          <p:cNvCxnSpPr/>
          <p:nvPr/>
        </p:nvCxnSpPr>
        <p:spPr>
          <a:xfrm>
            <a:off x="11650768" y="5667036"/>
            <a:ext cx="967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sp>
        <p:nvSpPr>
          <p:cNvPr id="85" name="Google Shape;85;g280b2d2ea3d_0_10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ML Monitoring </a:t>
            </a: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F</a:t>
            </a: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low</a:t>
            </a:r>
            <a:r>
              <a:rPr b="0" i="0" lang="en-US" sz="5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endParaRPr b="0" i="0" sz="5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00C8E5"/>
                </a:solidFill>
                <a:latin typeface="Roboto Black"/>
                <a:ea typeface="Roboto Black"/>
                <a:cs typeface="Roboto Black"/>
                <a:sym typeface="Roboto Black"/>
              </a:rPr>
              <a:t>The process</a:t>
            </a:r>
            <a:endParaRPr b="0" i="0" sz="5400" u="none" cap="none" strike="noStrike">
              <a:solidFill>
                <a:srgbClr val="00C8E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86" name="Google Shape;86;g280b2d2ea3d_0_10"/>
          <p:cNvGrpSpPr/>
          <p:nvPr/>
        </p:nvGrpSpPr>
        <p:grpSpPr>
          <a:xfrm>
            <a:off x="16583734" y="608821"/>
            <a:ext cx="1057176" cy="1046319"/>
            <a:chOff x="13726539" y="607660"/>
            <a:chExt cx="3283158" cy="3368703"/>
          </a:xfrm>
        </p:grpSpPr>
        <p:sp>
          <p:nvSpPr>
            <p:cNvPr id="87" name="Google Shape;87;g280b2d2ea3d_0_10"/>
            <p:cNvSpPr/>
            <p:nvPr/>
          </p:nvSpPr>
          <p:spPr>
            <a:xfrm rot="31393">
              <a:off x="13741023" y="622144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280b2d2ea3d_0_10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280b2d2ea3d_0_10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280b2d2ea3d_0_10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g280b2d2ea3d_0_10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909da5eb17_0_418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58" name="Google Shape;758;g2909da5eb17_0_418"/>
          <p:cNvGraphicFramePr/>
          <p:nvPr/>
        </p:nvGraphicFramePr>
        <p:xfrm>
          <a:off x="1431575" y="452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{B4D3322E-6FD1-454E-BF09-9962484ED84D}</a:tableStyleId>
              </a:tblPr>
              <a:tblGrid>
                <a:gridCol w="4907650"/>
                <a:gridCol w="4907650"/>
                <a:gridCol w="4907650"/>
              </a:tblGrid>
              <a:tr h="90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5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 Type</a:t>
                      </a:r>
                      <a:endParaRPr sz="365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1655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5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Intuition</a:t>
                      </a:r>
                      <a:endParaRPr sz="365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1655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5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Range</a:t>
                      </a:r>
                      <a:endParaRPr sz="365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16558F"/>
                    </a:solidFill>
                  </a:tcPr>
                </a:tc>
              </a:tr>
              <a:tr h="1250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categorical</a:t>
                      </a:r>
                      <a:endParaRPr sz="3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Similar to Euclidean Distance</a:t>
                      </a:r>
                      <a:endParaRPr sz="3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[0,1]</a:t>
                      </a:r>
                      <a:endParaRPr sz="3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759" name="Google Shape;759;g2909da5eb17_0_418"/>
          <p:cNvGrpSpPr/>
          <p:nvPr/>
        </p:nvGrpSpPr>
        <p:grpSpPr>
          <a:xfrm>
            <a:off x="16575823" y="605696"/>
            <a:ext cx="1096155" cy="1043340"/>
            <a:chOff x="13793904" y="760621"/>
            <a:chExt cx="3310646" cy="3266562"/>
          </a:xfrm>
        </p:grpSpPr>
        <p:sp>
          <p:nvSpPr>
            <p:cNvPr id="760" name="Google Shape;760;g2909da5eb17_0_418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g2909da5eb17_0_418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g2909da5eb17_0_418"/>
            <p:cNvSpPr/>
            <p:nvPr/>
          </p:nvSpPr>
          <p:spPr>
            <a:xfrm flipH="1" rot="-10768607">
              <a:off x="13808516" y="825959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g2909da5eb17_0_418"/>
            <p:cNvSpPr/>
            <p:nvPr/>
          </p:nvSpPr>
          <p:spPr>
            <a:xfrm rot="-10768607">
              <a:off x="13903333" y="825967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4" name="Google Shape;764;g2909da5eb17_0_418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Univariate Drift Detection</a:t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0B5394"/>
                </a:solidFill>
                <a:latin typeface="Roboto Black"/>
                <a:ea typeface="Roboto Black"/>
                <a:cs typeface="Roboto Black"/>
                <a:sym typeface="Roboto Black"/>
              </a:rPr>
              <a:t>L-Infinity</a:t>
            </a:r>
            <a:r>
              <a:rPr lang="en-US" sz="5400">
                <a:solidFill>
                  <a:srgbClr val="0B5394"/>
                </a:solidFill>
                <a:latin typeface="Roboto Black"/>
                <a:ea typeface="Roboto Black"/>
                <a:cs typeface="Roboto Black"/>
                <a:sym typeface="Roboto Black"/>
              </a:rPr>
              <a:t> Distance: Basics</a:t>
            </a:r>
            <a:endParaRPr sz="5400">
              <a:solidFill>
                <a:srgbClr val="0B539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909da5eb17_0_429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1" name="Google Shape;771;g2909da5eb17_0_429"/>
          <p:cNvSpPr txBox="1"/>
          <p:nvPr/>
        </p:nvSpPr>
        <p:spPr>
          <a:xfrm>
            <a:off x="375050" y="6995050"/>
            <a:ext cx="168360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Nunito"/>
              <a:buChar char="●"/>
            </a:pPr>
            <a:r>
              <a:rPr lang="en-US" sz="3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Maximum of the absolute difference between the relative frequencies </a:t>
            </a:r>
            <a:endParaRPr sz="33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Nunito"/>
              <a:buChar char="●"/>
            </a:pPr>
            <a:r>
              <a:rPr lang="en-US" sz="3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Robust to noise in features with many categories</a:t>
            </a:r>
            <a:endParaRPr sz="33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41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Nunito"/>
              <a:buChar char="●"/>
            </a:pPr>
            <a:r>
              <a:rPr lang="en-US" sz="33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Sensitive to changes to just one category</a:t>
            </a:r>
            <a:endParaRPr sz="33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72" name="Google Shape;772;g2909da5eb17_0_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488" y="2426800"/>
            <a:ext cx="9035025" cy="4568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3" name="Google Shape;773;g2909da5eb17_0_429"/>
          <p:cNvGrpSpPr/>
          <p:nvPr/>
        </p:nvGrpSpPr>
        <p:grpSpPr>
          <a:xfrm>
            <a:off x="16575823" y="605696"/>
            <a:ext cx="1096155" cy="1043340"/>
            <a:chOff x="13793904" y="760621"/>
            <a:chExt cx="3310646" cy="3266562"/>
          </a:xfrm>
        </p:grpSpPr>
        <p:sp>
          <p:nvSpPr>
            <p:cNvPr id="774" name="Google Shape;774;g2909da5eb17_0_429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g2909da5eb17_0_429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g2909da5eb17_0_429"/>
            <p:cNvSpPr/>
            <p:nvPr/>
          </p:nvSpPr>
          <p:spPr>
            <a:xfrm flipH="1" rot="-10768607">
              <a:off x="13808516" y="825959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g2909da5eb17_0_429"/>
            <p:cNvSpPr/>
            <p:nvPr/>
          </p:nvSpPr>
          <p:spPr>
            <a:xfrm rot="-10768607">
              <a:off x="13903333" y="825967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8" name="Google Shape;778;g2909da5eb17_0_429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Univariate Drift Detection</a:t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0B5394"/>
                </a:solidFill>
                <a:latin typeface="Roboto Black"/>
                <a:ea typeface="Roboto Black"/>
                <a:cs typeface="Roboto Black"/>
                <a:sym typeface="Roboto Black"/>
              </a:rPr>
              <a:t>L-Infinity Distance: Intuition</a:t>
            </a:r>
            <a:endParaRPr sz="5400">
              <a:solidFill>
                <a:srgbClr val="0B539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909da5eb17_0_452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5" name="Google Shape;785;g2909da5eb17_0_452"/>
          <p:cNvSpPr/>
          <p:nvPr/>
        </p:nvSpPr>
        <p:spPr>
          <a:xfrm>
            <a:off x="9243450" y="3731125"/>
            <a:ext cx="9180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b="0" i="0" sz="54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aphicFrame>
        <p:nvGraphicFramePr>
          <p:cNvPr id="786" name="Google Shape;786;g2909da5eb17_0_452"/>
          <p:cNvGraphicFramePr/>
          <p:nvPr/>
        </p:nvGraphicFramePr>
        <p:xfrm>
          <a:off x="540838" y="2683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{B4D3322E-6FD1-454E-BF09-9962484ED84D}</a:tableStyleId>
              </a:tblPr>
              <a:tblGrid>
                <a:gridCol w="2250275"/>
                <a:gridCol w="2492675"/>
                <a:gridCol w="2492675"/>
                <a:gridCol w="2492675"/>
                <a:gridCol w="2492675"/>
                <a:gridCol w="2492675"/>
                <a:gridCol w="2492675"/>
              </a:tblGrid>
              <a:tr h="58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55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extLst>
                            <a:ext uri="http://customooxmlschemas.google.com/">
                              <go:slidesCustomData xmlns:go="http://customooxmlschemas.google.com/" textRoundtripDataId="2"/>
                            </a:ext>
                          </a:extLst>
                        </a:rPr>
                        <a:t>Categorical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55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Continuous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55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Range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55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Distance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55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Recommended use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55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Characteristics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558F"/>
                    </a:solidFill>
                  </a:tcPr>
                </a:tc>
              </a:tr>
              <a:tr h="89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Jensen-</a:t>
                      </a:r>
                      <a:r>
                        <a:rPr b="1" lang="en-US" sz="1900">
                          <a:extLst>
                            <a:ext uri="http://customooxmlschemas.google.com/">
                              <go:slidesCustomData xmlns:go="http://customooxmlschemas.google.com/" textRoundtripDataId="3"/>
                            </a:ext>
                          </a:extLst>
                        </a:rPr>
                        <a:t>Shannon</a:t>
                      </a:r>
                      <a:r>
                        <a:rPr b="1" lang="en-US" sz="1900"/>
                        <a:t> Distance</a:t>
                      </a:r>
                      <a:endParaRPr b="1" sz="19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Yes</a:t>
                      </a:r>
                      <a:endParaRPr sz="19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Yes</a:t>
                      </a:r>
                      <a:endParaRPr sz="19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[0,1]</a:t>
                      </a:r>
                      <a:endParaRPr sz="19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Yes</a:t>
                      </a:r>
                      <a:endParaRPr sz="19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Versatile</a:t>
                      </a:r>
                      <a:endParaRPr sz="19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Doesn’t differentiate between very strong and extreme drifts</a:t>
                      </a:r>
                      <a:endParaRPr sz="19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9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Hellinger</a:t>
                      </a:r>
                      <a:endParaRPr b="1"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Yes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Yes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[0,1]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Yes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Medium-strength shifts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Breaks down in extreme shifts</a:t>
                      </a:r>
                      <a:endParaRPr sz="1900"/>
                    </a:p>
                  </a:txBody>
                  <a:tcPr marT="91425" marB="91425" marR="91425" marL="91425" anchor="ctr"/>
                </a:tc>
              </a:tr>
              <a:tr h="89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Wasserstein</a:t>
                      </a:r>
                      <a:endParaRPr b="1"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No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Yes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[0,+inf]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Yes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Work as a shift measure is relevant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extLst>
                            <a:ext uri="http://customooxmlschemas.google.com/">
                              <go:slidesCustomData xmlns:go="http://customooxmlschemas.google.com/" textRoundtripDataId="4"/>
                            </a:ext>
                          </a:extLst>
                        </a:rPr>
                        <a:t>Sensitive to outliers</a:t>
                      </a:r>
                      <a:endParaRPr sz="1900"/>
                    </a:p>
                  </a:txBody>
                  <a:tcPr marT="91425" marB="91425" marR="91425" marL="91425" anchor="ctr"/>
                </a:tc>
              </a:tr>
              <a:tr h="89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L-Infinity</a:t>
                      </a:r>
                      <a:endParaRPr b="1"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Yes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No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[0,1]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Yes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Works well with many categories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Sensitive to big changes to one category</a:t>
                      </a:r>
                      <a:endParaRPr sz="1900"/>
                    </a:p>
                  </a:txBody>
                  <a:tcPr marT="91425" marB="91425" marR="91425" marL="91425" anchor="ctr"/>
                </a:tc>
              </a:tr>
              <a:tr h="58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Kolmogorov-Smirnov</a:t>
                      </a:r>
                      <a:endParaRPr b="1"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No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Yes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[0,1]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extLst>
                            <a:ext uri="http://customooxmlschemas.google.com/">
                              <go:slidesCustomData xmlns:go="http://customooxmlschemas.google.com/" textRoundtripDataId="5"/>
                            </a:ext>
                          </a:extLst>
                        </a:rPr>
                        <a:t>Statistical Test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Statistical significance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False positives, insensitive to changes in tails</a:t>
                      </a:r>
                      <a:endParaRPr sz="1900"/>
                    </a:p>
                  </a:txBody>
                  <a:tcPr marT="91425" marB="91425" marR="91425" marL="91425" anchor="ctr"/>
                </a:tc>
              </a:tr>
              <a:tr h="89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Chi-squared</a:t>
                      </a:r>
                      <a:endParaRPr b="1"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Yes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No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[0,+inf]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extLst>
                            <a:ext uri="http://customooxmlschemas.google.com/">
                              <go:slidesCustomData xmlns:go="http://customooxmlschemas.google.com/" textRoundtripDataId="6"/>
                            </a:ext>
                          </a:extLst>
                        </a:rPr>
                        <a:t>Statistical Test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Statistical significance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False positives, function of sample size</a:t>
                      </a:r>
                      <a:endParaRPr sz="19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787" name="Google Shape;787;g2909da5eb17_0_452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Univariate Drift Detection</a:t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0B5394"/>
                </a:solidFill>
                <a:latin typeface="Roboto Black"/>
                <a:ea typeface="Roboto Black"/>
                <a:cs typeface="Roboto Black"/>
                <a:sym typeface="Roboto Black"/>
              </a:rPr>
              <a:t>At-a-glance comparison</a:t>
            </a:r>
            <a:endParaRPr sz="5400">
              <a:solidFill>
                <a:srgbClr val="0B539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3" name="Google Shape;793;g1ffaa5cba5c_0_107"/>
          <p:cNvGrpSpPr/>
          <p:nvPr/>
        </p:nvGrpSpPr>
        <p:grpSpPr>
          <a:xfrm>
            <a:off x="6248740" y="3450047"/>
            <a:ext cx="5133584" cy="4882005"/>
            <a:chOff x="13695610" y="760528"/>
            <a:chExt cx="3314128" cy="3266648"/>
          </a:xfrm>
        </p:grpSpPr>
        <p:sp>
          <p:nvSpPr>
            <p:cNvPr id="794" name="Google Shape;794;g1ffaa5cba5c_0_107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g1ffaa5cba5c_0_107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g1ffaa5cba5c_0_107"/>
            <p:cNvSpPr/>
            <p:nvPr/>
          </p:nvSpPr>
          <p:spPr>
            <a:xfrm flipH="1" rot="-10768607">
              <a:off x="13710094" y="825959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FB0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g1ffaa5cba5c_0_107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8" name="Google Shape;798;g1ffaa5cba5c_0_107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9" name="Google Shape;799;g1ffaa5cba5c_0_107"/>
          <p:cNvSpPr/>
          <p:nvPr/>
        </p:nvSpPr>
        <p:spPr>
          <a:xfrm>
            <a:off x="50" y="749250"/>
            <a:ext cx="18288000" cy="19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FB0081"/>
                </a:solidFill>
                <a:latin typeface="Roboto Black"/>
                <a:ea typeface="Roboto Black"/>
                <a:cs typeface="Roboto Black"/>
                <a:sym typeface="Roboto Black"/>
              </a:rPr>
              <a:t>Issue resolution</a:t>
            </a:r>
            <a:endParaRPr b="0" i="0" sz="5400" u="none" cap="none" strike="noStrike">
              <a:solidFill>
                <a:srgbClr val="FB008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00" name="Google Shape;800;g1ffaa5cba5c_0_107"/>
          <p:cNvSpPr/>
          <p:nvPr/>
        </p:nvSpPr>
        <p:spPr>
          <a:xfrm>
            <a:off x="8356532" y="6044063"/>
            <a:ext cx="9180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 b="0" i="0" sz="54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909da5eb17_0_89"/>
          <p:cNvSpPr txBox="1"/>
          <p:nvPr/>
        </p:nvSpPr>
        <p:spPr>
          <a:xfrm>
            <a:off x="1213367" y="4722036"/>
            <a:ext cx="44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07" name="Google Shape;807;g2909da5eb17_0_89"/>
          <p:cNvSpPr txBox="1"/>
          <p:nvPr/>
        </p:nvSpPr>
        <p:spPr>
          <a:xfrm>
            <a:off x="7708442" y="4722036"/>
            <a:ext cx="383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08" name="Google Shape;808;g2909da5eb17_0_89"/>
          <p:cNvSpPr txBox="1"/>
          <p:nvPr/>
        </p:nvSpPr>
        <p:spPr>
          <a:xfrm>
            <a:off x="13861641" y="4674186"/>
            <a:ext cx="365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09" name="Google Shape;809;g2909da5eb17_0_89"/>
          <p:cNvSpPr/>
          <p:nvPr/>
        </p:nvSpPr>
        <p:spPr>
          <a:xfrm>
            <a:off x="894168" y="4365336"/>
            <a:ext cx="4745100" cy="2603400"/>
          </a:xfrm>
          <a:prstGeom prst="roundRect">
            <a:avLst>
              <a:gd fmla="val 16667" name="adj"/>
            </a:avLst>
          </a:prstGeom>
          <a:solidFill>
            <a:srgbClr val="3A017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Performance Monitoring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g2909da5eb17_0_89"/>
          <p:cNvSpPr/>
          <p:nvPr/>
        </p:nvSpPr>
        <p:spPr>
          <a:xfrm>
            <a:off x="6905668" y="4365336"/>
            <a:ext cx="4745100" cy="2603400"/>
          </a:xfrm>
          <a:prstGeom prst="roundRect">
            <a:avLst>
              <a:gd fmla="val 16667" name="adj"/>
            </a:avLst>
          </a:prstGeom>
          <a:solidFill>
            <a:srgbClr val="00C8E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Root Cause Analysis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g2909da5eb17_0_89"/>
          <p:cNvSpPr/>
          <p:nvPr/>
        </p:nvSpPr>
        <p:spPr>
          <a:xfrm>
            <a:off x="12917168" y="4365336"/>
            <a:ext cx="4745100" cy="2603400"/>
          </a:xfrm>
          <a:prstGeom prst="roundRect">
            <a:avLst>
              <a:gd fmla="val 16667" name="adj"/>
            </a:avLst>
          </a:prstGeom>
          <a:solidFill>
            <a:srgbClr val="FB008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Issue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Resolution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2" name="Google Shape;812;g2909da5eb17_0_89"/>
          <p:cNvCxnSpPr>
            <a:stCxn id="809" idx="3"/>
          </p:cNvCxnSpPr>
          <p:nvPr/>
        </p:nvCxnSpPr>
        <p:spPr>
          <a:xfrm>
            <a:off x="5639268" y="5667036"/>
            <a:ext cx="967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</p:cxnSp>
      <p:cxnSp>
        <p:nvCxnSpPr>
          <p:cNvPr id="813" name="Google Shape;813;g2909da5eb17_0_89"/>
          <p:cNvCxnSpPr/>
          <p:nvPr/>
        </p:nvCxnSpPr>
        <p:spPr>
          <a:xfrm>
            <a:off x="11650768" y="5667036"/>
            <a:ext cx="967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</p:cxnSp>
      <p:sp>
        <p:nvSpPr>
          <p:cNvPr id="814" name="Google Shape;814;g2909da5eb17_0_89"/>
          <p:cNvSpPr/>
          <p:nvPr/>
        </p:nvSpPr>
        <p:spPr>
          <a:xfrm>
            <a:off x="775959" y="3249601"/>
            <a:ext cx="11872800" cy="4386600"/>
          </a:xfrm>
          <a:prstGeom prst="rect">
            <a:avLst/>
          </a:prstGeom>
          <a:solidFill>
            <a:srgbClr val="FFFFFF">
              <a:alpha val="6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g2909da5eb17_0_89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Issue Resolution</a:t>
            </a:r>
            <a:endParaRPr b="0" i="0" sz="5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FB0081"/>
                </a:solidFill>
                <a:latin typeface="Roboto Black"/>
                <a:ea typeface="Roboto Black"/>
                <a:cs typeface="Roboto Black"/>
                <a:sym typeface="Roboto Black"/>
              </a:rPr>
              <a:t>The </a:t>
            </a:r>
            <a:r>
              <a:rPr lang="en-US" sz="5400">
                <a:solidFill>
                  <a:srgbClr val="FB0081"/>
                </a:solidFill>
                <a:latin typeface="Roboto Black"/>
                <a:ea typeface="Roboto Black"/>
                <a:cs typeface="Roboto Black"/>
                <a:sym typeface="Roboto Black"/>
              </a:rPr>
              <a:t>final</a:t>
            </a:r>
            <a:r>
              <a:rPr lang="en-US" sz="5400">
                <a:solidFill>
                  <a:srgbClr val="FB0081"/>
                </a:solidFill>
                <a:latin typeface="Roboto Black"/>
                <a:ea typeface="Roboto Black"/>
                <a:cs typeface="Roboto Black"/>
                <a:sym typeface="Roboto Black"/>
              </a:rPr>
              <a:t> step in the monitoring flow</a:t>
            </a:r>
            <a:endParaRPr b="0" i="0" sz="5400" u="none" cap="none" strike="noStrike">
              <a:solidFill>
                <a:srgbClr val="FB008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816" name="Google Shape;816;g2909da5eb17_0_89"/>
          <p:cNvGrpSpPr/>
          <p:nvPr/>
        </p:nvGrpSpPr>
        <p:grpSpPr>
          <a:xfrm>
            <a:off x="16541403" y="605696"/>
            <a:ext cx="1099183" cy="1027108"/>
            <a:chOff x="13689947" y="760621"/>
            <a:chExt cx="3319790" cy="3215741"/>
          </a:xfrm>
        </p:grpSpPr>
        <p:sp>
          <p:nvSpPr>
            <p:cNvPr id="817" name="Google Shape;817;g2909da5eb17_0_89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g2909da5eb17_0_89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g2909da5eb17_0_89"/>
            <p:cNvSpPr/>
            <p:nvPr/>
          </p:nvSpPr>
          <p:spPr>
            <a:xfrm flipH="1" rot="-10768607">
              <a:off x="13704431" y="775121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FB0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g2909da5eb17_0_89"/>
            <p:cNvSpPr/>
            <p:nvPr/>
          </p:nvSpPr>
          <p:spPr>
            <a:xfrm rot="-10768607">
              <a:off x="13808422" y="775130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1" name="Google Shape;821;g2909da5eb17_0_89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909da5eb17_0_104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Issue Resolution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FB0081"/>
                </a:solidFill>
                <a:latin typeface="Roboto Black"/>
                <a:ea typeface="Roboto Black"/>
                <a:cs typeface="Roboto Black"/>
                <a:sym typeface="Roboto Black"/>
              </a:rPr>
              <a:t>5 possible solutions</a:t>
            </a:r>
            <a:endParaRPr b="0" i="0" sz="1400" u="none" cap="none" strike="noStrike">
              <a:solidFill>
                <a:srgbClr val="FB00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g2909da5eb17_0_104"/>
          <p:cNvSpPr txBox="1"/>
          <p:nvPr/>
        </p:nvSpPr>
        <p:spPr>
          <a:xfrm>
            <a:off x="674182" y="5952608"/>
            <a:ext cx="357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Retrain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model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g2909da5eb17_0_104"/>
          <p:cNvSpPr txBox="1"/>
          <p:nvPr/>
        </p:nvSpPr>
        <p:spPr>
          <a:xfrm>
            <a:off x="4096086" y="5952608"/>
            <a:ext cx="3576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Adjust downstream processes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g2909da5eb17_0_104"/>
          <p:cNvSpPr txBox="1"/>
          <p:nvPr/>
        </p:nvSpPr>
        <p:spPr>
          <a:xfrm>
            <a:off x="10936370" y="5952608"/>
            <a:ext cx="3576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Refactor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use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2909da5eb17_0_104"/>
          <p:cNvSpPr txBox="1"/>
          <p:nvPr/>
        </p:nvSpPr>
        <p:spPr>
          <a:xfrm>
            <a:off x="14356511" y="5952607"/>
            <a:ext cx="3576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g2909da5eb17_0_104"/>
          <p:cNvSpPr txBox="1"/>
          <p:nvPr/>
        </p:nvSpPr>
        <p:spPr>
          <a:xfrm>
            <a:off x="7516228" y="5952608"/>
            <a:ext cx="3576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Revert to 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previous model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3" name="Google Shape;833;g2909da5eb17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582" y="4284953"/>
            <a:ext cx="1335601" cy="133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g2909da5eb17_0_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6127" y="4283714"/>
            <a:ext cx="1336838" cy="133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g2909da5eb17_0_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56889" y="4342596"/>
            <a:ext cx="1335601" cy="133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g2909da5eb17_0_1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76412" y="4342596"/>
            <a:ext cx="1335601" cy="133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g2909da5eb17_0_10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15985" y="4475080"/>
            <a:ext cx="1336838" cy="1336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8" name="Google Shape;838;g2909da5eb17_0_104"/>
          <p:cNvGrpSpPr/>
          <p:nvPr/>
        </p:nvGrpSpPr>
        <p:grpSpPr>
          <a:xfrm>
            <a:off x="16541403" y="605696"/>
            <a:ext cx="1099183" cy="1027108"/>
            <a:chOff x="13689947" y="760621"/>
            <a:chExt cx="3319790" cy="3215741"/>
          </a:xfrm>
        </p:grpSpPr>
        <p:sp>
          <p:nvSpPr>
            <p:cNvPr id="839" name="Google Shape;839;g2909da5eb17_0_104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g2909da5eb17_0_104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g2909da5eb17_0_104"/>
            <p:cNvSpPr/>
            <p:nvPr/>
          </p:nvSpPr>
          <p:spPr>
            <a:xfrm flipH="1" rot="-10768607">
              <a:off x="13704431" y="775121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FB0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g2909da5eb17_0_104"/>
            <p:cNvSpPr/>
            <p:nvPr/>
          </p:nvSpPr>
          <p:spPr>
            <a:xfrm rot="-10768607">
              <a:off x="13808422" y="775130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3" name="Google Shape;843;g2909da5eb17_0_104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909da5eb17_0_124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Issue Resolution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FB0081"/>
                </a:solidFill>
                <a:latin typeface="Roboto Black"/>
                <a:ea typeface="Roboto Black"/>
                <a:cs typeface="Roboto Black"/>
                <a:sym typeface="Roboto Black"/>
              </a:rPr>
              <a:t>Comparison of methods</a:t>
            </a:r>
            <a:endParaRPr b="0" i="0" sz="1400" u="none" cap="none" strike="noStrike">
              <a:solidFill>
                <a:srgbClr val="FB00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g2909da5eb17_0_124"/>
          <p:cNvSpPr/>
          <p:nvPr/>
        </p:nvSpPr>
        <p:spPr>
          <a:xfrm>
            <a:off x="1046747" y="3434798"/>
            <a:ext cx="2770500" cy="951600"/>
          </a:xfrm>
          <a:prstGeom prst="rect">
            <a:avLst/>
          </a:prstGeom>
          <a:solidFill>
            <a:srgbClr val="748596">
              <a:alpha val="9410"/>
            </a:srgbClr>
          </a:solidFill>
          <a:ln cap="flat" cmpd="sng" w="19050">
            <a:solidFill>
              <a:srgbClr val="7485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Retrain the model</a:t>
            </a:r>
            <a:endParaRPr b="1" i="0" sz="22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1" name="Google Shape;851;g2909da5eb17_0_124"/>
          <p:cNvSpPr/>
          <p:nvPr/>
        </p:nvSpPr>
        <p:spPr>
          <a:xfrm>
            <a:off x="1046746" y="4670124"/>
            <a:ext cx="2770500" cy="951600"/>
          </a:xfrm>
          <a:prstGeom prst="rect">
            <a:avLst/>
          </a:prstGeom>
          <a:solidFill>
            <a:srgbClr val="748596">
              <a:alpha val="9410"/>
            </a:srgbClr>
          </a:solidFill>
          <a:ln cap="flat" cmpd="sng" w="19050">
            <a:solidFill>
              <a:srgbClr val="7485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Adjust downstream processes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g2909da5eb17_0_124"/>
          <p:cNvSpPr/>
          <p:nvPr/>
        </p:nvSpPr>
        <p:spPr>
          <a:xfrm>
            <a:off x="1046747" y="5905450"/>
            <a:ext cx="2770500" cy="951600"/>
          </a:xfrm>
          <a:prstGeom prst="rect">
            <a:avLst/>
          </a:prstGeom>
          <a:solidFill>
            <a:srgbClr val="748596">
              <a:alpha val="9410"/>
            </a:srgbClr>
          </a:solidFill>
          <a:ln cap="flat" cmpd="sng" w="19050">
            <a:solidFill>
              <a:srgbClr val="7485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Revert to 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previous model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g2909da5eb17_0_124"/>
          <p:cNvSpPr/>
          <p:nvPr/>
        </p:nvSpPr>
        <p:spPr>
          <a:xfrm>
            <a:off x="1046747" y="7140776"/>
            <a:ext cx="2770500" cy="951600"/>
          </a:xfrm>
          <a:prstGeom prst="rect">
            <a:avLst/>
          </a:prstGeom>
          <a:solidFill>
            <a:srgbClr val="748596">
              <a:alpha val="9410"/>
            </a:srgbClr>
          </a:solidFill>
          <a:ln cap="flat" cmpd="sng" w="19050">
            <a:solidFill>
              <a:srgbClr val="7485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Refactor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use case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g2909da5eb17_0_124"/>
          <p:cNvSpPr/>
          <p:nvPr/>
        </p:nvSpPr>
        <p:spPr>
          <a:xfrm>
            <a:off x="1046747" y="8376103"/>
            <a:ext cx="2770500" cy="951600"/>
          </a:xfrm>
          <a:prstGeom prst="rect">
            <a:avLst/>
          </a:prstGeom>
          <a:solidFill>
            <a:srgbClr val="748596">
              <a:alpha val="9410"/>
            </a:srgbClr>
          </a:solidFill>
          <a:ln cap="flat" cmpd="sng" w="19050">
            <a:solidFill>
              <a:srgbClr val="7485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 nothing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g2909da5eb17_0_124"/>
          <p:cNvSpPr/>
          <p:nvPr/>
        </p:nvSpPr>
        <p:spPr>
          <a:xfrm>
            <a:off x="3925929" y="3424275"/>
            <a:ext cx="3122400" cy="951600"/>
          </a:xfrm>
          <a:prstGeom prst="rect">
            <a:avLst/>
          </a:prstGeom>
          <a:noFill/>
          <a:ln cap="flat" cmpd="sng" w="9525">
            <a:solidFill>
              <a:srgbClr val="F2F4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Default first step </a:t>
            </a:r>
            <a:endParaRPr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6" name="Google Shape;856;g2909da5eb17_0_124"/>
          <p:cNvSpPr/>
          <p:nvPr/>
        </p:nvSpPr>
        <p:spPr>
          <a:xfrm>
            <a:off x="7397610" y="3434798"/>
            <a:ext cx="2998500" cy="951600"/>
          </a:xfrm>
          <a:prstGeom prst="rect">
            <a:avLst/>
          </a:prstGeom>
          <a:noFill/>
          <a:ln cap="flat" cmpd="sng" w="9525">
            <a:solidFill>
              <a:srgbClr val="7485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There is no concept drift</a:t>
            </a:r>
            <a:endParaRPr b="1" i="0" sz="1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7" name="Google Shape;857;g2909da5eb17_0_124"/>
          <p:cNvSpPr/>
          <p:nvPr/>
        </p:nvSpPr>
        <p:spPr>
          <a:xfrm>
            <a:off x="7397610" y="2811300"/>
            <a:ext cx="2998500" cy="462900"/>
          </a:xfrm>
          <a:prstGeom prst="rect">
            <a:avLst/>
          </a:prstGeom>
          <a:solidFill>
            <a:srgbClr val="748596">
              <a:alpha val="94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WORKS WHEN</a:t>
            </a:r>
            <a:endParaRPr b="1" i="0" sz="1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8" name="Google Shape;858;g2909da5eb17_0_124"/>
          <p:cNvSpPr/>
          <p:nvPr/>
        </p:nvSpPr>
        <p:spPr>
          <a:xfrm>
            <a:off x="10578579" y="2811300"/>
            <a:ext cx="6463800" cy="462900"/>
          </a:xfrm>
          <a:prstGeom prst="rect">
            <a:avLst/>
          </a:prstGeom>
          <a:solidFill>
            <a:srgbClr val="748596">
              <a:alpha val="94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BE MINDFUL</a:t>
            </a:r>
            <a:endParaRPr b="1" i="0" sz="1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9" name="Google Shape;859;g2909da5eb17_0_124"/>
          <p:cNvSpPr/>
          <p:nvPr/>
        </p:nvSpPr>
        <p:spPr>
          <a:xfrm>
            <a:off x="10578579" y="3408140"/>
            <a:ext cx="6463800" cy="951600"/>
          </a:xfrm>
          <a:prstGeom prst="rect">
            <a:avLst/>
          </a:prstGeom>
          <a:noFill/>
          <a:ln cap="flat" cmpd="sng" w="9525">
            <a:solidFill>
              <a:srgbClr val="7485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Will not resolve problems due to covariate shift.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Might make matters worse if root cause is data quality issue.</a:t>
            </a:r>
            <a:endParaRPr b="0" i="0" sz="1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0" name="Google Shape;860;g2909da5eb17_0_124"/>
          <p:cNvSpPr/>
          <p:nvPr/>
        </p:nvSpPr>
        <p:spPr>
          <a:xfrm>
            <a:off x="3925929" y="4654840"/>
            <a:ext cx="3122400" cy="951600"/>
          </a:xfrm>
          <a:prstGeom prst="rect">
            <a:avLst/>
          </a:prstGeom>
          <a:noFill/>
          <a:ln cap="flat" cmpd="sng" w="9525">
            <a:solidFill>
              <a:srgbClr val="F2F4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minimize business impact of the performance drop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g2909da5eb17_0_124"/>
          <p:cNvSpPr/>
          <p:nvPr/>
        </p:nvSpPr>
        <p:spPr>
          <a:xfrm>
            <a:off x="7397610" y="4665363"/>
            <a:ext cx="2998500" cy="951600"/>
          </a:xfrm>
          <a:prstGeom prst="rect">
            <a:avLst/>
          </a:prstGeom>
          <a:noFill/>
          <a:ln cap="flat" cmpd="sng" w="9525">
            <a:solidFill>
              <a:srgbClr val="7485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Performance degradation cannot be fixed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g2909da5eb17_0_124"/>
          <p:cNvSpPr/>
          <p:nvPr/>
        </p:nvSpPr>
        <p:spPr>
          <a:xfrm>
            <a:off x="10578579" y="4665363"/>
            <a:ext cx="6463800" cy="951600"/>
          </a:xfrm>
          <a:prstGeom prst="rect">
            <a:avLst/>
          </a:prstGeom>
          <a:noFill/>
          <a:ln cap="flat" cmpd="sng" w="9525">
            <a:solidFill>
              <a:srgbClr val="7485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Generally involves human checks or adjustments to actions done based on predictions</a:t>
            </a:r>
            <a:endParaRPr b="0" i="0" sz="1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3" name="Google Shape;863;g2909da5eb17_0_124"/>
          <p:cNvSpPr/>
          <p:nvPr/>
        </p:nvSpPr>
        <p:spPr>
          <a:xfrm>
            <a:off x="3925929" y="5894927"/>
            <a:ext cx="3122400" cy="951600"/>
          </a:xfrm>
          <a:prstGeom prst="rect">
            <a:avLst/>
          </a:prstGeom>
          <a:noFill/>
          <a:ln cap="flat" cmpd="sng" w="9525">
            <a:solidFill>
              <a:srgbClr val="F2F4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 you automatically retrain models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g2909da5eb17_0_124"/>
          <p:cNvSpPr/>
          <p:nvPr/>
        </p:nvSpPr>
        <p:spPr>
          <a:xfrm>
            <a:off x="7397610" y="5866147"/>
            <a:ext cx="2998500" cy="951600"/>
          </a:xfrm>
          <a:prstGeom prst="rect">
            <a:avLst/>
          </a:prstGeom>
          <a:noFill/>
          <a:ln cap="flat" cmpd="sng" w="9525">
            <a:solidFill>
              <a:srgbClr val="7485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Need quick fix that works well enough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g2909da5eb17_0_124"/>
          <p:cNvSpPr/>
          <p:nvPr/>
        </p:nvSpPr>
        <p:spPr>
          <a:xfrm>
            <a:off x="10578579" y="5866147"/>
            <a:ext cx="6463800" cy="951600"/>
          </a:xfrm>
          <a:prstGeom prst="rect">
            <a:avLst/>
          </a:prstGeom>
          <a:noFill/>
          <a:ln cap="flat" cmpd="sng" w="9525">
            <a:solidFill>
              <a:srgbClr val="7485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Check if the previous model is still performant</a:t>
            </a:r>
            <a:endParaRPr b="0" i="0" sz="1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6" name="Google Shape;866;g2909da5eb17_0_124"/>
          <p:cNvSpPr/>
          <p:nvPr/>
        </p:nvSpPr>
        <p:spPr>
          <a:xfrm>
            <a:off x="3925929" y="7130253"/>
            <a:ext cx="3122400" cy="951600"/>
          </a:xfrm>
          <a:prstGeom prst="rect">
            <a:avLst/>
          </a:prstGeom>
          <a:noFill/>
          <a:ln cap="flat" cmpd="sng" w="9525">
            <a:solidFill>
              <a:srgbClr val="F2F4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Last-resort, due to cost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g2909da5eb17_0_124"/>
          <p:cNvSpPr/>
          <p:nvPr/>
        </p:nvSpPr>
        <p:spPr>
          <a:xfrm>
            <a:off x="7397610" y="7140776"/>
            <a:ext cx="2998500" cy="951600"/>
          </a:xfrm>
          <a:prstGeom prst="rect">
            <a:avLst/>
          </a:prstGeom>
          <a:noFill/>
          <a:ln cap="flat" cmpd="sng" w="9525">
            <a:solidFill>
              <a:srgbClr val="7485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 most cases</a:t>
            </a:r>
            <a:endParaRPr b="0" i="0" sz="1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8" name="Google Shape;868;g2909da5eb17_0_124"/>
          <p:cNvSpPr/>
          <p:nvPr/>
        </p:nvSpPr>
        <p:spPr>
          <a:xfrm>
            <a:off x="10578579" y="7140776"/>
            <a:ext cx="6463800" cy="951600"/>
          </a:xfrm>
          <a:prstGeom prst="rect">
            <a:avLst/>
          </a:prstGeom>
          <a:noFill/>
          <a:ln cap="flat" cmpd="sng" w="9525">
            <a:solidFill>
              <a:srgbClr val="7485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Ideally more labelled data should be gathered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Might not work if the main cause was covariate shift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g2909da5eb17_0_124"/>
          <p:cNvSpPr/>
          <p:nvPr/>
        </p:nvSpPr>
        <p:spPr>
          <a:xfrm>
            <a:off x="3925929" y="8364401"/>
            <a:ext cx="3122400" cy="951600"/>
          </a:xfrm>
          <a:prstGeom prst="rect">
            <a:avLst/>
          </a:prstGeom>
          <a:noFill/>
          <a:ln cap="flat" cmpd="sng" w="9525">
            <a:solidFill>
              <a:srgbClr val="F2F4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Important to consider it a real option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0" name="Google Shape;870;g2909da5eb17_0_124"/>
          <p:cNvSpPr/>
          <p:nvPr/>
        </p:nvSpPr>
        <p:spPr>
          <a:xfrm>
            <a:off x="7397610" y="8374924"/>
            <a:ext cx="2998500" cy="951600"/>
          </a:xfrm>
          <a:prstGeom prst="rect">
            <a:avLst/>
          </a:prstGeom>
          <a:noFill/>
          <a:ln cap="flat" cmpd="sng" w="9525">
            <a:solidFill>
              <a:srgbClr val="7485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Fixing costs higher than leaving the problem as 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g2909da5eb17_0_124"/>
          <p:cNvSpPr/>
          <p:nvPr/>
        </p:nvSpPr>
        <p:spPr>
          <a:xfrm>
            <a:off x="10578579" y="8374924"/>
            <a:ext cx="6463800" cy="951600"/>
          </a:xfrm>
          <a:prstGeom prst="rect">
            <a:avLst/>
          </a:prstGeom>
          <a:noFill/>
          <a:ln cap="flat" cmpd="sng" w="9525">
            <a:solidFill>
              <a:srgbClr val="7485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Sometimes it’s not possible to fix issues due to covariate shift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Important to consider it a real option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2" name="Google Shape;872;g2909da5eb17_0_124"/>
          <p:cNvGrpSpPr/>
          <p:nvPr/>
        </p:nvGrpSpPr>
        <p:grpSpPr>
          <a:xfrm>
            <a:off x="16541403" y="605696"/>
            <a:ext cx="1099183" cy="1027108"/>
            <a:chOff x="13689947" y="760621"/>
            <a:chExt cx="3319790" cy="3215741"/>
          </a:xfrm>
        </p:grpSpPr>
        <p:sp>
          <p:nvSpPr>
            <p:cNvPr id="873" name="Google Shape;873;g2909da5eb17_0_124"/>
            <p:cNvSpPr/>
            <p:nvPr/>
          </p:nvSpPr>
          <p:spPr>
            <a:xfrm rot="31393">
              <a:off x="13808521" y="775105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g2909da5eb17_0_124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g2909da5eb17_0_124"/>
            <p:cNvSpPr/>
            <p:nvPr/>
          </p:nvSpPr>
          <p:spPr>
            <a:xfrm flipH="1" rot="-10768607">
              <a:off x="13704431" y="775121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FB0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g2909da5eb17_0_124"/>
            <p:cNvSpPr/>
            <p:nvPr/>
          </p:nvSpPr>
          <p:spPr>
            <a:xfrm rot="-10768607">
              <a:off x="13808422" y="775130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165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7" name="Google Shape;877;g2909da5eb17_0_124"/>
          <p:cNvSpPr/>
          <p:nvPr/>
        </p:nvSpPr>
        <p:spPr>
          <a:xfrm>
            <a:off x="3925925" y="2811300"/>
            <a:ext cx="3122400" cy="462900"/>
          </a:xfrm>
          <a:prstGeom prst="rect">
            <a:avLst/>
          </a:prstGeom>
          <a:solidFill>
            <a:srgbClr val="748596">
              <a:alpha val="94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MOSTLY USED</a:t>
            </a:r>
            <a:endParaRPr b="1" i="0" sz="1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8" name="Google Shape;878;g2909da5eb17_0_124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909da5eb17_0_156"/>
          <p:cNvSpPr/>
          <p:nvPr/>
        </p:nvSpPr>
        <p:spPr>
          <a:xfrm>
            <a:off x="3318600" y="4772375"/>
            <a:ext cx="128313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Performance </a:t>
            </a:r>
            <a:r>
              <a:rPr b="1" i="0" lang="en-US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monitoring and estimation</a:t>
            </a:r>
            <a:r>
              <a:rPr b="0" i="0" lang="en-US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are crucial and cannot be replaced with just data drift detection</a:t>
            </a:r>
            <a:endParaRPr b="0" i="0" sz="3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5" name="Google Shape;885;g2909da5eb17_0_156"/>
          <p:cNvSpPr/>
          <p:nvPr/>
        </p:nvSpPr>
        <p:spPr>
          <a:xfrm>
            <a:off x="3318598" y="6295263"/>
            <a:ext cx="127461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Data Drift detection is mainly a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root cause analysis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tool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g2909da5eb17_0_156"/>
          <p:cNvSpPr/>
          <p:nvPr/>
        </p:nvSpPr>
        <p:spPr>
          <a:xfrm>
            <a:off x="3361200" y="7307875"/>
            <a:ext cx="12239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Retraining won’t always fix your problems and can even be a source of an </a:t>
            </a:r>
            <a:r>
              <a:rPr b="1" i="0" lang="en-US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issue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g2909da5eb17_0_156"/>
          <p:cNvSpPr/>
          <p:nvPr/>
        </p:nvSpPr>
        <p:spPr>
          <a:xfrm>
            <a:off x="3318600" y="3868000"/>
            <a:ext cx="12282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3-step </a:t>
            </a:r>
            <a:r>
              <a:rPr b="1" i="0" lang="en-US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monitoring flow</a:t>
            </a:r>
            <a:r>
              <a:rPr b="0" i="0" lang="en-US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ensures continued performance of your models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g2909da5eb17_0_156"/>
          <p:cNvSpPr/>
          <p:nvPr/>
        </p:nvSpPr>
        <p:spPr>
          <a:xfrm>
            <a:off x="1430100" y="607148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ML Monitoring Flow</a:t>
            </a:r>
            <a:r>
              <a:rPr b="0" i="0" lang="en-US" sz="6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endParaRPr b="0" i="0" sz="6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6600" u="none" cap="none" strike="noStrike">
                <a:solidFill>
                  <a:srgbClr val="7F7F7F"/>
                </a:solidFill>
                <a:latin typeface="Roboto Black"/>
                <a:ea typeface="Roboto Black"/>
                <a:cs typeface="Roboto Black"/>
                <a:sym typeface="Roboto Black"/>
              </a:rPr>
              <a:t>Key Takeaways</a:t>
            </a:r>
            <a:endParaRPr b="0" i="0" sz="6600" u="none" cap="none" strike="noStrike">
              <a:solidFill>
                <a:srgbClr val="7F7F7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89" name="Google Shape;889;g2909da5eb17_0_156"/>
          <p:cNvSpPr/>
          <p:nvPr/>
        </p:nvSpPr>
        <p:spPr>
          <a:xfrm>
            <a:off x="2646400" y="3868000"/>
            <a:ext cx="428100" cy="428100"/>
          </a:xfrm>
          <a:prstGeom prst="diamond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g2909da5eb17_0_156"/>
          <p:cNvSpPr/>
          <p:nvPr/>
        </p:nvSpPr>
        <p:spPr>
          <a:xfrm>
            <a:off x="2646400" y="5122288"/>
            <a:ext cx="428100" cy="428100"/>
          </a:xfrm>
          <a:prstGeom prst="diamond">
            <a:avLst/>
          </a:prstGeom>
          <a:solidFill>
            <a:srgbClr val="360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g2909da5eb17_0_156"/>
          <p:cNvSpPr/>
          <p:nvPr/>
        </p:nvSpPr>
        <p:spPr>
          <a:xfrm>
            <a:off x="2646400" y="6376575"/>
            <a:ext cx="428100" cy="428100"/>
          </a:xfrm>
          <a:prstGeom prst="diamond">
            <a:avLst/>
          </a:prstGeom>
          <a:solidFill>
            <a:srgbClr val="00C9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g2909da5eb17_0_156"/>
          <p:cNvSpPr/>
          <p:nvPr/>
        </p:nvSpPr>
        <p:spPr>
          <a:xfrm>
            <a:off x="2646400" y="7630850"/>
            <a:ext cx="428100" cy="428100"/>
          </a:xfrm>
          <a:prstGeom prst="diamond">
            <a:avLst/>
          </a:prstGeom>
          <a:solidFill>
            <a:srgbClr val="FB0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fb78a3d264_1_0"/>
          <p:cNvSpPr/>
          <p:nvPr/>
        </p:nvSpPr>
        <p:spPr>
          <a:xfrm>
            <a:off x="7796900" y="5087800"/>
            <a:ext cx="82008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Give NannyML a try (and a star): </a:t>
            </a:r>
            <a:r>
              <a:rPr b="0" i="0" lang="en-US" sz="36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https://github.com/NannyML/nannyml</a:t>
            </a:r>
            <a:endParaRPr b="0" i="0" sz="36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99" name="Google Shape;899;gfb78a3d264_1_0"/>
          <p:cNvPicPr preferRelativeResize="0"/>
          <p:nvPr/>
        </p:nvPicPr>
        <p:blipFill rotWithShape="1">
          <a:blip r:embed="rId4">
            <a:alphaModFix/>
          </a:blip>
          <a:srcRect b="7788" l="23114" r="25439" t="18210"/>
          <a:stretch/>
        </p:blipFill>
        <p:spPr>
          <a:xfrm>
            <a:off x="2290300" y="2959800"/>
            <a:ext cx="4555500" cy="4367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00" name="Google Shape;900;gfb78a3d264_1_0"/>
          <p:cNvSpPr/>
          <p:nvPr/>
        </p:nvSpPr>
        <p:spPr>
          <a:xfrm>
            <a:off x="7796900" y="3694413"/>
            <a:ext cx="7876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36077B"/>
                </a:solidFill>
                <a:latin typeface="Roboto Black"/>
                <a:ea typeface="Roboto Black"/>
                <a:cs typeface="Roboto Black"/>
                <a:sym typeface="Roboto Black"/>
              </a:rPr>
              <a:t>Thanks for </a:t>
            </a:r>
            <a:r>
              <a:rPr b="0" i="0" lang="en-US" sz="5400" u="none" cap="none" strike="noStrike">
                <a:solidFill>
                  <a:srgbClr val="00C8E5"/>
                </a:solidFill>
                <a:latin typeface="Roboto Black"/>
                <a:ea typeface="Roboto Black"/>
                <a:cs typeface="Roboto Black"/>
                <a:sym typeface="Roboto Black"/>
              </a:rPr>
              <a:t>Listening! </a:t>
            </a:r>
            <a:endParaRPr b="0" i="0" sz="5400" u="none" cap="none" strike="noStrike">
              <a:solidFill>
                <a:srgbClr val="00C8E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01" name="Google Shape;901;gfb78a3d264_1_0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2" name="Google Shape;902;gfb78a3d264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14901" y="6592600"/>
            <a:ext cx="2640500" cy="26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c5ccdab30_0_90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g1fc5ccdab30_0_90"/>
          <p:cNvSpPr/>
          <p:nvPr/>
        </p:nvSpPr>
        <p:spPr>
          <a:xfrm>
            <a:off x="50" y="1371225"/>
            <a:ext cx="182880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36077B"/>
                </a:solidFill>
                <a:latin typeface="Roboto Black"/>
                <a:ea typeface="Roboto Black"/>
                <a:cs typeface="Roboto Black"/>
                <a:sym typeface="Roboto Black"/>
              </a:rPr>
              <a:t>Performance Monitoring</a:t>
            </a:r>
            <a:endParaRPr b="0" i="0" sz="5400" u="none" cap="none" strike="noStrike">
              <a:solidFill>
                <a:srgbClr val="36077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99" name="Google Shape;99;g1fc5ccdab30_0_90"/>
          <p:cNvGrpSpPr/>
          <p:nvPr/>
        </p:nvGrpSpPr>
        <p:grpSpPr>
          <a:xfrm>
            <a:off x="6400924" y="3145446"/>
            <a:ext cx="5133579" cy="5110664"/>
            <a:chOff x="13793863" y="556714"/>
            <a:chExt cx="3314127" cy="3419650"/>
          </a:xfrm>
        </p:grpSpPr>
        <p:sp>
          <p:nvSpPr>
            <p:cNvPr id="100" name="Google Shape;100;g1fc5ccdab30_0_90"/>
            <p:cNvSpPr/>
            <p:nvPr/>
          </p:nvSpPr>
          <p:spPr>
            <a:xfrm rot="31393">
              <a:off x="13808349" y="775147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1fc5ccdab30_0_90"/>
            <p:cNvSpPr/>
            <p:nvPr/>
          </p:nvSpPr>
          <p:spPr>
            <a:xfrm flipH="1" rot="31393">
              <a:off x="13906773" y="571198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fc5ccdab30_0_90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1fc5ccdab30_0_90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g1fc5ccdab30_0_90"/>
          <p:cNvSpPr/>
          <p:nvPr/>
        </p:nvSpPr>
        <p:spPr>
          <a:xfrm>
            <a:off x="9243450" y="3731125"/>
            <a:ext cx="9180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b="0" i="0" sz="54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96a433d84_1_297"/>
          <p:cNvSpPr txBox="1"/>
          <p:nvPr/>
        </p:nvSpPr>
        <p:spPr>
          <a:xfrm>
            <a:off x="1213367" y="4722036"/>
            <a:ext cx="442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1" name="Google Shape;111;g1e96a433d84_1_297"/>
          <p:cNvSpPr txBox="1"/>
          <p:nvPr/>
        </p:nvSpPr>
        <p:spPr>
          <a:xfrm>
            <a:off x="7708442" y="4722036"/>
            <a:ext cx="383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2" name="Google Shape;112;g1e96a433d84_1_297"/>
          <p:cNvSpPr txBox="1"/>
          <p:nvPr/>
        </p:nvSpPr>
        <p:spPr>
          <a:xfrm>
            <a:off x="13861641" y="4674186"/>
            <a:ext cx="365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g1e96a433d84_1_297"/>
          <p:cNvSpPr/>
          <p:nvPr/>
        </p:nvSpPr>
        <p:spPr>
          <a:xfrm>
            <a:off x="894168" y="4365336"/>
            <a:ext cx="4745100" cy="2603400"/>
          </a:xfrm>
          <a:prstGeom prst="roundRect">
            <a:avLst>
              <a:gd fmla="val 16667" name="adj"/>
            </a:avLst>
          </a:prstGeom>
          <a:solidFill>
            <a:srgbClr val="3A017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Performance Monitoring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e96a433d84_1_297"/>
          <p:cNvSpPr/>
          <p:nvPr/>
        </p:nvSpPr>
        <p:spPr>
          <a:xfrm>
            <a:off x="6905668" y="4365336"/>
            <a:ext cx="4745100" cy="2603400"/>
          </a:xfrm>
          <a:prstGeom prst="roundRect">
            <a:avLst>
              <a:gd fmla="val 16667" name="adj"/>
            </a:avLst>
          </a:prstGeom>
          <a:solidFill>
            <a:srgbClr val="00C8E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Root Cause Analysis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e96a433d84_1_297"/>
          <p:cNvSpPr/>
          <p:nvPr/>
        </p:nvSpPr>
        <p:spPr>
          <a:xfrm>
            <a:off x="12917168" y="4365336"/>
            <a:ext cx="4745100" cy="2603400"/>
          </a:xfrm>
          <a:prstGeom prst="roundRect">
            <a:avLst>
              <a:gd fmla="val 16667" name="adj"/>
            </a:avLst>
          </a:prstGeom>
          <a:solidFill>
            <a:srgbClr val="FB008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Issue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Resolution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g1e96a433d84_1_297"/>
          <p:cNvCxnSpPr>
            <a:stCxn id="113" idx="3"/>
          </p:cNvCxnSpPr>
          <p:nvPr/>
        </p:nvCxnSpPr>
        <p:spPr>
          <a:xfrm>
            <a:off x="5639268" y="5667036"/>
            <a:ext cx="967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</p:cxnSp>
      <p:cxnSp>
        <p:nvCxnSpPr>
          <p:cNvPr id="117" name="Google Shape;117;g1e96a433d84_1_297"/>
          <p:cNvCxnSpPr/>
          <p:nvPr/>
        </p:nvCxnSpPr>
        <p:spPr>
          <a:xfrm>
            <a:off x="11650768" y="5667036"/>
            <a:ext cx="967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</p:cxnSp>
      <p:sp>
        <p:nvSpPr>
          <p:cNvPr id="118" name="Google Shape;118;g1e96a433d84_1_297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ML Monitoring </a:t>
            </a: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F</a:t>
            </a: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low</a:t>
            </a:r>
            <a:r>
              <a:rPr b="0" i="0" lang="en-US" sz="5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endParaRPr b="0" i="0" sz="5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00C8E5"/>
                </a:solidFill>
                <a:latin typeface="Roboto Black"/>
                <a:ea typeface="Roboto Black"/>
                <a:cs typeface="Roboto Black"/>
                <a:sym typeface="Roboto Black"/>
              </a:rPr>
              <a:t>The process</a:t>
            </a:r>
            <a:endParaRPr b="0" i="0" sz="5400" u="none" cap="none" strike="noStrike">
              <a:solidFill>
                <a:srgbClr val="00C8E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119" name="Google Shape;119;g1e96a433d84_1_297"/>
          <p:cNvGrpSpPr/>
          <p:nvPr/>
        </p:nvGrpSpPr>
        <p:grpSpPr>
          <a:xfrm>
            <a:off x="16583738" y="608821"/>
            <a:ext cx="1057176" cy="1046319"/>
            <a:chOff x="13726540" y="607660"/>
            <a:chExt cx="3283157" cy="3368702"/>
          </a:xfrm>
        </p:grpSpPr>
        <p:sp>
          <p:nvSpPr>
            <p:cNvPr id="120" name="Google Shape;120;g1e96a433d84_1_297"/>
            <p:cNvSpPr/>
            <p:nvPr/>
          </p:nvSpPr>
          <p:spPr>
            <a:xfrm rot="31393">
              <a:off x="13741023" y="622144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e96a433d84_1_297"/>
            <p:cNvSpPr/>
            <p:nvPr/>
          </p:nvSpPr>
          <p:spPr>
            <a:xfrm flipH="1" rot="31393">
              <a:off x="13808387" y="775146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e96a433d84_1_297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e96a433d84_1_297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g1e96a433d84_1_297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g1e96a433d84_1_297"/>
          <p:cNvSpPr/>
          <p:nvPr/>
        </p:nvSpPr>
        <p:spPr>
          <a:xfrm>
            <a:off x="6783118" y="3578500"/>
            <a:ext cx="11162100" cy="4386600"/>
          </a:xfrm>
          <a:prstGeom prst="rect">
            <a:avLst/>
          </a:prstGeom>
          <a:solidFill>
            <a:srgbClr val="FFFFFF">
              <a:alpha val="6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0b2d2ea3d_0_25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Performance Monitoring</a:t>
            </a:r>
            <a:endParaRPr b="0" i="0" sz="5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4800" u="none" cap="none" strike="noStrike">
                <a:solidFill>
                  <a:srgbClr val="3A017F"/>
                </a:solidFill>
                <a:latin typeface="Roboto Black"/>
                <a:ea typeface="Roboto Black"/>
                <a:cs typeface="Roboto Black"/>
                <a:sym typeface="Roboto Black"/>
              </a:rPr>
              <a:t>A crucial step in the flow</a:t>
            </a:r>
            <a:endParaRPr b="0" i="0" sz="4800" u="none" cap="none" strike="noStrike">
              <a:solidFill>
                <a:srgbClr val="3A017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g280b2d2ea3d_0_25"/>
          <p:cNvSpPr txBox="1"/>
          <p:nvPr/>
        </p:nvSpPr>
        <p:spPr>
          <a:xfrm>
            <a:off x="1079150" y="3435319"/>
            <a:ext cx="79788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9530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Proxy for Business Impact</a:t>
            </a:r>
            <a:endParaRPr b="0" i="0" sz="2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9530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Identifies potential issues</a:t>
            </a:r>
            <a:endParaRPr b="0" i="0" sz="2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9530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Trigger for Root Cause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49530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3" name="Google Shape;133;g280b2d2ea3d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3050" y="2371813"/>
            <a:ext cx="9028772" cy="6449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80b2d2ea3d_0_25"/>
          <p:cNvSpPr txBox="1"/>
          <p:nvPr/>
        </p:nvSpPr>
        <p:spPr>
          <a:xfrm>
            <a:off x="1079149" y="5661959"/>
            <a:ext cx="3546000" cy="16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810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However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Not easily possible without target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80b2d2ea3d_0_25"/>
          <p:cNvSpPr/>
          <p:nvPr/>
        </p:nvSpPr>
        <p:spPr>
          <a:xfrm rot="2614853">
            <a:off x="3983831" y="7267657"/>
            <a:ext cx="702372" cy="695369"/>
          </a:xfrm>
          <a:prstGeom prst="rightArrow">
            <a:avLst>
              <a:gd fmla="val 30944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80b2d2ea3d_0_25"/>
          <p:cNvSpPr txBox="1"/>
          <p:nvPr/>
        </p:nvSpPr>
        <p:spPr>
          <a:xfrm>
            <a:off x="4695337" y="7438133"/>
            <a:ext cx="4231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Performance </a:t>
            </a:r>
            <a:r>
              <a:rPr b="1" i="0" lang="en-US" sz="2800" u="none" cap="none" strike="noStrike">
                <a:solidFill>
                  <a:srgbClr val="3A017F"/>
                </a:solidFill>
                <a:latin typeface="Nunito"/>
                <a:ea typeface="Nunito"/>
                <a:cs typeface="Nunito"/>
                <a:sym typeface="Nunito"/>
              </a:rPr>
              <a:t>Estimation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is a viable alternative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g280b2d2ea3d_0_25"/>
          <p:cNvGrpSpPr/>
          <p:nvPr/>
        </p:nvGrpSpPr>
        <p:grpSpPr>
          <a:xfrm>
            <a:off x="16583708" y="605697"/>
            <a:ext cx="1057206" cy="1052568"/>
            <a:chOff x="13793863" y="556715"/>
            <a:chExt cx="3314126" cy="3419649"/>
          </a:xfrm>
        </p:grpSpPr>
        <p:sp>
          <p:nvSpPr>
            <p:cNvPr id="138" name="Google Shape;138;g280b2d2ea3d_0_25"/>
            <p:cNvSpPr/>
            <p:nvPr/>
          </p:nvSpPr>
          <p:spPr>
            <a:xfrm rot="31393">
              <a:off x="13808349" y="775147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280b2d2ea3d_0_25"/>
            <p:cNvSpPr/>
            <p:nvPr/>
          </p:nvSpPr>
          <p:spPr>
            <a:xfrm flipH="1" rot="31393">
              <a:off x="13906773" y="571198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280b2d2ea3d_0_25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280b2d2ea3d_0_25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g280b2d2ea3d_0_25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0b2d2ea3d_0_40"/>
          <p:cNvSpPr/>
          <p:nvPr/>
        </p:nvSpPr>
        <p:spPr>
          <a:xfrm>
            <a:off x="10951288" y="7487175"/>
            <a:ext cx="2388900" cy="431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80b2d2ea3d_0_40"/>
          <p:cNvSpPr/>
          <p:nvPr/>
        </p:nvSpPr>
        <p:spPr>
          <a:xfrm>
            <a:off x="10951288" y="7444724"/>
            <a:ext cx="2388900" cy="1324800"/>
          </a:xfrm>
          <a:prstGeom prst="roundRect">
            <a:avLst>
              <a:gd fmla="val 0" name="adj"/>
            </a:avLst>
          </a:prstGeom>
          <a:noFill/>
          <a:ln cap="flat" cmpd="sng" w="38100">
            <a:solidFill>
              <a:srgbClr val="3A01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3A01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800" u="none" cap="none" strike="noStrike">
                <a:solidFill>
                  <a:srgbClr val="3A017F"/>
                </a:solidFill>
                <a:latin typeface="Roboto"/>
                <a:ea typeface="Roboto"/>
                <a:cs typeface="Roboto"/>
                <a:sym typeface="Roboto"/>
              </a:rPr>
              <a:t>CBPE</a:t>
            </a:r>
            <a:endParaRPr b="0" i="0" sz="2800" u="none" cap="none" strike="noStrike">
              <a:solidFill>
                <a:srgbClr val="3A01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g280b2d2ea3d_0_40"/>
          <p:cNvSpPr/>
          <p:nvPr/>
        </p:nvSpPr>
        <p:spPr>
          <a:xfrm>
            <a:off x="1079150" y="605700"/>
            <a:ext cx="1542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Performance Monitoring</a:t>
            </a:r>
            <a:endParaRPr b="0" i="0" sz="5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4800" u="none" cap="none" strike="noStrike">
                <a:solidFill>
                  <a:srgbClr val="3A017F"/>
                </a:solidFill>
                <a:latin typeface="Roboto Black"/>
                <a:ea typeface="Roboto Black"/>
                <a:cs typeface="Roboto Black"/>
                <a:sym typeface="Roboto Black"/>
              </a:rPr>
              <a:t>Availability of Ground Truth</a:t>
            </a:r>
            <a:endParaRPr b="0" i="0" sz="4800" u="none" cap="none" strike="noStrike">
              <a:solidFill>
                <a:srgbClr val="3A017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1" name="Google Shape;151;g280b2d2ea3d_0_40"/>
          <p:cNvSpPr/>
          <p:nvPr/>
        </p:nvSpPr>
        <p:spPr>
          <a:xfrm>
            <a:off x="1833985" y="2961838"/>
            <a:ext cx="3928800" cy="1223100"/>
          </a:xfrm>
          <a:prstGeom prst="roundRect">
            <a:avLst>
              <a:gd fmla="val 16667" name="adj"/>
            </a:avLst>
          </a:prstGeom>
          <a:solidFill>
            <a:srgbClr val="3A017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Performance Monitoring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g280b2d2ea3d_0_40"/>
          <p:cNvCxnSpPr>
            <a:stCxn id="151" idx="2"/>
          </p:cNvCxnSpPr>
          <p:nvPr/>
        </p:nvCxnSpPr>
        <p:spPr>
          <a:xfrm>
            <a:off x="3798385" y="4184938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g280b2d2ea3d_0_40"/>
          <p:cNvCxnSpPr/>
          <p:nvPr/>
        </p:nvCxnSpPr>
        <p:spPr>
          <a:xfrm>
            <a:off x="3798459" y="4184973"/>
            <a:ext cx="8700" cy="62790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g280b2d2ea3d_0_40"/>
          <p:cNvCxnSpPr>
            <a:endCxn id="155" idx="0"/>
          </p:cNvCxnSpPr>
          <p:nvPr/>
        </p:nvCxnSpPr>
        <p:spPr>
          <a:xfrm>
            <a:off x="3789675" y="5122216"/>
            <a:ext cx="8700" cy="145410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" name="Google Shape;156;g280b2d2ea3d_0_40"/>
          <p:cNvSpPr/>
          <p:nvPr/>
        </p:nvSpPr>
        <p:spPr>
          <a:xfrm>
            <a:off x="3358125" y="5560917"/>
            <a:ext cx="871800" cy="431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80b2d2ea3d_0_40"/>
          <p:cNvSpPr/>
          <p:nvPr/>
        </p:nvSpPr>
        <p:spPr>
          <a:xfrm>
            <a:off x="1833975" y="6576316"/>
            <a:ext cx="3928800" cy="103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A01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A017F"/>
                </a:solidFill>
                <a:latin typeface="Roboto"/>
                <a:ea typeface="Roboto"/>
                <a:cs typeface="Roboto"/>
                <a:sym typeface="Roboto"/>
              </a:rPr>
              <a:t>Performance Calculation</a:t>
            </a:r>
            <a:endParaRPr b="0" i="0" sz="2000" u="none" cap="none" strike="noStrike">
              <a:solidFill>
                <a:srgbClr val="3A01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g280b2d2ea3d_0_40"/>
          <p:cNvSpPr/>
          <p:nvPr/>
        </p:nvSpPr>
        <p:spPr>
          <a:xfrm>
            <a:off x="8649425" y="4105199"/>
            <a:ext cx="3928800" cy="1324800"/>
          </a:xfrm>
          <a:prstGeom prst="roundRect">
            <a:avLst>
              <a:gd fmla="val 16667" name="adj"/>
            </a:avLst>
          </a:prstGeom>
          <a:solidFill>
            <a:srgbClr val="3A017F">
              <a:alpha val="28627"/>
            </a:srgbClr>
          </a:solidFill>
          <a:ln cap="flat" cmpd="sng" w="38100">
            <a:solidFill>
              <a:srgbClr val="3A01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700" u="none" cap="none" strike="noStrike">
                <a:solidFill>
                  <a:srgbClr val="3A017F"/>
                </a:solidFill>
                <a:latin typeface="Roboto"/>
                <a:ea typeface="Roboto"/>
                <a:cs typeface="Roboto"/>
                <a:sym typeface="Roboto"/>
              </a:rPr>
              <a:t>Performance Estimation</a:t>
            </a:r>
            <a:endParaRPr b="0" i="0" sz="2700" u="none" cap="none" strike="noStrike">
              <a:solidFill>
                <a:srgbClr val="3A01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" name="Google Shape;158;g280b2d2ea3d_0_40"/>
          <p:cNvCxnSpPr/>
          <p:nvPr/>
        </p:nvCxnSpPr>
        <p:spPr>
          <a:xfrm>
            <a:off x="5047799" y="4941237"/>
            <a:ext cx="3502500" cy="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9" name="Google Shape;159;g280b2d2ea3d_0_40"/>
          <p:cNvSpPr/>
          <p:nvPr/>
        </p:nvSpPr>
        <p:spPr>
          <a:xfrm>
            <a:off x="6257275" y="4725526"/>
            <a:ext cx="871800" cy="431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g280b2d2ea3d_0_40"/>
          <p:cNvCxnSpPr>
            <a:stCxn id="161" idx="2"/>
          </p:cNvCxnSpPr>
          <p:nvPr/>
        </p:nvCxnSpPr>
        <p:spPr>
          <a:xfrm flipH="1">
            <a:off x="9052025" y="6358175"/>
            <a:ext cx="1561800" cy="108990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g280b2d2ea3d_0_40"/>
          <p:cNvSpPr/>
          <p:nvPr/>
        </p:nvSpPr>
        <p:spPr>
          <a:xfrm>
            <a:off x="7887463" y="7487175"/>
            <a:ext cx="2388900" cy="431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Regression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g280b2d2ea3d_0_40"/>
          <p:cNvCxnSpPr/>
          <p:nvPr/>
        </p:nvCxnSpPr>
        <p:spPr>
          <a:xfrm>
            <a:off x="10613890" y="5462682"/>
            <a:ext cx="8700" cy="62790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g280b2d2ea3d_0_40"/>
          <p:cNvCxnSpPr>
            <a:endCxn id="149" idx="0"/>
          </p:cNvCxnSpPr>
          <p:nvPr/>
        </p:nvCxnSpPr>
        <p:spPr>
          <a:xfrm>
            <a:off x="10500538" y="6260024"/>
            <a:ext cx="1645200" cy="118470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1" name="Google Shape;161;g280b2d2ea3d_0_40"/>
          <p:cNvSpPr/>
          <p:nvPr/>
        </p:nvSpPr>
        <p:spPr>
          <a:xfrm>
            <a:off x="9006725" y="5754575"/>
            <a:ext cx="3214200" cy="60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What type of model?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80b2d2ea3d_0_40"/>
          <p:cNvSpPr/>
          <p:nvPr/>
        </p:nvSpPr>
        <p:spPr>
          <a:xfrm>
            <a:off x="7887463" y="7444724"/>
            <a:ext cx="2388900" cy="1324800"/>
          </a:xfrm>
          <a:prstGeom prst="roundRect">
            <a:avLst>
              <a:gd fmla="val 0" name="adj"/>
            </a:avLst>
          </a:prstGeom>
          <a:noFill/>
          <a:ln cap="flat" cmpd="sng" w="38100">
            <a:solidFill>
              <a:srgbClr val="3A01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3A01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800" u="none" cap="none" strike="noStrike">
                <a:solidFill>
                  <a:srgbClr val="3A017F"/>
                </a:solidFill>
                <a:latin typeface="Roboto"/>
                <a:ea typeface="Roboto"/>
                <a:cs typeface="Roboto"/>
                <a:sym typeface="Roboto"/>
              </a:rPr>
              <a:t>DLE</a:t>
            </a:r>
            <a:endParaRPr b="0" i="0" sz="2800" u="none" cap="none" strike="noStrike">
              <a:solidFill>
                <a:srgbClr val="3A01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g280b2d2ea3d_0_40"/>
          <p:cNvSpPr/>
          <p:nvPr/>
        </p:nvSpPr>
        <p:spPr>
          <a:xfrm>
            <a:off x="2399400" y="4627350"/>
            <a:ext cx="2648400" cy="62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Is Ground Truth Available?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g280b2d2ea3d_0_40"/>
          <p:cNvGrpSpPr/>
          <p:nvPr/>
        </p:nvGrpSpPr>
        <p:grpSpPr>
          <a:xfrm>
            <a:off x="16583708" y="605697"/>
            <a:ext cx="1057206" cy="1052568"/>
            <a:chOff x="13793863" y="556715"/>
            <a:chExt cx="3314126" cy="3419649"/>
          </a:xfrm>
        </p:grpSpPr>
        <p:sp>
          <p:nvSpPr>
            <p:cNvPr id="168" name="Google Shape;168;g280b2d2ea3d_0_40"/>
            <p:cNvSpPr/>
            <p:nvPr/>
          </p:nvSpPr>
          <p:spPr>
            <a:xfrm rot="31393">
              <a:off x="13808349" y="775147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00C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280b2d2ea3d_0_40"/>
            <p:cNvSpPr/>
            <p:nvPr/>
          </p:nvSpPr>
          <p:spPr>
            <a:xfrm flipH="1" rot="31393">
              <a:off x="13906773" y="571198"/>
              <a:ext cx="3186733" cy="3186733"/>
            </a:xfrm>
            <a:prstGeom prst="pie">
              <a:avLst>
                <a:gd fmla="val 13017733" name="adj1"/>
                <a:gd fmla="val 16200000" name="adj2"/>
              </a:avLst>
            </a:prstGeom>
            <a:solidFill>
              <a:srgbClr val="360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280b2d2ea3d_0_40"/>
            <p:cNvSpPr/>
            <p:nvPr/>
          </p:nvSpPr>
          <p:spPr>
            <a:xfrm flipH="1" rot="-10768607">
              <a:off x="13808480" y="77497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280b2d2ea3d_0_40"/>
            <p:cNvSpPr/>
            <p:nvPr/>
          </p:nvSpPr>
          <p:spPr>
            <a:xfrm rot="-10768607">
              <a:off x="13808347" y="775012"/>
              <a:ext cx="3186733" cy="3186733"/>
            </a:xfrm>
            <a:prstGeom prst="pie">
              <a:avLst>
                <a:gd fmla="val 8578904" name="adj1"/>
                <a:gd fmla="val 16200000" name="adj2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g280b2d2ea3d_0_40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2021-10-25T09:28:57Z</dcterms:created>
  <dc:creator>PptxGenJS</dc:creator>
</cp:coreProperties>
</file>