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310" r:id="rId6"/>
    <p:sldId id="280" r:id="rId7"/>
    <p:sldId id="272" r:id="rId8"/>
    <p:sldId id="273" r:id="rId9"/>
    <p:sldId id="267" r:id="rId10"/>
    <p:sldId id="258" r:id="rId11"/>
    <p:sldId id="291" r:id="rId12"/>
    <p:sldId id="260" r:id="rId13"/>
    <p:sldId id="294" r:id="rId14"/>
    <p:sldId id="296" r:id="rId15"/>
    <p:sldId id="287" r:id="rId16"/>
    <p:sldId id="288" r:id="rId17"/>
    <p:sldId id="289" r:id="rId18"/>
    <p:sldId id="290" r:id="rId19"/>
    <p:sldId id="292" r:id="rId20"/>
    <p:sldId id="297" r:id="rId21"/>
    <p:sldId id="299" r:id="rId22"/>
    <p:sldId id="300" r:id="rId23"/>
    <p:sldId id="301" r:id="rId24"/>
    <p:sldId id="302" r:id="rId25"/>
    <p:sldId id="303" r:id="rId26"/>
    <p:sldId id="305" r:id="rId27"/>
    <p:sldId id="306" r:id="rId28"/>
    <p:sldId id="309" r:id="rId29"/>
    <p:sldId id="304" r:id="rId30"/>
    <p:sldId id="307" r:id="rId31"/>
    <p:sldId id="308" r:id="rId32"/>
    <p:sldId id="264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A304-E742-49EC-A4E5-90FDDA4A3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8DADD-1ACE-4827-949D-F6D846811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CFBC-C16F-48DE-81DA-BDB5D292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4AA9F-9BC0-4420-8AF6-0F6D2FF8AC1F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9C7A-95E9-4F79-87BB-EB9F6353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F294-AD98-4F4C-A3F2-B4909186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836-1985-4A5F-B9DE-252839B7E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D30D-7AF7-443B-9879-9ED35749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48E20-122D-4517-B673-BB31D16C3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DB25-07E0-443C-AC1C-3B1D7CAF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1DEE7-BCFC-409F-B139-044492B3627B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A207-A6F1-470E-9C43-D699377F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C468-269B-4926-B3A2-5AA60B8E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869E-2612-4521-A68A-B09A74A65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CBE71-18B2-48EC-8D1D-4FCBFF80A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5DECF-789C-477B-AE06-3D89C8EA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4015-0E2B-4F0B-B990-3EC5839A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09F09-04EF-49B9-9350-ACC490BBA4B6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5863-3793-41F0-98D3-4CD3CC7F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0A9B-2E69-434A-833B-91A5018F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4036-FED2-4BCE-9C71-246E6A067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44BA-A5EB-42A2-820B-B61D2DDE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AA9E-B27B-424C-8FBB-14408FBF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6AEA-ADD5-4613-8E27-A1722CF5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C62A3-367D-41AD-A9DB-56785E72E17F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5FA5-2C32-43AB-9BA1-422B7ED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CB46-72E6-4664-9683-4219AD1A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FFEFC-8EAB-4E8A-AF95-599FDCD4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AEB-48DF-4BE8-97A3-ECE68E7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7815-B356-40A4-AF77-333CCE5B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98BA-A068-4AFA-BA27-9CB0B393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509C-C818-43D9-B3E8-689B0A5B650C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6CF31-C078-4495-8139-70259B41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D384-E943-4B16-8CF9-B8EBD54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C04B0-8E7B-48A2-8255-05CFB36CE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3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67E8-F914-480E-93E5-30136F77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4A2B-C636-4F4B-A1D6-CB807CC3A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4688D-C9A0-4767-83D6-C33A8003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B0BA62-D8A5-41C2-B5FC-291C565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41BAC-CB97-4ABC-A254-6D3F03B160C5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927B5D-A2F7-47C6-AE83-EE9FF318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AFC73-E97E-4D2B-B56F-1B86ECFA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6043-7E44-4679-BFB3-93176729F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AE9-8F27-4413-9C89-B717D120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3D9F-F37F-41C8-B9DD-15938A55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6B8FC-DF23-4448-BF97-15AADFD9F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E4784-080E-4740-82AA-6E078022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3543-A079-4695-AB8A-24E9120F2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E510CB-B0C5-4BFD-8A4C-A24B3323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A6BF8-07D3-4442-840C-13A5E445F739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C3240-2AC0-424C-8E71-D8B38138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0AA28B-83FE-4993-AC31-7F896E84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BA88-7570-4FE4-A494-F4C190B00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A87F-9EE1-45AB-90E8-66ACE24F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6D65F10-EECF-4266-B819-5BF8104B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3C49-DF21-4F25-B63C-6F81E4681AF3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5C5D73-6130-44B7-9E36-7C773F6F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CF505F-6D26-4C19-B19C-71B27C36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41AF2-03D2-4198-8B15-60AE06E89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9521147-F9CB-43E5-AEFA-DFD205A0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3601F-6441-4B8D-969B-93079F7EEE82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AB1956-A6BB-4141-BBF8-AA8979BA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76EAD-786C-4598-96AE-BC556D6B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F98DB-BF1F-4828-B6AA-6E62BB561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C1DB-575B-414B-B807-081FBA7D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4794-D6A3-4316-9CFD-F121D084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93E2-3C7D-4BE0-9142-A049E665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EB018C-2BE6-4F80-8D90-BB60D78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79201-6B4D-4309-87E1-FF34144FEFD2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B3617C-2B94-48B8-BA96-C4E8C625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E6D002-5306-4DEE-BB21-48B2ABF0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C7048-3091-455E-AD7A-B289CF1E2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86E-F69C-4115-AA17-0D6265BC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AE04-9CFE-4A7B-AD94-23B229130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FCDB-5AC6-4030-AA6B-FA0FC69E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0D0953-2C71-4188-8AC3-48E8E5E1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45663-551B-4D14-A9D2-A283D659C157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5D45E1-A484-4C51-9B3B-D24E288A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D0D2F1-B802-46C8-89DC-4AE95EC8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D78B-3BB8-4482-AFF2-BE8A41697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4A7C044-4A49-4710-A4A0-7AF776E0B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DC43AFB-E43A-4099-AD71-4219EB4C9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ECDB-40E0-4BE4-A29E-6A186DAC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B233DDA-4151-4976-B76F-D6662AD28E56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D654-A0FE-4936-B5E6-E3AEEF905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0038-E7ED-4DC2-87D1-C230B689E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3B2FD1-6BE4-4811-A4DA-E75E362D3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-py.readthedocs.io/en/latest/" TargetMode="External"/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02F4460-8CDB-4B08-A0BF-C094B41E20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Redis Nano Data Center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702E822-4006-4EA3-8A2D-3D5BC3D1DE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Redis</a:t>
            </a:r>
            <a:r>
              <a:rPr lang="en-US" altLang="en-US" dirty="0"/>
              <a:t> Database will satisfy the objectives of the </a:t>
            </a:r>
            <a:r>
              <a:rPr lang="en-US" altLang="en-US" dirty="0" err="1"/>
              <a:t>nano</a:t>
            </a:r>
            <a:r>
              <a:rPr lang="en-US" altLang="en-US" dirty="0"/>
              <a:t> data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9214FCF-BC6D-4790-8027-67FC733A9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Redis as the Nano Data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1C79-DAAF-4F80-88E3-4D47B1EE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Part 1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Data Store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Log Manager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Job Queue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Extra </a:t>
            </a:r>
            <a:r>
              <a:rPr lang="en-US" dirty="0" err="1"/>
              <a:t>Redis</a:t>
            </a:r>
            <a:r>
              <a:rPr lang="en-US" dirty="0"/>
              <a:t> as a RPC server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Message Broker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Code examples are found in directory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presentations/session_2/</a:t>
            </a:r>
            <a:r>
              <a:rPr lang="en-US" dirty="0" err="1"/>
              <a:t>redis_examples</a:t>
            </a:r>
            <a:r>
              <a:rPr lang="en-US" dirty="0"/>
              <a:t>/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Part 2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an Elastic Search capability ( by way of a module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Part 3 Week after part 2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Graphical Data Base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Currently by way of a Server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Hopefully eventually by way of </a:t>
            </a:r>
            <a:r>
              <a:rPr lang="en-US" dirty="0" err="1"/>
              <a:t>Redis</a:t>
            </a:r>
            <a:r>
              <a:rPr lang="en-US" dirty="0"/>
              <a:t> Lab Module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1F52A26-B8A9-4193-BC91-62B99E6F0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Step Get Handle to Redis Data Base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A76EAB8-8115-49EE-BD6F-194878AEC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 redis python client software</a:t>
            </a:r>
          </a:p>
          <a:p>
            <a:r>
              <a:rPr lang="en-US" altLang="en-US"/>
              <a:t>import redis</a:t>
            </a:r>
          </a:p>
          <a:p>
            <a:endParaRPr lang="en-US" altLang="en-US"/>
          </a:p>
          <a:p>
            <a:r>
              <a:rPr lang="en-US" altLang="en-US"/>
              <a:t># get handle to data </a:t>
            </a:r>
          </a:p>
          <a:p>
            <a:r>
              <a:rPr lang="en-US" altLang="en-US"/>
              <a:t>redis_handle = redis.StrictRedis( host = "localhost", port = 6379, db =20, decode_responses=True)</a:t>
            </a:r>
          </a:p>
          <a:p>
            <a:pPr lvl="1"/>
            <a:r>
              <a:rPr lang="en-US" altLang="en-US"/>
              <a:t>decode_responses=True is important</a:t>
            </a:r>
          </a:p>
          <a:p>
            <a:pPr lvl="2"/>
            <a:r>
              <a:rPr lang="en-US" altLang="en-US"/>
              <a:t>Otherwise one has to continuously convert bytes to strings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95756AF-BF31-4F01-A961-B9C5E8D97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Redis as a 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2BE5-6843-402F-AE81-8292274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 Stores operations are the basis most higher level operations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objects integrate directly into python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Strings become strings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Hashes become hashes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Hashes are supported to one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No list or hashes embedded in hash tables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Sets become sets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Code Examples are in the following directory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presentations/session_2/</a:t>
            </a:r>
            <a:r>
              <a:rPr lang="en-US" dirty="0" err="1"/>
              <a:t>redis_examples</a:t>
            </a:r>
            <a:r>
              <a:rPr lang="en-US" dirty="0"/>
              <a:t>/</a:t>
            </a:r>
            <a:r>
              <a:rPr lang="en-US" dirty="0" err="1"/>
              <a:t>redis_data_store</a:t>
            </a:r>
            <a:endParaRPr lang="en-US" dirty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A4C4C28-449D-48AA-92BC-8D4395E2C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Data Store in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5E533-FF1B-4A24-94FD-3C735A6BAA98}"/>
              </a:ext>
            </a:extLst>
          </p:cNvPr>
          <p:cNvSpPr/>
          <p:nvPr/>
        </p:nvSpPr>
        <p:spPr>
          <a:xfrm>
            <a:off x="4044950" y="1990725"/>
            <a:ext cx="1244600" cy="26209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EDC9C-C1BF-49A1-9590-49B4C8DFAA3F}"/>
              </a:ext>
            </a:extLst>
          </p:cNvPr>
          <p:cNvSpPr/>
          <p:nvPr/>
        </p:nvSpPr>
        <p:spPr>
          <a:xfrm>
            <a:off x="1463675" y="1990725"/>
            <a:ext cx="1038225" cy="8921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DF92D-8CEB-4791-B703-38C19D395328}"/>
              </a:ext>
            </a:extLst>
          </p:cNvPr>
          <p:cNvSpPr/>
          <p:nvPr/>
        </p:nvSpPr>
        <p:spPr>
          <a:xfrm>
            <a:off x="1463675" y="3270250"/>
            <a:ext cx="1089025" cy="8921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D3044B-2EAD-473C-B0E7-A9A6EDE84D73}"/>
              </a:ext>
            </a:extLst>
          </p:cNvPr>
          <p:cNvCxnSpPr/>
          <p:nvPr/>
        </p:nvCxnSpPr>
        <p:spPr>
          <a:xfrm flipH="1">
            <a:off x="5351463" y="2389188"/>
            <a:ext cx="85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A8F21-609E-451A-8FAB-C01B4FE08FBB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2501900" y="2436813"/>
            <a:ext cx="1543050" cy="6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F2C46-A5DA-4C44-B8F0-C9730D0BF583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2552700" y="3716338"/>
            <a:ext cx="1492250" cy="4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C7051-13B8-4704-82CD-D2973C94B2B8}"/>
              </a:ext>
            </a:extLst>
          </p:cNvPr>
          <p:cNvSpPr/>
          <p:nvPr/>
        </p:nvSpPr>
        <p:spPr>
          <a:xfrm>
            <a:off x="6203950" y="1835150"/>
            <a:ext cx="1323975" cy="11668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60329-0268-4032-B8AE-AEB2E878F465}"/>
              </a:ext>
            </a:extLst>
          </p:cNvPr>
          <p:cNvSpPr/>
          <p:nvPr/>
        </p:nvSpPr>
        <p:spPr>
          <a:xfrm>
            <a:off x="6454775" y="2157413"/>
            <a:ext cx="7556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Calculate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Moisture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Loss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70DE98-814F-4467-B7B2-6E2EA28497F0}"/>
              </a:ext>
            </a:extLst>
          </p:cNvPr>
          <p:cNvCxnSpPr/>
          <p:nvPr/>
        </p:nvCxnSpPr>
        <p:spPr>
          <a:xfrm flipH="1">
            <a:off x="7466013" y="1517650"/>
            <a:ext cx="9144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EFAA53-1F91-4990-92E7-2FF8E1D8F43F}"/>
              </a:ext>
            </a:extLst>
          </p:cNvPr>
          <p:cNvSpPr/>
          <p:nvPr/>
        </p:nvSpPr>
        <p:spPr>
          <a:xfrm>
            <a:off x="8332788" y="1292225"/>
            <a:ext cx="1158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http accesses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0ED52-8EB9-4362-A4BE-86EE0F437DC3}"/>
              </a:ext>
            </a:extLst>
          </p:cNvPr>
          <p:cNvSpPr/>
          <p:nvPr/>
        </p:nvSpPr>
        <p:spPr>
          <a:xfrm>
            <a:off x="4406900" y="2882900"/>
            <a:ext cx="68580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Redis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1D36A6-8EF3-4B31-AC5E-8E741041F846}"/>
              </a:ext>
            </a:extLst>
          </p:cNvPr>
          <p:cNvSpPr/>
          <p:nvPr/>
        </p:nvSpPr>
        <p:spPr>
          <a:xfrm>
            <a:off x="1535113" y="3470275"/>
            <a:ext cx="94615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Irrigation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Control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121A7-A7CA-4668-8C29-60D611C7965B}"/>
              </a:ext>
            </a:extLst>
          </p:cNvPr>
          <p:cNvSpPr/>
          <p:nvPr/>
        </p:nvSpPr>
        <p:spPr>
          <a:xfrm>
            <a:off x="1471613" y="1974850"/>
            <a:ext cx="1117600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Web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7B99F-1206-4CA5-9CF7-21BE1C8E40B0}"/>
              </a:ext>
            </a:extLst>
          </p:cNvPr>
          <p:cNvSpPr/>
          <p:nvPr/>
        </p:nvSpPr>
        <p:spPr>
          <a:xfrm>
            <a:off x="1993900" y="4872038"/>
            <a:ext cx="6630988" cy="1908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Information is available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When ever consumers need the information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042B-F44E-41A4-9834-58981A62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74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 Store (Continued)</a:t>
            </a:r>
            <a:br>
              <a:rPr lang="en-US" dirty="0"/>
            </a:br>
            <a:r>
              <a:rPr lang="en-US" sz="3200" dirty="0"/>
              <a:t>Directly access data stores leads to global variables</a:t>
            </a:r>
            <a:br>
              <a:rPr lang="en-US" sz="3200" dirty="0"/>
            </a:br>
            <a:r>
              <a:rPr lang="en-US" sz="3200" dirty="0"/>
              <a:t>Python Interface Classes eliminates global variables</a:t>
            </a:r>
            <a:br>
              <a:rPr lang="en-US" sz="3200" dirty="0"/>
            </a:br>
            <a:r>
              <a:rPr lang="en-US" sz="3200" dirty="0"/>
              <a:t>Only Interface Package Interfaces with </a:t>
            </a:r>
            <a:r>
              <a:rPr lang="en-US" sz="3200" dirty="0" err="1"/>
              <a:t>Redis</a:t>
            </a:r>
            <a:r>
              <a:rPr lang="en-US" sz="3200" dirty="0"/>
              <a:t> Data Base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709A7-6F02-4093-A8E7-5361EC6AF223}"/>
              </a:ext>
            </a:extLst>
          </p:cNvPr>
          <p:cNvSpPr/>
          <p:nvPr/>
        </p:nvSpPr>
        <p:spPr>
          <a:xfrm>
            <a:off x="4594225" y="2563813"/>
            <a:ext cx="1100138" cy="2136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F67E7-AABF-46FB-BC61-682E054A5C2C}"/>
              </a:ext>
            </a:extLst>
          </p:cNvPr>
          <p:cNvSpPr/>
          <p:nvPr/>
        </p:nvSpPr>
        <p:spPr>
          <a:xfrm>
            <a:off x="6967538" y="4335463"/>
            <a:ext cx="1217612" cy="11541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B77A4-160E-41D2-8E1B-DFCF6019B009}"/>
              </a:ext>
            </a:extLst>
          </p:cNvPr>
          <p:cNvSpPr/>
          <p:nvPr/>
        </p:nvSpPr>
        <p:spPr>
          <a:xfrm>
            <a:off x="4140200" y="5211763"/>
            <a:ext cx="1722438" cy="922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05F0-136C-4C0F-BA0F-B4F7BB38A60C}"/>
              </a:ext>
            </a:extLst>
          </p:cNvPr>
          <p:cNvSpPr/>
          <p:nvPr/>
        </p:nvSpPr>
        <p:spPr>
          <a:xfrm>
            <a:off x="2171700" y="3135313"/>
            <a:ext cx="998538" cy="16716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D18D24-6EAD-421F-B1DF-A8898507C92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862638" y="5172075"/>
            <a:ext cx="1104900" cy="5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E48F4E-08D6-464F-94C6-84ECFFBF4F57}"/>
              </a:ext>
            </a:extLst>
          </p:cNvPr>
          <p:cNvCxnSpPr/>
          <p:nvPr/>
        </p:nvCxnSpPr>
        <p:spPr>
          <a:xfrm flipH="1" flipV="1">
            <a:off x="5553075" y="4694238"/>
            <a:ext cx="46038" cy="47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3BAE41-7CAD-481C-A15B-377D90F90C8D}"/>
              </a:ext>
            </a:extLst>
          </p:cNvPr>
          <p:cNvCxnSpPr/>
          <p:nvPr/>
        </p:nvCxnSpPr>
        <p:spPr>
          <a:xfrm flipH="1">
            <a:off x="4498975" y="4694238"/>
            <a:ext cx="168275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extBox 17">
            <a:extLst>
              <a:ext uri="{FF2B5EF4-FFF2-40B4-BE49-F238E27FC236}">
                <a16:creationId xmlns:a16="http://schemas.microsoft.com/office/drawing/2014/main" id="{0B407F32-14FD-4EE2-ACB9-6AAFD304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2716213"/>
            <a:ext cx="1071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Redis</a:t>
            </a:r>
          </a:p>
          <a:p>
            <a:pPr eaLnBrk="1" hangingPunct="1"/>
            <a:r>
              <a:rPr lang="en-US" altLang="en-US"/>
              <a:t>Database</a:t>
            </a:r>
          </a:p>
        </p:txBody>
      </p:sp>
      <p:sp>
        <p:nvSpPr>
          <p:cNvPr id="14347" name="TextBox 18">
            <a:extLst>
              <a:ext uri="{FF2B5EF4-FFF2-40B4-BE49-F238E27FC236}">
                <a16:creationId xmlns:a16="http://schemas.microsoft.com/office/drawing/2014/main" id="{D4CC8822-75FD-4250-AAE2-195A9C79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4357688"/>
            <a:ext cx="1185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Determine</a:t>
            </a:r>
          </a:p>
          <a:p>
            <a:pPr eaLnBrk="1" hangingPunct="1"/>
            <a:r>
              <a:rPr lang="en-US" altLang="en-US"/>
              <a:t>Moisture</a:t>
            </a:r>
          </a:p>
          <a:p>
            <a:pPr eaLnBrk="1" hangingPunct="1"/>
            <a:r>
              <a:rPr lang="en-US" altLang="en-US"/>
              <a:t>Loss</a:t>
            </a:r>
          </a:p>
        </p:txBody>
      </p:sp>
      <p:sp>
        <p:nvSpPr>
          <p:cNvPr id="14348" name="TextBox 19">
            <a:extLst>
              <a:ext uri="{FF2B5EF4-FFF2-40B4-BE49-F238E27FC236}">
                <a16:creationId xmlns:a16="http://schemas.microsoft.com/office/drawing/2014/main" id="{7B6B222F-9CCA-45DB-ABCD-282467DA9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5172075"/>
            <a:ext cx="1127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Moisture</a:t>
            </a:r>
          </a:p>
          <a:p>
            <a:pPr eaLnBrk="1" hangingPunct="1"/>
            <a:r>
              <a:rPr lang="en-US" altLang="en-US"/>
              <a:t> Interface </a:t>
            </a:r>
          </a:p>
          <a:p>
            <a:pPr eaLnBrk="1" hangingPunct="1"/>
            <a:r>
              <a:rPr lang="en-US" altLang="en-US"/>
              <a:t>Package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BF251-33E5-4D8F-A902-346EFF8B04D5}"/>
              </a:ext>
            </a:extLst>
          </p:cNvPr>
          <p:cNvCxnSpPr>
            <a:endCxn id="6" idx="1"/>
          </p:cNvCxnSpPr>
          <p:nvPr/>
        </p:nvCxnSpPr>
        <p:spPr>
          <a:xfrm>
            <a:off x="3068638" y="4806950"/>
            <a:ext cx="1071562" cy="8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TextBox 24">
            <a:extLst>
              <a:ext uri="{FF2B5EF4-FFF2-40B4-BE49-F238E27FC236}">
                <a16:creationId xmlns:a16="http://schemas.microsoft.com/office/drawing/2014/main" id="{8A1CB2C0-6D1E-449D-A514-9938436F6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309938"/>
            <a:ext cx="111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Irrigation</a:t>
            </a:r>
          </a:p>
          <a:p>
            <a:pPr eaLnBrk="1" hangingPunct="1"/>
            <a:r>
              <a:rPr lang="en-US" altLang="en-US"/>
              <a:t>Scheduler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B9BC7E9-46D0-4FE2-A7E4-5CD34127E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Store -- Simple Stores</a:t>
            </a:r>
            <a:br>
              <a:rPr lang="en-US" altLang="en-US"/>
            </a:br>
            <a:r>
              <a:rPr lang="en-US" altLang="en-US"/>
              <a:t>from file </a:t>
            </a:r>
            <a:r>
              <a:rPr lang="en-US" altLang="en-US" b="1"/>
              <a:t>redis_write_examples.py</a:t>
            </a:r>
            <a:endParaRPr lang="en-US" altLang="en-US"/>
          </a:p>
        </p:txBody>
      </p:sp>
      <p:sp>
        <p:nvSpPr>
          <p:cNvPr id="15363" name="Text Placeholder 3">
            <a:extLst>
              <a:ext uri="{FF2B5EF4-FFF2-40B4-BE49-F238E27FC236}">
                <a16:creationId xmlns:a16="http://schemas.microsoft.com/office/drawing/2014/main" id="{003554A8-6B2D-47B6-A46D-5637DD46A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 Key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4476-B45E-4543-9CC5-D3006F6561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 = "</a:t>
            </a:r>
            <a:r>
              <a:rPr lang="en-US" dirty="0" err="1"/>
              <a:t>Simple_Store</a:t>
            </a:r>
            <a:r>
              <a:rPr lang="en-US" dirty="0"/>
              <a:t>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redis_handle.set</a:t>
            </a:r>
            <a:r>
              <a:rPr lang="en-US" dirty="0"/>
              <a:t>("key_1", a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 = </a:t>
            </a:r>
            <a:r>
              <a:rPr lang="en-US" dirty="0" err="1"/>
              <a:t>redis_handle.get</a:t>
            </a:r>
            <a:r>
              <a:rPr lang="en-US" dirty="0"/>
              <a:t>("key_1")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print("wrote ",a,"  read ",b)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sp>
        <p:nvSpPr>
          <p:cNvPr id="15365" name="Text Placeholder 4">
            <a:extLst>
              <a:ext uri="{FF2B5EF4-FFF2-40B4-BE49-F238E27FC236}">
                <a16:creationId xmlns:a16="http://schemas.microsoft.com/office/drawing/2014/main" id="{9A03689F-4EB7-439B-A2AB-30D69DF86C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Values are always strings</a:t>
            </a:r>
          </a:p>
        </p:txBody>
      </p:sp>
      <p:sp>
        <p:nvSpPr>
          <p:cNvPr id="15366" name="Content Placeholder 5">
            <a:extLst>
              <a:ext uri="{FF2B5EF4-FFF2-40B4-BE49-F238E27FC236}">
                <a16:creationId xmlns:a16="http://schemas.microsoft.com/office/drawing/2014/main" id="{64C25D17-A3DC-4881-99AB-547B384DAE5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/>
              <a:t>a=1</a:t>
            </a:r>
          </a:p>
          <a:p>
            <a:r>
              <a:rPr lang="en-US" altLang="en-US"/>
              <a:t>redis_handle.set("key_1", a )</a:t>
            </a:r>
          </a:p>
          <a:p>
            <a:r>
              <a:rPr lang="en-US" altLang="en-US"/>
              <a:t>b = redis_handle.get("key_1")</a:t>
            </a:r>
          </a:p>
          <a:p>
            <a:r>
              <a:rPr lang="en-US" altLang="en-US"/>
              <a:t>print("wrote ",a,"  read ",b)</a:t>
            </a:r>
          </a:p>
          <a:p>
            <a:r>
              <a:rPr lang="en-US" altLang="en-US"/>
              <a:t>print(type(a),type(b))</a:t>
            </a:r>
          </a:p>
          <a:p>
            <a:r>
              <a:rPr lang="en-US" altLang="en-US"/>
              <a:t>print("notice redis converts values to string internally")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0463AB2-55D5-4EA7-A3C4-C671E2200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Store -- List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00B0-3C26-444E-BDA0-8379F4B76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Populate List and Extract List in a Queue Fashion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8B3C-0FA2-44F4-8DFC-B88506E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nb-NO" sz="8000" dirty="0"/>
              <a:t>redis_handle.delete("key_2")</a:t>
            </a:r>
            <a:endParaRPr lang="en-US" sz="8000" dirty="0"/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for </a:t>
            </a:r>
            <a:r>
              <a:rPr lang="en-US" sz="8000" dirty="0" err="1"/>
              <a:t>i</a:t>
            </a:r>
            <a:r>
              <a:rPr lang="en-US" sz="8000" dirty="0"/>
              <a:t> in range(0,10):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   </a:t>
            </a:r>
            <a:r>
              <a:rPr lang="en-US" sz="8000" dirty="0" err="1"/>
              <a:t>redis_handle.lpush</a:t>
            </a:r>
            <a:r>
              <a:rPr lang="en-US" sz="8000" dirty="0"/>
              <a:t>("key_2",i)  #left push</a:t>
            </a:r>
          </a:p>
          <a:p>
            <a:pPr fontAlgn="auto">
              <a:spcAft>
                <a:spcPts val="0"/>
              </a:spcAft>
              <a:defRPr/>
            </a:pPr>
            <a:endParaRPr lang="en-US" sz="8000" dirty="0"/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print("fetching all values of the list")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print(</a:t>
            </a:r>
            <a:r>
              <a:rPr lang="en-US" sz="8000" dirty="0" err="1"/>
              <a:t>redis_handle.lrange</a:t>
            </a:r>
            <a:r>
              <a:rPr lang="en-US" sz="8000" dirty="0"/>
              <a:t>("key_2",0,-1))</a:t>
            </a:r>
          </a:p>
          <a:p>
            <a:pPr fontAlgn="auto">
              <a:spcAft>
                <a:spcPts val="0"/>
              </a:spcAft>
              <a:defRPr/>
            </a:pPr>
            <a:endParaRPr lang="en-US" sz="8000" dirty="0"/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print("right </a:t>
            </a:r>
            <a:r>
              <a:rPr lang="en-US" sz="8000" dirty="0" err="1"/>
              <a:t>poping</a:t>
            </a:r>
            <a:r>
              <a:rPr lang="en-US" sz="8000" dirty="0"/>
              <a:t> items off the list")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for </a:t>
            </a:r>
            <a:r>
              <a:rPr lang="en-US" sz="8000" dirty="0" err="1"/>
              <a:t>i</a:t>
            </a:r>
            <a:r>
              <a:rPr lang="en-US" sz="8000" dirty="0"/>
              <a:t> in range(0,redis_handle.llen("key_2")):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   print(</a:t>
            </a:r>
            <a:r>
              <a:rPr lang="en-US" sz="8000" dirty="0" err="1"/>
              <a:t>redis_handle.rpop</a:t>
            </a:r>
            <a:r>
              <a:rPr lang="en-US" sz="8000" dirty="0"/>
              <a:t>("key_2")) #right pop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8E60A-8033-4C03-9EA3-7E78F2D34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Example of how to delete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An element in middle of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0C889-3A37-4C6D-9B0F-CD02F220B0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for </a:t>
            </a:r>
            <a:r>
              <a:rPr lang="en-US" sz="8000" dirty="0" err="1"/>
              <a:t>i</a:t>
            </a:r>
            <a:r>
              <a:rPr lang="en-US" sz="8000" dirty="0"/>
              <a:t> in range(0,10):  # repopulating list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   </a:t>
            </a:r>
            <a:r>
              <a:rPr lang="en-US" sz="8000" dirty="0" err="1"/>
              <a:t>redis_handle.lpush</a:t>
            </a:r>
            <a:r>
              <a:rPr lang="en-US" sz="8000" dirty="0"/>
              <a:t>("key_2",i)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#  to delete an item in a list is a two step process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#  Step #1 put a special value in list element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 err="1"/>
              <a:t>redis_handle.lset</a:t>
            </a:r>
            <a:r>
              <a:rPr lang="en-US" sz="8000" dirty="0"/>
              <a:t>("key_2",5,"__DELETE__")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# Step # 2 delete by </a:t>
            </a:r>
            <a:r>
              <a:rPr lang="en-US" sz="8000" b="1" i="1" u="sng" dirty="0"/>
              <a:t>value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 err="1"/>
              <a:t>redis_handle.lrem</a:t>
            </a:r>
            <a:r>
              <a:rPr lang="en-US" sz="8000" dirty="0"/>
              <a:t>("key_2",0,"__DELETE__")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print("verify 5 element, which has value of 4,  has been removed from list")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print(</a:t>
            </a:r>
            <a:r>
              <a:rPr lang="en-US" sz="8000" dirty="0" err="1"/>
              <a:t>redis_handle.lrange</a:t>
            </a:r>
            <a:r>
              <a:rPr lang="en-US" sz="8000" dirty="0"/>
              <a:t>("key_2",0,-1))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0596BCA-9DA0-4D39-A296-E0FD1D1EC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Store Hash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3CEB-6361-4546-A1C9-8AF619EB7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Simple Python Dictionary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One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7C019-B3EF-40E0-B538-F6492D3364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4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b-NO" sz="3400" dirty="0"/>
              <a:t>redis_handle.delete("key_3")</a:t>
            </a:r>
            <a:endParaRPr lang="en-US" sz="3400" dirty="0"/>
          </a:p>
          <a:p>
            <a:pPr fontAlgn="auto">
              <a:spcAft>
                <a:spcPts val="0"/>
              </a:spcAft>
              <a:defRPr/>
            </a:pPr>
            <a:r>
              <a:rPr lang="en-US" sz="3400" dirty="0" err="1"/>
              <a:t>redis_handle.hset</a:t>
            </a:r>
            <a:r>
              <a:rPr lang="en-US" sz="3400" dirty="0"/>
              <a:t>("key_3","field_1",1)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 err="1"/>
              <a:t>redis_handle.hset</a:t>
            </a:r>
            <a:r>
              <a:rPr lang="en-US" sz="3400" dirty="0"/>
              <a:t>("key_3","field_2",2)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 err="1"/>
              <a:t>redis_handle.hset</a:t>
            </a:r>
            <a:r>
              <a:rPr lang="en-US" sz="3400" dirty="0"/>
              <a:t>("key_3","field_3",3)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/>
              <a:t>print("number of keys",</a:t>
            </a:r>
            <a:r>
              <a:rPr lang="en-US" sz="3400" dirty="0" err="1"/>
              <a:t>redis_handle.hlen</a:t>
            </a:r>
            <a:r>
              <a:rPr lang="en-US" sz="3400" dirty="0"/>
              <a:t>("key_3"),"  keys  ",</a:t>
            </a:r>
            <a:r>
              <a:rPr lang="en-US" sz="3400" dirty="0" err="1"/>
              <a:t>redis_handle.hkeys</a:t>
            </a:r>
            <a:r>
              <a:rPr lang="en-US" sz="3400" dirty="0"/>
              <a:t>("key_3"))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/>
              <a:t>print("field_1 status ",</a:t>
            </a:r>
            <a:r>
              <a:rPr lang="en-US" sz="3400" dirty="0" err="1"/>
              <a:t>redis_handle.hexists</a:t>
            </a:r>
            <a:r>
              <a:rPr lang="en-US" sz="3400" dirty="0"/>
              <a:t>("key_3","field_1")," field_4 status ", </a:t>
            </a:r>
            <a:r>
              <a:rPr lang="en-US" sz="3400" dirty="0" err="1"/>
              <a:t>redis_handle.hexists</a:t>
            </a:r>
            <a:r>
              <a:rPr lang="en-US" sz="3400" dirty="0"/>
              <a:t>("key_3","field_4"))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/>
              <a:t>print("verify field_3 hash is gone")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/>
              <a:t>print("number of keys",</a:t>
            </a:r>
            <a:r>
              <a:rPr lang="en-US" sz="3400" dirty="0" err="1"/>
              <a:t>redis_handle.hlen</a:t>
            </a:r>
            <a:r>
              <a:rPr lang="en-US" sz="3400" dirty="0"/>
              <a:t>("key_3"),"  keys  ",</a:t>
            </a:r>
            <a:r>
              <a:rPr lang="en-US" sz="3400" dirty="0" err="1"/>
              <a:t>redis_handle.hkeys</a:t>
            </a:r>
            <a:r>
              <a:rPr lang="en-US" sz="3400" dirty="0"/>
              <a:t>("key_3"))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/>
              <a:t>print(</a:t>
            </a:r>
            <a:r>
              <a:rPr lang="en-US" sz="3400" dirty="0" err="1"/>
              <a:t>redis_handle.hgetall</a:t>
            </a:r>
            <a:r>
              <a:rPr lang="en-US" sz="3400" dirty="0"/>
              <a:t>("key_3"))  #get all values of dictionary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/>
              <a:t>print("deleting field_3")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400" dirty="0" err="1"/>
              <a:t>redis_handle.hdel</a:t>
            </a:r>
            <a:r>
              <a:rPr lang="en-US" sz="3400" dirty="0"/>
              <a:t>("key_3","field_3"</a:t>
            </a:r>
            <a:r>
              <a:rPr lang="en-US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24373-0476-4BD6-BD47-FF4E1EAC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Example of nested level dictionary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For a hash value</a:t>
            </a:r>
          </a:p>
        </p:txBody>
      </p:sp>
      <p:sp>
        <p:nvSpPr>
          <p:cNvPr id="17414" name="Content Placeholder 5">
            <a:extLst>
              <a:ext uri="{FF2B5EF4-FFF2-40B4-BE49-F238E27FC236}">
                <a16:creationId xmlns:a16="http://schemas.microsoft.com/office/drawing/2014/main" id="{81609B80-575F-490A-B3F6-450D9824627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sz="2000"/>
              <a:t>print("nested structure test")</a:t>
            </a:r>
          </a:p>
          <a:p>
            <a:r>
              <a:rPr lang="en-US" altLang="en-US" sz="2000"/>
              <a:t>a = {"a":[0,1,2,3,4],"b":"test"}</a:t>
            </a:r>
          </a:p>
          <a:p>
            <a:r>
              <a:rPr lang="en-US" altLang="en-US" sz="2000"/>
              <a:t>#using json to serialize data</a:t>
            </a:r>
          </a:p>
          <a:p>
            <a:r>
              <a:rPr lang="en-US" altLang="en-US" sz="2000"/>
              <a:t>a_json = json.dumps(a) </a:t>
            </a:r>
          </a:p>
          <a:p>
            <a:r>
              <a:rPr lang="en-US" altLang="en-US" sz="2000"/>
              <a:t>redis_handle.hset("key_3","field_3",a_json)</a:t>
            </a:r>
          </a:p>
          <a:p>
            <a:r>
              <a:rPr lang="en-US" altLang="en-US" sz="2000"/>
              <a:t>b_json = redis_handle.hget("key_3","field_3")</a:t>
            </a:r>
          </a:p>
          <a:p>
            <a:r>
              <a:rPr lang="en-US" altLang="en-US" sz="2000"/>
              <a:t># using json to unserialize data</a:t>
            </a:r>
          </a:p>
          <a:p>
            <a:r>
              <a:rPr lang="en-US" altLang="en-US" sz="2000"/>
              <a:t>b = json.loads(b_json)</a:t>
            </a:r>
          </a:p>
          <a:p>
            <a:r>
              <a:rPr lang="en-US" altLang="en-US" sz="2000"/>
              <a:t>print("comparison a and b",a,b)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4BF517F-C5A5-4E0C-B104-6CF188CDC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Store Set Operations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97FE403E-87BD-44BE-ACD6-8A1806C65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Operation Operations</a:t>
            </a:r>
          </a:p>
        </p:txBody>
      </p:sp>
      <p:sp>
        <p:nvSpPr>
          <p:cNvPr id="18436" name="Content Placeholder 3">
            <a:extLst>
              <a:ext uri="{FF2B5EF4-FFF2-40B4-BE49-F238E27FC236}">
                <a16:creationId xmlns:a16="http://schemas.microsoft.com/office/drawing/2014/main" id="{B7B5301C-1EE1-4AFA-8770-5572567F5AB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839788" y="2505075"/>
            <a:ext cx="10363200" cy="3684588"/>
          </a:xfrm>
        </p:spPr>
        <p:txBody>
          <a:bodyPr/>
          <a:lstStyle/>
          <a:p>
            <a:r>
              <a:rPr lang="en-US" altLang="en-US" sz="1400"/>
              <a:t>redis_handle.sadd("key_set_1","a","b","c","d","e") </a:t>
            </a:r>
          </a:p>
          <a:p>
            <a:r>
              <a:rPr lang="en-US" altLang="en-US" sz="1400"/>
              <a:t>redis_handle.sadd("key_set_2","c","d","e","f","g")</a:t>
            </a:r>
          </a:p>
          <a:p>
            <a:r>
              <a:rPr lang="en-US" altLang="en-US" sz="1400"/>
              <a:t>print("number and members of key_set_1 ", redis_handle.scard("key_set_1"),redis_handle.smembers("key_set_1"))</a:t>
            </a:r>
          </a:p>
          <a:p>
            <a:r>
              <a:rPr lang="en-US" altLang="en-US" sz="1400"/>
              <a:t>print("number and members of key_set_2 ", redis_handle.scard("key_set_2"),redis_handle.smembers("key_set_2"))</a:t>
            </a:r>
          </a:p>
          <a:p>
            <a:r>
              <a:rPr lang="en-US" altLang="en-US" sz="1400"/>
              <a:t>redis_handle.sunionstore("key_set_3","key_set_1","key_set_2")</a:t>
            </a:r>
          </a:p>
          <a:p>
            <a:r>
              <a:rPr lang="en-US" altLang="en-US" sz="1400"/>
              <a:t>print("union of two sets", redis_handle.smembers("key_set_3"))</a:t>
            </a:r>
          </a:p>
          <a:p>
            <a:r>
              <a:rPr lang="en-US" altLang="en-US" sz="1400"/>
              <a:t>redis_handle.sinterstore("key_set_3","key_set_1","key_set_2")</a:t>
            </a:r>
          </a:p>
          <a:p>
            <a:r>
              <a:rPr lang="en-US" altLang="en-US" sz="1400"/>
              <a:t>print("intersection of two sets", redis_handle.smembers("key_set_3"))</a:t>
            </a:r>
          </a:p>
          <a:p>
            <a:r>
              <a:rPr lang="en-US" altLang="en-US" sz="1400"/>
              <a:t>print("subtraction of key_set_2 from key_set_1", redis_handle.sdiff("key_set_1","key_set_2"))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A1BA136-C245-4355-B6A5-EFB7BDB7A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 Manager</a:t>
            </a:r>
            <a:br>
              <a:rPr lang="en-US" altLang="en-US"/>
            </a:br>
            <a:r>
              <a:rPr lang="en-US" altLang="en-US" sz="2200"/>
              <a:t>Data in Log Capped</a:t>
            </a:r>
            <a:br>
              <a:rPr lang="en-US" altLang="en-US" sz="2200"/>
            </a:br>
            <a:r>
              <a:rPr lang="en-US" altLang="en-US" sz="2200"/>
              <a:t>to a Finite Number</a:t>
            </a: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946D5DDA-60A8-421A-A22C-FC9DB0FB6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952625"/>
            <a:ext cx="1493837" cy="646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Application</a:t>
            </a:r>
          </a:p>
          <a:p>
            <a:pPr eaLnBrk="1" hangingPunct="1"/>
            <a:r>
              <a:rPr lang="en-US" altLang="en-US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56A6B-AC40-43C5-BF41-B862C57F570E}"/>
              </a:ext>
            </a:extLst>
          </p:cNvPr>
          <p:cNvSpPr/>
          <p:nvPr/>
        </p:nvSpPr>
        <p:spPr>
          <a:xfrm>
            <a:off x="4291013" y="1273175"/>
            <a:ext cx="1139825" cy="3814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Redis</a:t>
            </a: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E1BC48-6112-4CFA-A8D2-C7717C8D2FB6}"/>
              </a:ext>
            </a:extLst>
          </p:cNvPr>
          <p:cNvCxnSpPr>
            <a:stCxn id="19459" idx="3"/>
          </p:cNvCxnSpPr>
          <p:nvPr/>
        </p:nvCxnSpPr>
        <p:spPr>
          <a:xfrm>
            <a:off x="2333625" y="2274888"/>
            <a:ext cx="1957388" cy="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878465-BFD6-4A09-AE4F-CFF8ACF0CC03}"/>
              </a:ext>
            </a:extLst>
          </p:cNvPr>
          <p:cNvCxnSpPr/>
          <p:nvPr/>
        </p:nvCxnSpPr>
        <p:spPr>
          <a:xfrm>
            <a:off x="5430838" y="2333625"/>
            <a:ext cx="1149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14">
            <a:extLst>
              <a:ext uri="{FF2B5EF4-FFF2-40B4-BE49-F238E27FC236}">
                <a16:creationId xmlns:a16="http://schemas.microsoft.com/office/drawing/2014/main" id="{31BB3943-242C-4817-AA2C-2DF3524B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1952625"/>
            <a:ext cx="1487487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Application</a:t>
            </a:r>
          </a:p>
          <a:p>
            <a:pPr eaLnBrk="1" hangingPunct="1"/>
            <a:r>
              <a:rPr lang="en-US" altLang="en-US"/>
              <a:t>To Manage</a:t>
            </a:r>
          </a:p>
          <a:p>
            <a:pPr eaLnBrk="1" hangingPunct="1"/>
            <a:r>
              <a:rPr lang="en-US" altLang="en-US"/>
              <a:t>Log</a:t>
            </a:r>
          </a:p>
          <a:p>
            <a:pPr eaLnBrk="1" hangingPunct="1"/>
            <a:endParaRPr lang="en-US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B375D-DE9D-40AD-8578-119AD8E0556E}"/>
              </a:ext>
            </a:extLst>
          </p:cNvPr>
          <p:cNvSpPr/>
          <p:nvPr/>
        </p:nvSpPr>
        <p:spPr>
          <a:xfrm>
            <a:off x="4291013" y="1952625"/>
            <a:ext cx="1139825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CEC2B-1961-4249-89EF-32F0D4337343}"/>
              </a:ext>
            </a:extLst>
          </p:cNvPr>
          <p:cNvSpPr/>
          <p:nvPr/>
        </p:nvSpPr>
        <p:spPr>
          <a:xfrm>
            <a:off x="4379913" y="1952625"/>
            <a:ext cx="962025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Log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C92FA-0557-41A2-9A59-57A4FBDFF965}"/>
              </a:ext>
            </a:extLst>
          </p:cNvPr>
          <p:cNvSpPr txBox="1"/>
          <p:nvPr/>
        </p:nvSpPr>
        <p:spPr>
          <a:xfrm>
            <a:off x="7432675" y="4257675"/>
            <a:ext cx="376396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There are two ways to implement logs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Lists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New Stream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00E1193-4698-4164-897C-75FF84034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Redis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6981-4EEA-44F2-A768-B72142E8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 --- Remote Dictionary Server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Database is a client server data base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Client libraries available for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Python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Lua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Java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Node.js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Has a small footprint and a simple install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Allows having a backup database to shadow and active </a:t>
            </a:r>
            <a:r>
              <a:rPr lang="en-US" dirty="0" err="1"/>
              <a:t>db</a:t>
            </a:r>
            <a:r>
              <a:rPr lang="en-US" dirty="0"/>
              <a:t> in case of failure.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D02C25C-A396-4303-A486-5E9A5620A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725" y="365125"/>
            <a:ext cx="10507663" cy="1328738"/>
          </a:xfrm>
        </p:spPr>
        <p:txBody>
          <a:bodyPr/>
          <a:lstStyle/>
          <a:p>
            <a:r>
              <a:rPr lang="en-US" altLang="en-US"/>
              <a:t>Code Example For Lists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206B72FD-EED7-41F5-B05F-AA48F5F07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Store Code</a:t>
            </a:r>
          </a:p>
        </p:txBody>
      </p:sp>
      <p:sp>
        <p:nvSpPr>
          <p:cNvPr id="20484" name="Content Placeholder 3">
            <a:extLst>
              <a:ext uri="{FF2B5EF4-FFF2-40B4-BE49-F238E27FC236}">
                <a16:creationId xmlns:a16="http://schemas.microsoft.com/office/drawing/2014/main" id="{BFD32C5C-1DBE-4252-8FC3-BE2A20160DE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000"/>
              <a:t>def queue_data( key, depth, data ):</a:t>
            </a:r>
          </a:p>
          <a:p>
            <a:r>
              <a:rPr lang="en-US" altLang="en-US" sz="2000"/>
              <a:t>  json_data = json.dumps(data)</a:t>
            </a:r>
          </a:p>
          <a:p>
            <a:r>
              <a:rPr lang="en-US" altLang="en-US" sz="2000"/>
              <a:t>  redis_handle.lpush(key,json_data)</a:t>
            </a:r>
          </a:p>
          <a:p>
            <a:r>
              <a:rPr lang="en-US" altLang="en-US" sz="2000"/>
              <a:t>  redis_handle.ltrim(key,0,depth)</a:t>
            </a:r>
          </a:p>
          <a:p>
            <a:endParaRPr lang="en-US" altLang="en-US"/>
          </a:p>
        </p:txBody>
      </p:sp>
      <p:sp>
        <p:nvSpPr>
          <p:cNvPr id="20485" name="Text Placeholder 4">
            <a:extLst>
              <a:ext uri="{FF2B5EF4-FFF2-40B4-BE49-F238E27FC236}">
                <a16:creationId xmlns:a16="http://schemas.microsoft.com/office/drawing/2014/main" id="{2F10D1FE-84B3-44FB-9E35-1F63A8B354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Fetch Code</a:t>
            </a:r>
          </a:p>
        </p:txBody>
      </p:sp>
      <p:sp>
        <p:nvSpPr>
          <p:cNvPr id="20486" name="Content Placeholder 5">
            <a:extLst>
              <a:ext uri="{FF2B5EF4-FFF2-40B4-BE49-F238E27FC236}">
                <a16:creationId xmlns:a16="http://schemas.microsoft.com/office/drawing/2014/main" id="{4654ECB7-F4D8-47F1-BBEA-7F5995EFDBF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sz="1800"/>
              <a:t>data_json  = redis_handle.lrange(queue_key,0,fetch_depth)</a:t>
            </a:r>
          </a:p>
          <a:p>
            <a:r>
              <a:rPr lang="en-US" altLang="en-US" sz="2400"/>
              <a:t>  data = []</a:t>
            </a:r>
          </a:p>
          <a:p>
            <a:r>
              <a:rPr lang="en-US" altLang="en-US" sz="2400"/>
              <a:t>  for i in data_json:</a:t>
            </a:r>
          </a:p>
          <a:p>
            <a:r>
              <a:rPr lang="en-US" altLang="en-US" sz="2400"/>
              <a:t>     # have to deserialize each element</a:t>
            </a:r>
          </a:p>
          <a:p>
            <a:r>
              <a:rPr lang="en-US" altLang="en-US" sz="2400"/>
              <a:t>     temp = json.loads(i)  </a:t>
            </a:r>
          </a:p>
          <a:p>
            <a:r>
              <a:rPr lang="en-US" altLang="en-US" sz="2400"/>
              <a:t>     data.append(temp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A258E34-5AA0-424C-A1C1-69C67C994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Example of Streams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0B56E378-B469-4074-B69A-AF527EDA5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Adding to Log</a:t>
            </a:r>
          </a:p>
        </p:txBody>
      </p:sp>
      <p:sp>
        <p:nvSpPr>
          <p:cNvPr id="21508" name="Content Placeholder 3">
            <a:extLst>
              <a:ext uri="{FF2B5EF4-FFF2-40B4-BE49-F238E27FC236}">
                <a16:creationId xmlns:a16="http://schemas.microsoft.com/office/drawing/2014/main" id="{3936651E-D4CA-4900-8DFE-CDF6D9E27FE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1200"/>
              <a:t>from  redis_utilities.redis_stream_utilities_py3 import Redis_Stream_Client</a:t>
            </a:r>
          </a:p>
          <a:p>
            <a:r>
              <a:rPr lang="en-US" altLang="en-US" sz="1200"/>
              <a:t>redis_stream = Redis_Stream_Client(redis_handle)</a:t>
            </a:r>
          </a:p>
          <a:p>
            <a:endParaRPr lang="en-US" altLang="en-US" sz="1200"/>
          </a:p>
          <a:p>
            <a:r>
              <a:rPr lang="en-US" altLang="en-US" sz="1200"/>
              <a:t># data is a single level dictionary</a:t>
            </a:r>
          </a:p>
          <a:p>
            <a:r>
              <a:rPr lang="en-US" altLang="en-US" sz="1600"/>
              <a:t>redis_stream.xadd(key,max_len= 10,id="*",data )</a:t>
            </a:r>
          </a:p>
          <a:p>
            <a:pPr lvl="1"/>
            <a:r>
              <a:rPr lang="en-US" altLang="en-US" sz="1200"/>
              <a:t>key is the redis key</a:t>
            </a:r>
          </a:p>
          <a:p>
            <a:pPr lvl="1"/>
            <a:r>
              <a:rPr lang="en-US" altLang="en-US" sz="1200"/>
              <a:t>max_len is the maxiumim length of the stream</a:t>
            </a:r>
          </a:p>
          <a:p>
            <a:pPr lvl="1"/>
            <a:r>
              <a:rPr lang="en-US" altLang="en-US" sz="1200"/>
              <a:t>Id is the id of the entry</a:t>
            </a:r>
          </a:p>
          <a:p>
            <a:pPr lvl="1"/>
            <a:r>
              <a:rPr lang="en-US" altLang="en-US" sz="1200"/>
              <a:t>“*” is short hand for current time stamp</a:t>
            </a:r>
          </a:p>
          <a:p>
            <a:pPr lvl="1"/>
            <a:r>
              <a:rPr lang="en-US" altLang="en-US" sz="1200"/>
              <a:t>Timestamps are int(time.time()*1000)</a:t>
            </a:r>
          </a:p>
          <a:p>
            <a:pPr lvl="1"/>
            <a:r>
              <a:rPr lang="en-US" altLang="en-US" sz="1200"/>
              <a:t>Timestamps are stored to nearest millisecond</a:t>
            </a:r>
          </a:p>
          <a:p>
            <a:pPr lvl="1"/>
            <a:r>
              <a:rPr lang="en-US" altLang="en-US" sz="1200"/>
              <a:t>A “–” extension is used to mark multiple entries at a millisecond</a:t>
            </a:r>
          </a:p>
          <a:p>
            <a:pPr lvl="2"/>
            <a:r>
              <a:rPr lang="en-US" altLang="en-US" sz="1200"/>
              <a:t>xxx-0</a:t>
            </a:r>
          </a:p>
          <a:p>
            <a:pPr lvl="2"/>
            <a:r>
              <a:rPr lang="en-US" altLang="en-US" sz="1200"/>
              <a:t>xxx -</a:t>
            </a:r>
            <a:r>
              <a:rPr lang="en-US" altLang="en-US" sz="800"/>
              <a:t>1 </a:t>
            </a:r>
          </a:p>
        </p:txBody>
      </p:sp>
      <p:sp>
        <p:nvSpPr>
          <p:cNvPr id="21509" name="Text Placeholder 4">
            <a:extLst>
              <a:ext uri="{FF2B5EF4-FFF2-40B4-BE49-F238E27FC236}">
                <a16:creationId xmlns:a16="http://schemas.microsoft.com/office/drawing/2014/main" id="{9ED79523-0F84-4FA1-982E-7504CF8599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Fetching from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53D32-980F-4D47-A521-243195B5BC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from  redis_utilities.redis_stream_utilities_py3 import </a:t>
            </a:r>
            <a:r>
              <a:rPr lang="en-US" sz="1200" dirty="0" err="1"/>
              <a:t>Redis_Stream_Client</a:t>
            </a:r>
            <a:endParaRPr lang="en-US" sz="1200" dirty="0"/>
          </a:p>
          <a:p>
            <a:pPr fontAlgn="auto">
              <a:spcAft>
                <a:spcPts val="0"/>
              </a:spcAft>
              <a:defRPr/>
            </a:pPr>
            <a:r>
              <a:rPr lang="en-US" sz="1200" dirty="0" err="1"/>
              <a:t>redis_stream</a:t>
            </a:r>
            <a:r>
              <a:rPr lang="en-US" sz="1200" dirty="0"/>
              <a:t> = </a:t>
            </a:r>
            <a:r>
              <a:rPr lang="en-US" sz="1200" dirty="0" err="1"/>
              <a:t>Redis_Stream_Client</a:t>
            </a:r>
            <a:r>
              <a:rPr lang="en-US" sz="1200" dirty="0"/>
              <a:t>(</a:t>
            </a:r>
            <a:r>
              <a:rPr lang="en-US" sz="1200" dirty="0" err="1"/>
              <a:t>redis_handle</a:t>
            </a:r>
            <a:r>
              <a:rPr lang="en-US" sz="1200" dirty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Two methods to extract stream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800" dirty="0" err="1"/>
              <a:t>xange</a:t>
            </a:r>
            <a:endParaRPr lang="en-US" sz="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800" dirty="0" err="1"/>
              <a:t>xrevrange</a:t>
            </a:r>
            <a:endParaRPr lang="en-US" sz="800" dirty="0"/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Examples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 err="1"/>
              <a:t>current_time</a:t>
            </a:r>
            <a:r>
              <a:rPr lang="en-US" sz="1200" dirty="0"/>
              <a:t> = </a:t>
            </a:r>
            <a:r>
              <a:rPr lang="en-US" sz="1200" dirty="0" err="1"/>
              <a:t>time.time</a:t>
            </a:r>
            <a:r>
              <a:rPr lang="en-US" sz="1200" dirty="0"/>
              <a:t>()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  </a:t>
            </a:r>
            <a:r>
              <a:rPr lang="en-US" sz="1200" dirty="0" err="1"/>
              <a:t>current_time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current_time</a:t>
            </a:r>
            <a:r>
              <a:rPr lang="en-US" sz="1200" dirty="0"/>
              <a:t>*1000)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  # return values form time – 5 seconds to present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  print(</a:t>
            </a:r>
            <a:r>
              <a:rPr lang="en-US" sz="1200" dirty="0" err="1"/>
              <a:t>redis_stream.xrange</a:t>
            </a:r>
            <a:r>
              <a:rPr lang="en-US" sz="1200" dirty="0"/>
              <a:t>("stream_1", </a:t>
            </a:r>
            <a:r>
              <a:rPr lang="en-US" sz="1200" dirty="0" err="1"/>
              <a:t>str</a:t>
            </a:r>
            <a:r>
              <a:rPr lang="en-US" sz="1200" dirty="0"/>
              <a:t>(current_time-5000), 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current_time</a:t>
            </a:r>
            <a:r>
              <a:rPr lang="en-US" sz="1200" dirty="0"/>
              <a:t>) , count=10))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  # return values from present to time-5 seconds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  print(</a:t>
            </a:r>
            <a:r>
              <a:rPr lang="en-US" sz="1200" dirty="0" err="1"/>
              <a:t>redis_stream.xrevrange</a:t>
            </a:r>
            <a:r>
              <a:rPr lang="en-US" sz="1200" dirty="0"/>
              <a:t>("stream_1", 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current_time</a:t>
            </a:r>
            <a:r>
              <a:rPr lang="en-US" sz="1200" dirty="0"/>
              <a:t>), </a:t>
            </a:r>
            <a:r>
              <a:rPr lang="en-US" sz="1200" dirty="0" err="1"/>
              <a:t>str</a:t>
            </a:r>
            <a:r>
              <a:rPr lang="en-US" sz="1200" dirty="0"/>
              <a:t>(current_time-5000),  count=10))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9D23E3E-C2B5-44F9-8CD6-9138DBA93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the Difference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924BE1BE-3A25-4415-B585-9136187E8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List</a:t>
            </a:r>
          </a:p>
        </p:txBody>
      </p:sp>
      <p:sp>
        <p:nvSpPr>
          <p:cNvPr id="22532" name="Content Placeholder 3">
            <a:extLst>
              <a:ext uri="{FF2B5EF4-FFF2-40B4-BE49-F238E27FC236}">
                <a16:creationId xmlns:a16="http://schemas.microsoft.com/office/drawing/2014/main" id="{61E69989-1B3C-4106-952F-C248ED43A6E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Access to the list data is by position.  All other data is locked in serialization data of list element</a:t>
            </a:r>
          </a:p>
          <a:p>
            <a:r>
              <a:rPr lang="en-US" altLang="en-US"/>
              <a:t>Each element of the list has to be deserialized</a:t>
            </a:r>
          </a:p>
        </p:txBody>
      </p:sp>
      <p:sp>
        <p:nvSpPr>
          <p:cNvPr id="22533" name="Text Placeholder 4">
            <a:extLst>
              <a:ext uri="{FF2B5EF4-FFF2-40B4-BE49-F238E27FC236}">
                <a16:creationId xmlns:a16="http://schemas.microsoft.com/office/drawing/2014/main" id="{EC334541-A6E5-4190-9EA6-8B0275E0DB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Stream</a:t>
            </a:r>
          </a:p>
        </p:txBody>
      </p:sp>
      <p:sp>
        <p:nvSpPr>
          <p:cNvPr id="22534" name="Content Placeholder 5">
            <a:extLst>
              <a:ext uri="{FF2B5EF4-FFF2-40B4-BE49-F238E27FC236}">
                <a16:creationId xmlns:a16="http://schemas.microsoft.com/office/drawing/2014/main" id="{00D78C57-27F2-4D91-B2B3-7E0CF1B28DC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/>
              <a:t>Lose ability to explicitly extract by position</a:t>
            </a:r>
          </a:p>
          <a:p>
            <a:r>
              <a:rPr lang="en-US" altLang="en-US"/>
              <a:t> Obtain the ability to extract by time history</a:t>
            </a:r>
          </a:p>
          <a:p>
            <a:r>
              <a:rPr lang="en-US" altLang="en-US"/>
              <a:t>For single level dictionaries, no deserialization is needed</a:t>
            </a:r>
          </a:p>
          <a:p>
            <a:r>
              <a:rPr lang="en-US" altLang="en-US"/>
              <a:t>Will not be officially released till version 4.2 later this year.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14C9F63-96EE-46E8-8A22-5DEB2F4FB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Job Queue</a:t>
            </a: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4EFB2341-5DD9-4F30-8A8E-4E4E2044C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946275"/>
            <a:ext cx="1625600" cy="6461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Web Server</a:t>
            </a:r>
          </a:p>
          <a:p>
            <a:pPr eaLnBrk="1" hangingPunct="1"/>
            <a:endParaRPr lang="en-US" altLang="en-US"/>
          </a:p>
        </p:txBody>
      </p:sp>
      <p:sp>
        <p:nvSpPr>
          <p:cNvPr id="23556" name="TextBox 7">
            <a:extLst>
              <a:ext uri="{FF2B5EF4-FFF2-40B4-BE49-F238E27FC236}">
                <a16:creationId xmlns:a16="http://schemas.microsoft.com/office/drawing/2014/main" id="{49F89E9A-0FD6-4D89-AB61-D1143E82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92475"/>
            <a:ext cx="1139825" cy="954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Irrigation</a:t>
            </a:r>
            <a:endParaRPr lang="en-US" altLang="en-US"/>
          </a:p>
          <a:p>
            <a:pPr eaLnBrk="1" hangingPunct="1"/>
            <a:r>
              <a:rPr lang="en-US" altLang="en-US"/>
              <a:t>Schedule</a:t>
            </a:r>
          </a:p>
          <a:p>
            <a:pPr eaLnBrk="1" hangingPunct="1"/>
            <a:r>
              <a:rPr lang="en-US" altLang="en-US"/>
              <a:t>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92E72C-7E13-462B-9B56-992A46CC1042}"/>
              </a:ext>
            </a:extLst>
          </p:cNvPr>
          <p:cNvSpPr/>
          <p:nvPr/>
        </p:nvSpPr>
        <p:spPr>
          <a:xfrm>
            <a:off x="4049713" y="1690688"/>
            <a:ext cx="1274762" cy="432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67288-7C58-4FBA-8167-2F9E3D84D8A1}"/>
              </a:ext>
            </a:extLst>
          </p:cNvPr>
          <p:cNvSpPr txBox="1"/>
          <p:nvPr/>
        </p:nvSpPr>
        <p:spPr>
          <a:xfrm>
            <a:off x="4049713" y="2270125"/>
            <a:ext cx="1274762" cy="3683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Job Queue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0C52F2-1CA7-4AF6-AF3B-DF7065686B5B}"/>
              </a:ext>
            </a:extLst>
          </p:cNvPr>
          <p:cNvCxnSpPr>
            <a:stCxn id="23555" idx="3"/>
            <a:endCxn id="10" idx="1"/>
          </p:cNvCxnSpPr>
          <p:nvPr/>
        </p:nvCxnSpPr>
        <p:spPr>
          <a:xfrm>
            <a:off x="2882900" y="2270125"/>
            <a:ext cx="1166813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65F78-FC88-493E-8E3C-DD102FC8699B}"/>
              </a:ext>
            </a:extLst>
          </p:cNvPr>
          <p:cNvCxnSpPr/>
          <p:nvPr/>
        </p:nvCxnSpPr>
        <p:spPr>
          <a:xfrm flipV="1">
            <a:off x="2435225" y="2592388"/>
            <a:ext cx="1614488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4">
            <a:extLst>
              <a:ext uri="{FF2B5EF4-FFF2-40B4-BE49-F238E27FC236}">
                <a16:creationId xmlns:a16="http://schemas.microsoft.com/office/drawing/2014/main" id="{7FE4C978-2EA7-42E4-8424-A865EB5FD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638425"/>
            <a:ext cx="1147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Irrigation</a:t>
            </a:r>
          </a:p>
          <a:p>
            <a:pPr eaLnBrk="1" hangingPunct="1"/>
            <a:r>
              <a:rPr lang="en-US" altLang="en-US"/>
              <a:t>jobs</a:t>
            </a:r>
          </a:p>
        </p:txBody>
      </p:sp>
      <p:sp>
        <p:nvSpPr>
          <p:cNvPr id="23562" name="TextBox 15">
            <a:extLst>
              <a:ext uri="{FF2B5EF4-FFF2-40B4-BE49-F238E27FC236}">
                <a16:creationId xmlns:a16="http://schemas.microsoft.com/office/drawing/2014/main" id="{1AB46634-D459-45A4-B36C-8ADB55792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2214563"/>
            <a:ext cx="1528762" cy="6461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Irrigation</a:t>
            </a:r>
          </a:p>
          <a:p>
            <a:pPr eaLnBrk="1" hangingPunct="1"/>
            <a:r>
              <a:rPr lang="en-US" altLang="en-US"/>
              <a:t>Controller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CB575-B637-4C2F-B065-955F06C43618}"/>
              </a:ext>
            </a:extLst>
          </p:cNvPr>
          <p:cNvCxnSpPr>
            <a:stCxn id="10" idx="3"/>
            <a:endCxn id="23562" idx="1"/>
          </p:cNvCxnSpPr>
          <p:nvPr/>
        </p:nvCxnSpPr>
        <p:spPr>
          <a:xfrm>
            <a:off x="5324475" y="2454275"/>
            <a:ext cx="769938" cy="8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0A76C42-9D9D-4A82-9A99-C84C512A1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Job Queue Example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0460930E-51F6-43A6-A4B9-653E5ED02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Job Queue Writer</a:t>
            </a:r>
          </a:p>
        </p:txBody>
      </p:sp>
      <p:sp>
        <p:nvSpPr>
          <p:cNvPr id="24580" name="Content Placeholder 3">
            <a:extLst>
              <a:ext uri="{FF2B5EF4-FFF2-40B4-BE49-F238E27FC236}">
                <a16:creationId xmlns:a16="http://schemas.microsoft.com/office/drawing/2014/main" id="{823C5407-308C-49FF-9747-55610EC5F4F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 data = {"a":1,"b":2 }</a:t>
            </a:r>
          </a:p>
          <a:p>
            <a:r>
              <a:rPr lang="en-US" altLang="en-US"/>
              <a:t> data_json = json.dumps(data)</a:t>
            </a:r>
          </a:p>
          <a:p>
            <a:r>
              <a:rPr lang="en-US" altLang="en-US" sz="2000"/>
              <a:t>redis_handle.lpush("work_queue",data_json)</a:t>
            </a:r>
          </a:p>
        </p:txBody>
      </p:sp>
      <p:sp>
        <p:nvSpPr>
          <p:cNvPr id="24581" name="Text Placeholder 4">
            <a:extLst>
              <a:ext uri="{FF2B5EF4-FFF2-40B4-BE49-F238E27FC236}">
                <a16:creationId xmlns:a16="http://schemas.microsoft.com/office/drawing/2014/main" id="{AA9E05BD-44A2-4594-91DC-05457177CF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Job Queue Reader</a:t>
            </a:r>
          </a:p>
        </p:txBody>
      </p:sp>
      <p:sp>
        <p:nvSpPr>
          <p:cNvPr id="24582" name="Content Placeholder 5">
            <a:extLst>
              <a:ext uri="{FF2B5EF4-FFF2-40B4-BE49-F238E27FC236}">
                <a16:creationId xmlns:a16="http://schemas.microsoft.com/office/drawing/2014/main" id="{6E1E83C2-55CE-4EAC-8F72-34D7C5743774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/>
              <a:t>#  could pass a list of work queues [x,y,z]</a:t>
            </a:r>
          </a:p>
          <a:p>
            <a:r>
              <a:rPr lang="en-US" altLang="en-US"/>
              <a:t># could pass a timeout</a:t>
            </a:r>
          </a:p>
          <a:p>
            <a:r>
              <a:rPr lang="en-US" altLang="en-US"/>
              <a:t> </a:t>
            </a:r>
            <a:r>
              <a:rPr lang="en-US" altLang="en-US" sz="1800"/>
              <a:t>data_json = redis_handle.brpop("work_queue") </a:t>
            </a:r>
          </a:p>
          <a:p>
            <a:r>
              <a:rPr lang="en-US" altLang="en-US" sz="1800"/>
              <a:t>data = json.loads(data_json[1])</a:t>
            </a:r>
          </a:p>
          <a:p>
            <a:pPr lvl="1"/>
            <a:r>
              <a:rPr lang="en-US" altLang="en-US" sz="1400"/>
              <a:t>data[0] contains work queue id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8EC7A33-6D09-49F5-A6CA-87ECFDD82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RPC Example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5603" name="TextBox 8">
            <a:extLst>
              <a:ext uri="{FF2B5EF4-FFF2-40B4-BE49-F238E27FC236}">
                <a16:creationId xmlns:a16="http://schemas.microsoft.com/office/drawing/2014/main" id="{65662F3F-9A0D-46AC-AA69-2BA2B59B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1893888"/>
            <a:ext cx="1220787" cy="6461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Irrigation</a:t>
            </a:r>
          </a:p>
          <a:p>
            <a:pPr eaLnBrk="1" hangingPunct="1"/>
            <a:r>
              <a:rPr lang="en-US" altLang="en-US"/>
              <a:t>Controller</a:t>
            </a:r>
          </a:p>
        </p:txBody>
      </p:sp>
      <p:sp>
        <p:nvSpPr>
          <p:cNvPr id="25604" name="TextBox 9">
            <a:extLst>
              <a:ext uri="{FF2B5EF4-FFF2-40B4-BE49-F238E27FC236}">
                <a16:creationId xmlns:a16="http://schemas.microsoft.com/office/drawing/2014/main" id="{B280C614-AD18-4330-A00C-043FDA2B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3429000"/>
            <a:ext cx="1125537" cy="6461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Moisture</a:t>
            </a:r>
          </a:p>
          <a:p>
            <a:pPr eaLnBrk="1" hangingPunct="1"/>
            <a:r>
              <a:rPr lang="en-US" altLang="en-US"/>
              <a:t>Controller</a:t>
            </a:r>
          </a:p>
        </p:txBody>
      </p:sp>
      <p:sp>
        <p:nvSpPr>
          <p:cNvPr id="25605" name="TextBox 10">
            <a:extLst>
              <a:ext uri="{FF2B5EF4-FFF2-40B4-BE49-F238E27FC236}">
                <a16:creationId xmlns:a16="http://schemas.microsoft.com/office/drawing/2014/main" id="{846E352A-8628-4672-954A-89BBC5263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964113"/>
            <a:ext cx="1273175" cy="3698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Web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03E51-749F-4D8E-ADB2-C199C4FC6BC2}"/>
              </a:ext>
            </a:extLst>
          </p:cNvPr>
          <p:cNvSpPr txBox="1"/>
          <p:nvPr/>
        </p:nvSpPr>
        <p:spPr>
          <a:xfrm>
            <a:off x="4686300" y="1820863"/>
            <a:ext cx="1125538" cy="397033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Redis</a:t>
            </a: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Data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Base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5607" name="TextBox 13">
            <a:extLst>
              <a:ext uri="{FF2B5EF4-FFF2-40B4-BE49-F238E27FC236}">
                <a16:creationId xmlns:a16="http://schemas.microsoft.com/office/drawing/2014/main" id="{1D892128-D789-4FA3-8149-0650A2D7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82975"/>
            <a:ext cx="112553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Rpc </a:t>
            </a:r>
          </a:p>
          <a:p>
            <a:pPr eaLnBrk="1" hangingPunct="1"/>
            <a:r>
              <a:rPr lang="en-US" altLang="en-US"/>
              <a:t>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18477B-0C19-4088-9A01-DBF68DD2B915}"/>
              </a:ext>
            </a:extLst>
          </p:cNvPr>
          <p:cNvCxnSpPr/>
          <p:nvPr/>
        </p:nvCxnSpPr>
        <p:spPr>
          <a:xfrm>
            <a:off x="2854325" y="2386013"/>
            <a:ext cx="1754188" cy="13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E05BB5-1976-4CB7-8A2E-AD1F99284231}"/>
              </a:ext>
            </a:extLst>
          </p:cNvPr>
          <p:cNvCxnSpPr>
            <a:endCxn id="25603" idx="3"/>
          </p:cNvCxnSpPr>
          <p:nvPr/>
        </p:nvCxnSpPr>
        <p:spPr>
          <a:xfrm flipH="1" flipV="1">
            <a:off x="2854325" y="2216150"/>
            <a:ext cx="1831975" cy="137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AF5AEA-8123-4884-91AC-C1376E6A9F78}"/>
              </a:ext>
            </a:extLst>
          </p:cNvPr>
          <p:cNvCxnSpPr/>
          <p:nvPr/>
        </p:nvCxnSpPr>
        <p:spPr>
          <a:xfrm>
            <a:off x="2854325" y="4075113"/>
            <a:ext cx="1831975" cy="5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9AC945-001F-4C9E-A2FC-AF02576B2B24}"/>
              </a:ext>
            </a:extLst>
          </p:cNvPr>
          <p:cNvCxnSpPr>
            <a:stCxn id="25607" idx="1"/>
          </p:cNvCxnSpPr>
          <p:nvPr/>
        </p:nvCxnSpPr>
        <p:spPr>
          <a:xfrm flipH="1">
            <a:off x="2854325" y="3806825"/>
            <a:ext cx="1831975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E5C84E-8E83-483D-9CA1-070F16992D86}"/>
              </a:ext>
            </a:extLst>
          </p:cNvPr>
          <p:cNvCxnSpPr>
            <a:cxnSpLocks/>
            <a:stCxn id="25605" idx="3"/>
          </p:cNvCxnSpPr>
          <p:nvPr/>
        </p:nvCxnSpPr>
        <p:spPr>
          <a:xfrm flipV="1">
            <a:off x="3001963" y="4186238"/>
            <a:ext cx="1606550" cy="9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8D29C-A738-487C-9EAB-AAAE2F06F856}"/>
              </a:ext>
            </a:extLst>
          </p:cNvPr>
          <p:cNvCxnSpPr>
            <a:cxnSpLocks/>
          </p:cNvCxnSpPr>
          <p:nvPr/>
        </p:nvCxnSpPr>
        <p:spPr>
          <a:xfrm flipH="1">
            <a:off x="3001963" y="4183063"/>
            <a:ext cx="1684337" cy="104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4" name="TextBox 26">
            <a:extLst>
              <a:ext uri="{FF2B5EF4-FFF2-40B4-BE49-F238E27FC236}">
                <a16:creationId xmlns:a16="http://schemas.microsoft.com/office/drawing/2014/main" id="{EF89B439-970B-4715-9E5E-B5BF0A15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3106738"/>
            <a:ext cx="1722438" cy="923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IO Controller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D985A-D944-4B78-86DD-97C9B60C5C7E}"/>
              </a:ext>
            </a:extLst>
          </p:cNvPr>
          <p:cNvCxnSpPr>
            <a:cxnSpLocks/>
            <a:stCxn id="25614" idx="1"/>
          </p:cNvCxnSpPr>
          <p:nvPr/>
        </p:nvCxnSpPr>
        <p:spPr>
          <a:xfrm flipH="1">
            <a:off x="5829300" y="3568700"/>
            <a:ext cx="1628775" cy="4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1A20FC-91FA-4611-B365-63F5AF2B0CFD}"/>
              </a:ext>
            </a:extLst>
          </p:cNvPr>
          <p:cNvCxnSpPr/>
          <p:nvPr/>
        </p:nvCxnSpPr>
        <p:spPr>
          <a:xfrm flipV="1">
            <a:off x="5829300" y="3236913"/>
            <a:ext cx="14859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74F39-CF0B-4815-8868-BCD415086DDC}"/>
              </a:ext>
            </a:extLst>
          </p:cNvPr>
          <p:cNvSpPr txBox="1"/>
          <p:nvPr/>
        </p:nvSpPr>
        <p:spPr>
          <a:xfrm>
            <a:off x="6886575" y="4678363"/>
            <a:ext cx="3240088" cy="1201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RPC pattern has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Multiple Clients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Each Client Sends a response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and expects a response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845B8C-C3CE-4C55-B9C1-F5A5B58ADFA3}"/>
              </a:ext>
            </a:extLst>
          </p:cNvPr>
          <p:cNvCxnSpPr>
            <a:stCxn id="25614" idx="3"/>
          </p:cNvCxnSpPr>
          <p:nvPr/>
        </p:nvCxnSpPr>
        <p:spPr>
          <a:xfrm flipV="1">
            <a:off x="9180513" y="3357563"/>
            <a:ext cx="1520825" cy="21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9" name="TextBox 36">
            <a:extLst>
              <a:ext uri="{FF2B5EF4-FFF2-40B4-BE49-F238E27FC236}">
                <a16:creationId xmlns:a16="http://schemas.microsoft.com/office/drawing/2014/main" id="{D6024C04-3319-41F2-B38B-EBA1A35C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4188" y="2646363"/>
            <a:ext cx="1103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Hardware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>
            <a:extLst>
              <a:ext uri="{FF2B5EF4-FFF2-40B4-BE49-F238E27FC236}">
                <a16:creationId xmlns:a16="http://schemas.microsoft.com/office/drawing/2014/main" id="{3D8CC5CF-39F0-42AB-BE26-4B58796BD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RPC Example </a:t>
            </a:r>
          </a:p>
        </p:txBody>
      </p:sp>
      <p:sp>
        <p:nvSpPr>
          <p:cNvPr id="26627" name="Text Placeholder 3">
            <a:extLst>
              <a:ext uri="{FF2B5EF4-FFF2-40B4-BE49-F238E27FC236}">
                <a16:creationId xmlns:a16="http://schemas.microsoft.com/office/drawing/2014/main" id="{32B313A7-9475-4B11-A59D-BB7B9394A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RPC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F458E-8255-4728-BC18-36A9AD3339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/>
          </a:p>
          <a:p>
            <a:pPr fontAlgn="auto">
              <a:spcAft>
                <a:spcPts val="0"/>
              </a:spcAft>
              <a:defRPr/>
            </a:pPr>
            <a:r>
              <a:rPr lang="fr-FR" sz="3600" dirty="0" err="1"/>
              <a:t>rpc_client</a:t>
            </a:r>
            <a:r>
              <a:rPr lang="fr-FR" sz="3600" dirty="0"/>
              <a:t> =</a:t>
            </a:r>
            <a:r>
              <a:rPr lang="fr-FR" sz="3600" dirty="0" err="1"/>
              <a:t>Redis_Rpc_Client</a:t>
            </a:r>
            <a:r>
              <a:rPr lang="fr-FR" sz="3600" dirty="0"/>
              <a:t>(redis_</a:t>
            </a:r>
            <a:r>
              <a:rPr lang="fr-FR" sz="3600" dirty="0" err="1"/>
              <a:t>handle</a:t>
            </a:r>
            <a:r>
              <a:rPr lang="fr-FR" sz="3600" dirty="0"/>
              <a:t>,"</a:t>
            </a:r>
            <a:r>
              <a:rPr lang="fr-FR" sz="3600" dirty="0" err="1"/>
              <a:t>rpc_queue</a:t>
            </a:r>
            <a:r>
              <a:rPr lang="fr-FR" sz="3600" dirty="0"/>
              <a:t>")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parameters = { "a":1, "b":2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while True: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  print( </a:t>
            </a:r>
            <a:r>
              <a:rPr lang="en-US" sz="3600" dirty="0" err="1"/>
              <a:t>rpc_client.send_rpc_message</a:t>
            </a:r>
            <a:r>
              <a:rPr lang="en-US" sz="3600" dirty="0"/>
              <a:t>( "echo",</a:t>
            </a:r>
            <a:r>
              <a:rPr lang="en-US" sz="3600" dirty="0" err="1"/>
              <a:t>parameters,timeout</a:t>
            </a:r>
            <a:r>
              <a:rPr lang="en-US" sz="3600" dirty="0"/>
              <a:t>=1 ))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  print( </a:t>
            </a:r>
            <a:r>
              <a:rPr lang="en-US" sz="3600" dirty="0" err="1"/>
              <a:t>rpc_client.send_rpc_message</a:t>
            </a:r>
            <a:r>
              <a:rPr lang="en-US" sz="3600" dirty="0"/>
              <a:t>("double",</a:t>
            </a:r>
            <a:r>
              <a:rPr lang="en-US" sz="3600" dirty="0" err="1"/>
              <a:t>parameters,timeout</a:t>
            </a:r>
            <a:r>
              <a:rPr lang="en-US" sz="3600" dirty="0"/>
              <a:t>=1))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  </a:t>
            </a:r>
            <a:r>
              <a:rPr lang="en-US" sz="3600" dirty="0" err="1"/>
              <a:t>time.sleep</a:t>
            </a:r>
            <a:r>
              <a:rPr lang="en-US" sz="3600" dirty="0"/>
              <a:t>(5</a:t>
            </a:r>
            <a:r>
              <a:rPr lang="en-US" sz="1600" dirty="0"/>
              <a:t>) </a:t>
            </a:r>
          </a:p>
          <a:p>
            <a:pPr fontAlgn="auto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6629" name="Text Placeholder 5">
            <a:extLst>
              <a:ext uri="{FF2B5EF4-FFF2-40B4-BE49-F238E27FC236}">
                <a16:creationId xmlns:a16="http://schemas.microsoft.com/office/drawing/2014/main" id="{18A1CAD6-F59D-486E-9E89-9B8C109296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RPC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9AF84-1BB5-4091-A2DB-FBBFB513F3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def </a:t>
            </a:r>
            <a:r>
              <a:rPr lang="en-US" dirty="0" err="1"/>
              <a:t>idle_time</a:t>
            </a:r>
            <a:r>
              <a:rPr lang="en-US" dirty="0"/>
              <a:t>():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… ( fill in details)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def </a:t>
            </a:r>
            <a:r>
              <a:rPr lang="en-US" dirty="0" err="1"/>
              <a:t>echo_handler</a:t>
            </a:r>
            <a:r>
              <a:rPr lang="en-US" dirty="0"/>
              <a:t>(  parameters ):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…. ( fill in details)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def </a:t>
            </a:r>
            <a:r>
              <a:rPr lang="en-US" dirty="0" err="1"/>
              <a:t>double_handler</a:t>
            </a:r>
            <a:r>
              <a:rPr lang="en-US" dirty="0"/>
              <a:t>( parameters ):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... ( fill in details)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rpc_server</a:t>
            </a:r>
            <a:r>
              <a:rPr lang="en-US" dirty="0"/>
              <a:t> = </a:t>
            </a:r>
            <a:r>
              <a:rPr lang="en-US" dirty="0" err="1"/>
              <a:t>Redis_Rpc_Server</a:t>
            </a:r>
            <a:r>
              <a:rPr lang="en-US" dirty="0"/>
              <a:t>(redis_handle,"rpc_queue",</a:t>
            </a:r>
            <a:r>
              <a:rPr lang="en-US" dirty="0" err="1"/>
              <a:t>timeout_function</a:t>
            </a:r>
            <a:r>
              <a:rPr lang="en-US" dirty="0"/>
              <a:t>=</a:t>
            </a:r>
            <a:r>
              <a:rPr lang="en-US" dirty="0" err="1"/>
              <a:t>idle_time,timeout_value</a:t>
            </a:r>
            <a:r>
              <a:rPr lang="en-US" dirty="0"/>
              <a:t> = 1)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rpc_server.register_call_back</a:t>
            </a:r>
            <a:r>
              <a:rPr lang="en-US" dirty="0"/>
              <a:t>( "echo",</a:t>
            </a:r>
            <a:r>
              <a:rPr lang="en-US" dirty="0" err="1"/>
              <a:t>echo_handler</a:t>
            </a:r>
            <a:r>
              <a:rPr lang="en-US" dirty="0"/>
              <a:t>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rpc_server.register_call_back</a:t>
            </a:r>
            <a:r>
              <a:rPr lang="en-US" dirty="0"/>
              <a:t>( "double",</a:t>
            </a:r>
            <a:r>
              <a:rPr lang="en-US" dirty="0" err="1"/>
              <a:t>double_handler</a:t>
            </a:r>
            <a:r>
              <a:rPr lang="en-US" dirty="0"/>
              <a:t>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rpc_server.start</a:t>
            </a:r>
            <a:r>
              <a:rPr lang="en-US" dirty="0"/>
              <a:t>()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>
            <a:extLst>
              <a:ext uri="{FF2B5EF4-FFF2-40B4-BE49-F238E27FC236}">
                <a16:creationId xmlns:a16="http://schemas.microsoft.com/office/drawing/2014/main" id="{EE4C85BF-F608-4FCC-882D-2E803CA13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RPC Example continued</a:t>
            </a:r>
          </a:p>
        </p:txBody>
      </p:sp>
      <p:sp>
        <p:nvSpPr>
          <p:cNvPr id="27651" name="Content Placeholder 7">
            <a:extLst>
              <a:ext uri="{FF2B5EF4-FFF2-40B4-BE49-F238E27FC236}">
                <a16:creationId xmlns:a16="http://schemas.microsoft.com/office/drawing/2014/main" id="{8FC77648-E48B-4D23-94F7-0E02DAFB1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“action” of the rpc server must be registered</a:t>
            </a:r>
          </a:p>
          <a:p>
            <a:r>
              <a:rPr lang="en-US" altLang="en-US"/>
              <a:t>The idle function can be used for multiple functions</a:t>
            </a:r>
          </a:p>
          <a:p>
            <a:pPr lvl="1"/>
            <a:r>
              <a:rPr lang="en-US" altLang="en-US"/>
              <a:t>I used it to record utilization on the serial modbus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3894793-6438-4213-846C-91295569A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System Implications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11E20-412D-495E-810D-5E4090736213}"/>
              </a:ext>
            </a:extLst>
          </p:cNvPr>
          <p:cNvSpPr/>
          <p:nvPr/>
        </p:nvSpPr>
        <p:spPr>
          <a:xfrm>
            <a:off x="2657475" y="1865313"/>
            <a:ext cx="1008063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4DEE-1BC2-4CCC-8852-8053970E1EFB}"/>
              </a:ext>
            </a:extLst>
          </p:cNvPr>
          <p:cNvSpPr txBox="1"/>
          <p:nvPr/>
        </p:nvSpPr>
        <p:spPr>
          <a:xfrm>
            <a:off x="482600" y="2601913"/>
            <a:ext cx="1157288" cy="92233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Robot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Control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Software</a:t>
            </a:r>
          </a:p>
        </p:txBody>
      </p:sp>
      <p:sp>
        <p:nvSpPr>
          <p:cNvPr id="28677" name="TextBox 6">
            <a:extLst>
              <a:ext uri="{FF2B5EF4-FFF2-40B4-BE49-F238E27FC236}">
                <a16:creationId xmlns:a16="http://schemas.microsoft.com/office/drawing/2014/main" id="{6C524FB2-9985-44FE-A069-CB79CFE9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1676400"/>
            <a:ext cx="1263650" cy="120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Io</a:t>
            </a:r>
          </a:p>
          <a:p>
            <a:pPr eaLnBrk="1" hangingPunct="1"/>
            <a:r>
              <a:rPr lang="en-US" altLang="en-US"/>
              <a:t>Controller</a:t>
            </a:r>
          </a:p>
          <a:p>
            <a:pPr eaLnBrk="1" hangingPunct="1"/>
            <a:r>
              <a:rPr lang="en-US" altLang="en-US"/>
              <a:t>For local </a:t>
            </a:r>
          </a:p>
          <a:p>
            <a:pPr eaLnBrk="1" hangingPunct="1"/>
            <a:r>
              <a:rPr lang="en-US" altLang="en-US"/>
              <a:t>hardware</a:t>
            </a:r>
          </a:p>
        </p:txBody>
      </p:sp>
      <p:sp>
        <p:nvSpPr>
          <p:cNvPr id="28678" name="TextBox 9">
            <a:extLst>
              <a:ext uri="{FF2B5EF4-FFF2-40B4-BE49-F238E27FC236}">
                <a16:creationId xmlns:a16="http://schemas.microsoft.com/office/drawing/2014/main" id="{9A4572BC-A31F-40D3-B597-C30F7699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4421188"/>
            <a:ext cx="2249487" cy="6477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PC with Robot</a:t>
            </a:r>
          </a:p>
          <a:p>
            <a:pPr eaLnBrk="1" hangingPunct="1"/>
            <a:r>
              <a:rPr lang="en-US" altLang="en-US"/>
              <a:t>Body Simulator</a:t>
            </a:r>
          </a:p>
        </p:txBody>
      </p:sp>
      <p:sp>
        <p:nvSpPr>
          <p:cNvPr id="28679" name="TextBox 10">
            <a:extLst>
              <a:ext uri="{FF2B5EF4-FFF2-40B4-BE49-F238E27FC236}">
                <a16:creationId xmlns:a16="http://schemas.microsoft.com/office/drawing/2014/main" id="{C7A7F8CA-A0C0-4B82-AA5E-C5194858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114675"/>
            <a:ext cx="2071688" cy="923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Small Robot with</a:t>
            </a:r>
          </a:p>
          <a:p>
            <a:pPr eaLnBrk="1" hangingPunct="1"/>
            <a:r>
              <a:rPr lang="en-US" altLang="en-US"/>
              <a:t>ESP32 hardware</a:t>
            </a:r>
          </a:p>
          <a:p>
            <a:pPr eaLnBrk="1" hangingPunct="1"/>
            <a:r>
              <a:rPr lang="en-US" altLang="en-US"/>
              <a:t>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04BEF-C9A2-4C8D-9C5F-0210F696D845}"/>
              </a:ext>
            </a:extLst>
          </p:cNvPr>
          <p:cNvSpPr/>
          <p:nvPr/>
        </p:nvSpPr>
        <p:spPr>
          <a:xfrm>
            <a:off x="2657475" y="2414588"/>
            <a:ext cx="1008063" cy="292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DEDF8-587A-46BA-BCE7-5782A6CD6D12}"/>
              </a:ext>
            </a:extLst>
          </p:cNvPr>
          <p:cNvSpPr/>
          <p:nvPr/>
        </p:nvSpPr>
        <p:spPr>
          <a:xfrm>
            <a:off x="2657475" y="3044825"/>
            <a:ext cx="1006475" cy="2936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04C543-C39C-4C5F-8428-F6BF4145DBB0}"/>
              </a:ext>
            </a:extLst>
          </p:cNvPr>
          <p:cNvSpPr/>
          <p:nvPr/>
        </p:nvSpPr>
        <p:spPr>
          <a:xfrm>
            <a:off x="2657475" y="4003675"/>
            <a:ext cx="1006475" cy="2936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8F8A5C-157D-41C5-A5B1-32CCBF544C90}"/>
              </a:ext>
            </a:extLst>
          </p:cNvPr>
          <p:cNvCxnSpPr>
            <a:stCxn id="12" idx="3"/>
          </p:cNvCxnSpPr>
          <p:nvPr/>
        </p:nvCxnSpPr>
        <p:spPr>
          <a:xfrm flipV="1">
            <a:off x="3665538" y="2136775"/>
            <a:ext cx="1149350" cy="42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465E80-CFBC-4831-BB78-5FD984482EA6}"/>
              </a:ext>
            </a:extLst>
          </p:cNvPr>
          <p:cNvCxnSpPr/>
          <p:nvPr/>
        </p:nvCxnSpPr>
        <p:spPr>
          <a:xfrm flipH="1" flipV="1">
            <a:off x="3535363" y="2635250"/>
            <a:ext cx="1187450" cy="7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86BFC6-8188-44B3-80BA-7761B527E864}"/>
              </a:ext>
            </a:extLst>
          </p:cNvPr>
          <p:cNvCxnSpPr>
            <a:stCxn id="13" idx="3"/>
            <a:endCxn id="28679" idx="1"/>
          </p:cNvCxnSpPr>
          <p:nvPr/>
        </p:nvCxnSpPr>
        <p:spPr>
          <a:xfrm>
            <a:off x="3663950" y="3190875"/>
            <a:ext cx="1622425" cy="3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B96204-2CD2-43B9-AE52-9C7C5764AC6F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663950" y="3190875"/>
            <a:ext cx="162242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2C5B10-27E7-4FD6-A05E-0205802C9E6B}"/>
              </a:ext>
            </a:extLst>
          </p:cNvPr>
          <p:cNvCxnSpPr>
            <a:stCxn id="14" idx="3"/>
            <a:endCxn id="28678" idx="1"/>
          </p:cNvCxnSpPr>
          <p:nvPr/>
        </p:nvCxnSpPr>
        <p:spPr>
          <a:xfrm>
            <a:off x="3663950" y="4151313"/>
            <a:ext cx="1058863" cy="59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233AB8-4A7A-4F41-813D-2B324E139593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3663950" y="4151313"/>
            <a:ext cx="1058863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650D70-74B3-4BDA-A799-AA41CE4EB4EB}"/>
              </a:ext>
            </a:extLst>
          </p:cNvPr>
          <p:cNvCxnSpPr>
            <a:endCxn id="12" idx="1"/>
          </p:cNvCxnSpPr>
          <p:nvPr/>
        </p:nvCxnSpPr>
        <p:spPr>
          <a:xfrm flipV="1">
            <a:off x="1639888" y="2560638"/>
            <a:ext cx="1017587" cy="3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2AA1AC-B5A4-4865-B8F2-7059C0F14E81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1639888" y="2560638"/>
            <a:ext cx="1017587" cy="5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1" name="TextBox 30">
            <a:extLst>
              <a:ext uri="{FF2B5EF4-FFF2-40B4-BE49-F238E27FC236}">
                <a16:creationId xmlns:a16="http://schemas.microsoft.com/office/drawing/2014/main" id="{1EA96198-DE71-4912-9307-6A79AB1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1889125"/>
            <a:ext cx="29352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By changing RPC key</a:t>
            </a:r>
          </a:p>
          <a:p>
            <a:pPr eaLnBrk="1" hangingPunct="1"/>
            <a:r>
              <a:rPr lang="en-US" altLang="en-US"/>
              <a:t>Different Environments</a:t>
            </a:r>
          </a:p>
          <a:p>
            <a:pPr eaLnBrk="1" hangingPunct="1"/>
            <a:r>
              <a:rPr lang="en-US" altLang="en-US"/>
              <a:t>Can be changed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6BF5A9B-75DE-4D32-88A9-B20CEAA66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 Broker</a:t>
            </a:r>
          </a:p>
        </p:txBody>
      </p:sp>
      <p:sp>
        <p:nvSpPr>
          <p:cNvPr id="29699" name="Content Placeholder 6">
            <a:extLst>
              <a:ext uri="{FF2B5EF4-FFF2-40B4-BE49-F238E27FC236}">
                <a16:creationId xmlns:a16="http://schemas.microsoft.com/office/drawing/2014/main" id="{8FED9630-39DF-49AB-9424-4048CBD51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two ways to implement message brokers in redis</a:t>
            </a:r>
          </a:p>
          <a:p>
            <a:pPr lvl="1"/>
            <a:r>
              <a:rPr lang="en-US" altLang="en-US"/>
              <a:t>Streams which have been discussed previously</a:t>
            </a:r>
          </a:p>
          <a:p>
            <a:pPr lvl="1"/>
            <a:r>
              <a:rPr lang="en-US" altLang="en-US"/>
              <a:t>Publish-Subscribe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A6325CF-997D-4245-9C44-1D1D598BC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Redis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F906-E38F-4B07-B965-67886B06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is a key value database except that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 key value database is a key and a value associated with the key.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From the top level the a key value database looks like a python dictionary.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is different in that the value associated with key can be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Single Value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List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Hash Table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Sets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Ordered Sets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Streaming Types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Geospatial Data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And other user extended types 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/>
              <a:t>Done with </a:t>
            </a:r>
            <a:r>
              <a:rPr lang="en-US" dirty="0" err="1"/>
              <a:t>Redis</a:t>
            </a:r>
            <a:r>
              <a:rPr lang="en-US" dirty="0"/>
              <a:t> modules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Lua Scripts can be stored in the database and executed like stored procedures.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567D72C3-7E96-4DD8-8352-923EA0AD2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Publish Subscribe Example</a:t>
            </a:r>
          </a:p>
        </p:txBody>
      </p:sp>
      <p:sp>
        <p:nvSpPr>
          <p:cNvPr id="30723" name="Text Placeholder 4">
            <a:extLst>
              <a:ext uri="{FF2B5EF4-FFF2-40B4-BE49-F238E27FC236}">
                <a16:creationId xmlns:a16="http://schemas.microsoft.com/office/drawing/2014/main" id="{FED1E351-9145-492E-A004-E8E9C74E9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Event Generator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3785F-AA05-490C-AF87-9DA82A0E5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redis_handle.publish</a:t>
            </a:r>
            <a:r>
              <a:rPr lang="en-US" dirty="0"/>
              <a:t>("</a:t>
            </a:r>
            <a:r>
              <a:rPr lang="en-US" dirty="0" err="1"/>
              <a:t>redis_pub",data</a:t>
            </a:r>
            <a:r>
              <a:rPr lang="en-US" dirty="0"/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 err="1"/>
              <a:t>redis_pub</a:t>
            </a:r>
            <a:r>
              <a:rPr lang="en-US" sz="2800" dirty="0"/>
              <a:t> is the </a:t>
            </a:r>
            <a:r>
              <a:rPr lang="en-US" sz="2800" dirty="0" err="1"/>
              <a:t>redis</a:t>
            </a:r>
            <a:r>
              <a:rPr lang="en-US" sz="2800" dirty="0"/>
              <a:t> key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800" dirty="0"/>
              <a:t>data is a string or serialized data</a:t>
            </a:r>
          </a:p>
        </p:txBody>
      </p:sp>
      <p:sp>
        <p:nvSpPr>
          <p:cNvPr id="30725" name="Text Placeholder 6">
            <a:extLst>
              <a:ext uri="{FF2B5EF4-FFF2-40B4-BE49-F238E27FC236}">
                <a16:creationId xmlns:a16="http://schemas.microsoft.com/office/drawing/2014/main" id="{DAB8FC6C-A3E5-4840-B422-2AF84ADF18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Event Receiver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5FF49A-8FE9-4CDF-A6FA-8C75BD29E9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subscribe_object</a:t>
            </a:r>
            <a:r>
              <a:rPr lang="en-US" dirty="0"/>
              <a:t> = </a:t>
            </a:r>
            <a:r>
              <a:rPr lang="en-US" dirty="0" err="1"/>
              <a:t>redis_handle.pubsub</a:t>
            </a:r>
            <a:r>
              <a:rPr lang="en-US" dirty="0"/>
              <a:t>()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subscribe_object.subscribe</a:t>
            </a:r>
            <a:r>
              <a:rPr lang="en-US" dirty="0"/>
              <a:t>(["</a:t>
            </a:r>
            <a:r>
              <a:rPr lang="en-US" dirty="0" err="1"/>
              <a:t>redis_pub</a:t>
            </a:r>
            <a:r>
              <a:rPr lang="en-US" dirty="0"/>
              <a:t>“])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#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# Can add many keys or channels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#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while True: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## iterate over the channels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for item in </a:t>
            </a:r>
            <a:r>
              <a:rPr lang="en-US" dirty="0" err="1"/>
              <a:t>subscribe_object.listen</a:t>
            </a:r>
            <a:r>
              <a:rPr lang="en-US" dirty="0"/>
              <a:t>():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print( item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666B7B5-288A-41E6-8DB0-78B08351F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Pub-Subscribe to Streams</a:t>
            </a:r>
          </a:p>
        </p:txBody>
      </p:sp>
      <p:sp>
        <p:nvSpPr>
          <p:cNvPr id="31747" name="Text Placeholder 2">
            <a:extLst>
              <a:ext uri="{FF2B5EF4-FFF2-40B4-BE49-F238E27FC236}">
                <a16:creationId xmlns:a16="http://schemas.microsoft.com/office/drawing/2014/main" id="{DFB51B8C-4A03-45D4-830F-054DD6E5E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 of Pub-Subscribe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E643-C8A9-4784-A1EF-AE492211A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Fastest form of notification</a:t>
            </a:r>
          </a:p>
        </p:txBody>
      </p:sp>
      <p:sp>
        <p:nvSpPr>
          <p:cNvPr id="31749" name="Text Placeholder 4">
            <a:extLst>
              <a:ext uri="{FF2B5EF4-FFF2-40B4-BE49-F238E27FC236}">
                <a16:creationId xmlns:a16="http://schemas.microsoft.com/office/drawing/2014/main" id="{98F96348-D334-46CB-AC74-57ECD1B615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Disadvantage of Pub-Subscribe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00C4F-A4EA-4EEC-88CC-CE0998C6E4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While pending on a channel for a message, the receiver cannot do any processing.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the receiver is not pending on channel, the message is lost.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doing tasks like averaging second measurements every minute, the stream method is far simpler.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DDACA37-DB5B-4ECE-854A-F44D228FE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83CFF19-5AA9-4BA3-887F-96CF65800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have explored the basic concepts of Redis</a:t>
            </a:r>
          </a:p>
          <a:p>
            <a:r>
              <a:rPr lang="en-US" altLang="en-US"/>
              <a:t>We still have two more capabilities to explore</a:t>
            </a:r>
          </a:p>
          <a:p>
            <a:pPr lvl="1"/>
            <a:r>
              <a:rPr lang="en-US" altLang="en-US"/>
              <a:t>Elastic Search</a:t>
            </a:r>
          </a:p>
          <a:p>
            <a:pPr lvl="1"/>
            <a:r>
              <a:rPr lang="en-US" altLang="en-US"/>
              <a:t>Graph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EC4D2B9-F733-428A-8680-F33153BB5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Redis Continued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277FC9D-7374-4226-9CE6-C5F96ADE7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Redis is a Memory Database Resident Database</a:t>
            </a:r>
          </a:p>
          <a:p>
            <a:pPr lvl="1"/>
            <a:r>
              <a:rPr lang="en-US" altLang="en-US"/>
              <a:t>Memory Resident Databases are fast.</a:t>
            </a:r>
          </a:p>
          <a:p>
            <a:pPr lvl="1"/>
            <a:r>
              <a:rPr lang="en-US" altLang="en-US"/>
              <a:t>However, there are downsides</a:t>
            </a:r>
          </a:p>
          <a:p>
            <a:pPr lvl="2"/>
            <a:r>
              <a:rPr lang="en-US" altLang="en-US"/>
              <a:t>Size of the Redis DB is limited to size of memory.</a:t>
            </a:r>
          </a:p>
          <a:p>
            <a:pPr lvl="3"/>
            <a:r>
              <a:rPr lang="en-US" altLang="en-US"/>
              <a:t>Enterprise version can use flash disk</a:t>
            </a:r>
          </a:p>
          <a:p>
            <a:pPr lvl="3"/>
            <a:r>
              <a:rPr lang="en-US" altLang="en-US"/>
              <a:t>This is not a problem for most IOT Gateway Devices.</a:t>
            </a:r>
          </a:p>
          <a:p>
            <a:pPr lvl="2"/>
            <a:r>
              <a:rPr lang="en-US" altLang="en-US"/>
              <a:t>Data is stored to disk in a periodic manner </a:t>
            </a:r>
          </a:p>
          <a:p>
            <a:pPr lvl="3"/>
            <a:r>
              <a:rPr lang="en-US" altLang="en-US"/>
              <a:t>Time period can be controlled</a:t>
            </a:r>
          </a:p>
          <a:p>
            <a:pPr lvl="2"/>
            <a:r>
              <a:rPr lang="en-US" altLang="en-US"/>
              <a:t>Not good for ACID required transactions , </a:t>
            </a:r>
            <a:r>
              <a:rPr lang="en-US" altLang="en-US" sz="1800"/>
              <a:t>(Atomicity, Consistency, Isolation, Durability) </a:t>
            </a:r>
          </a:p>
          <a:p>
            <a:pPr lvl="3"/>
            <a:r>
              <a:rPr lang="en-US" altLang="en-US"/>
              <a:t>but good for the vast majority of IOT Gateway use cases.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348F-F775-4553-AD02-E3EAE3F8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Critical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31-486E-438D-B319-909608C7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Data ( order of minutes ) are vulnerable due to power failures.</a:t>
            </a:r>
          </a:p>
          <a:p>
            <a:r>
              <a:rPr lang="en-US" dirty="0"/>
              <a:t>For critical information like system setup/configuration and irrigation schedules the data is handled the following manner.</a:t>
            </a:r>
          </a:p>
          <a:p>
            <a:pPr lvl="1"/>
            <a:r>
              <a:rPr lang="en-US" dirty="0"/>
              <a:t>The data is save in the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as well as a file.</a:t>
            </a:r>
          </a:p>
          <a:p>
            <a:pPr lvl="1"/>
            <a:r>
              <a:rPr lang="en-US" dirty="0"/>
              <a:t>Upon startup, the file data is read into the </a:t>
            </a:r>
            <a:r>
              <a:rPr lang="en-US" dirty="0" err="1"/>
              <a:t>redis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The file version is the definitive reference</a:t>
            </a:r>
          </a:p>
        </p:txBody>
      </p:sp>
    </p:spTree>
    <p:extLst>
      <p:ext uri="{BB962C8B-B14F-4D97-AF65-F5344CB8AC3E}">
        <p14:creationId xmlns:p14="http://schemas.microsoft.com/office/powerpoint/2010/main" val="74696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9957F61-5A58-4B31-92D9-851089C7F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Manner in which Redis writes to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2828-E33D-4D66-AC7F-A197DFB3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 in RAM is written to disk based upon criteria which is specify in the </a:t>
            </a:r>
            <a:r>
              <a:rPr lang="en-US" dirty="0" err="1"/>
              <a:t>redis</a:t>
            </a:r>
            <a:r>
              <a:rPr lang="en-US" dirty="0"/>
              <a:t> configuration field.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save  time bytes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default </a:t>
            </a:r>
            <a:r>
              <a:rPr lang="en-US" dirty="0" err="1"/>
              <a:t>redis</a:t>
            </a:r>
            <a:r>
              <a:rPr lang="en-US" dirty="0"/>
              <a:t> configuration is: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save 900 1   # if 1 byte changed save after 15 minutes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save 300 10 # if 10 bytes changed save after 5 minutes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save 60 10000 # if 10000 bytes </a:t>
            </a:r>
            <a:r>
              <a:rPr lang="en-US" dirty="0" err="1"/>
              <a:t>chanded</a:t>
            </a:r>
            <a:r>
              <a:rPr lang="en-US" dirty="0"/>
              <a:t> save after 1 minute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redis</a:t>
            </a:r>
            <a:r>
              <a:rPr lang="en-US" dirty="0"/>
              <a:t> command BGSAVE will save the database to disk in the background.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redis</a:t>
            </a:r>
            <a:r>
              <a:rPr lang="en-US" dirty="0"/>
              <a:t> command SAVE will save the database to disk immediately and will halt the data base until the save is made.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1EBA5E-4DC7-43FC-AB68-534FD0F6C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Redis Databases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39A7DFD-0FA9-4928-9831-C296AD465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Redis has a configurable number of databases</a:t>
            </a:r>
          </a:p>
          <a:p>
            <a:pPr lvl="1"/>
            <a:r>
              <a:rPr lang="en-US" altLang="en-US"/>
              <a:t>From 0 to N </a:t>
            </a:r>
          </a:p>
          <a:p>
            <a:pPr lvl="1"/>
            <a:r>
              <a:rPr lang="en-US" altLang="en-US"/>
              <a:t>Specified in the Redis configuration file and configured at startup</a:t>
            </a:r>
          </a:p>
          <a:p>
            <a:r>
              <a:rPr lang="en-US" altLang="en-US"/>
              <a:t>Purpose is to segregate keys so that the keys do not overlap.</a:t>
            </a:r>
          </a:p>
          <a:p>
            <a:r>
              <a:rPr lang="en-US" altLang="en-US"/>
              <a:t>A python client redis handle is restricted to one database.</a:t>
            </a:r>
          </a:p>
          <a:p>
            <a:pPr lvl="1"/>
            <a:r>
              <a:rPr lang="en-US" altLang="en-US"/>
              <a:t>Due to publish/subscribe limitations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3132CD1-CEC9-4A0F-AC9F-06A6F9342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Redis Contrasted to 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7AD2-5C5D-47BD-B920-FA0C14C6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is total different from conventional SQL databases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supports many simple objects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 simple object in a SQL data base requires a table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The closest form of table is a list.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Redis</a:t>
            </a:r>
            <a:r>
              <a:rPr lang="en-US" dirty="0"/>
              <a:t> lists do not have fields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Except for Streams and Text Search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Use SQL data base if one has large tables with the need for querying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DEEC23A-ECAA-4A44-B269-1AA44F039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Redis Properties Continued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625EDD0-A1DF-495A-AA97-9ABE40652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Redis client commands can be found at:	</a:t>
            </a:r>
          </a:p>
          <a:p>
            <a:pPr lvl="1"/>
            <a:r>
              <a:rPr lang="en-US" altLang="en-US">
                <a:hlinkClick r:id="rId2"/>
              </a:rPr>
              <a:t>https://redis.io/commands</a:t>
            </a:r>
            <a:endParaRPr lang="en-US" altLang="en-US"/>
          </a:p>
          <a:p>
            <a:r>
              <a:rPr lang="en-US" altLang="en-US"/>
              <a:t>Redis python client commands can be found at:</a:t>
            </a:r>
          </a:p>
          <a:p>
            <a:pPr lvl="1"/>
            <a:r>
              <a:rPr lang="en-US" altLang="en-US">
                <a:hlinkClick r:id="rId3"/>
              </a:rPr>
              <a:t>http://redis-py.readthedocs.io/en/latest/</a:t>
            </a:r>
            <a:endParaRPr lang="en-US" altLang="en-US"/>
          </a:p>
          <a:p>
            <a:r>
              <a:rPr lang="en-US" altLang="en-US"/>
              <a:t>A list of clients can be found at:</a:t>
            </a:r>
          </a:p>
          <a:p>
            <a:pPr lvl="1"/>
            <a:r>
              <a:rPr lang="en-US" altLang="en-US"/>
              <a:t> https://redis.io/clients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11417</TotalTime>
  <Words>2817</Words>
  <Application>Microsoft Office PowerPoint</Application>
  <PresentationFormat>Widescreen</PresentationFormat>
  <Paragraphs>394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Arial</vt:lpstr>
      <vt:lpstr>Calibri Light</vt:lpstr>
      <vt:lpstr>Office Theme</vt:lpstr>
      <vt:lpstr>Redis Nano Data Center</vt:lpstr>
      <vt:lpstr>Properties of Redis Database</vt:lpstr>
      <vt:lpstr>Properties of Redis Continued</vt:lpstr>
      <vt:lpstr>Properties of Redis Continued</vt:lpstr>
      <vt:lpstr>Saving Critical Information</vt:lpstr>
      <vt:lpstr>Manner in which Redis writes to disk</vt:lpstr>
      <vt:lpstr>Redis Databases</vt:lpstr>
      <vt:lpstr>Redis Contrasted to SQL Databases</vt:lpstr>
      <vt:lpstr>Redis Properties Continued</vt:lpstr>
      <vt:lpstr>Redis as the Nano Data Center</vt:lpstr>
      <vt:lpstr>First Step Get Handle to Redis Data Base</vt:lpstr>
      <vt:lpstr>Redis as a Data Store</vt:lpstr>
      <vt:lpstr>Use of Data Store in Operation</vt:lpstr>
      <vt:lpstr>Data Store (Continued) Directly access data stores leads to global variables Python Interface Classes eliminates global variables Only Interface Package Interfaces with Redis Data Base </vt:lpstr>
      <vt:lpstr>Data Store -- Simple Stores from file redis_write_examples.py</vt:lpstr>
      <vt:lpstr>Data Store -- List Objects</vt:lpstr>
      <vt:lpstr>Data Store Hash Objects</vt:lpstr>
      <vt:lpstr>Data Store Set Operations</vt:lpstr>
      <vt:lpstr>Log Manager Data in Log Capped to a Finite Number</vt:lpstr>
      <vt:lpstr>Code Example For Lists</vt:lpstr>
      <vt:lpstr>Code Example of Streams</vt:lpstr>
      <vt:lpstr>What are the Difference</vt:lpstr>
      <vt:lpstr>Job Queue</vt:lpstr>
      <vt:lpstr>Job Queue Example</vt:lpstr>
      <vt:lpstr>RPC Example </vt:lpstr>
      <vt:lpstr>RPC Example </vt:lpstr>
      <vt:lpstr>RPC Example continued</vt:lpstr>
      <vt:lpstr>Some System Implications</vt:lpstr>
      <vt:lpstr>Message Broker</vt:lpstr>
      <vt:lpstr>Publish Subscribe Example</vt:lpstr>
      <vt:lpstr>Comparison of Pub-Subscribe to Streams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Data Base</dc:title>
  <dc:creator>Glenn Edgar</dc:creator>
  <cp:lastModifiedBy>Glenn Edgar</cp:lastModifiedBy>
  <cp:revision>140</cp:revision>
  <dcterms:created xsi:type="dcterms:W3CDTF">2018-01-09T22:49:25Z</dcterms:created>
  <dcterms:modified xsi:type="dcterms:W3CDTF">2018-02-13T18:59:16Z</dcterms:modified>
</cp:coreProperties>
</file>