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1" r:id="rId4"/>
    <p:sldId id="257" r:id="rId5"/>
    <p:sldId id="262" r:id="rId6"/>
    <p:sldId id="263" r:id="rId7"/>
    <p:sldId id="258" r:id="rId8"/>
    <p:sldId id="259" r:id="rId9"/>
    <p:sldId id="261" r:id="rId10"/>
    <p:sldId id="260" r:id="rId11"/>
    <p:sldId id="264" r:id="rId12"/>
    <p:sldId id="266" r:id="rId13"/>
    <p:sldId id="272" r:id="rId14"/>
    <p:sldId id="267" r:id="rId15"/>
    <p:sldId id="268" r:id="rId16"/>
    <p:sldId id="270" r:id="rId17"/>
    <p:sldId id="273" r:id="rId18"/>
    <p:sldId id="274" r:id="rId19"/>
    <p:sldId id="275" r:id="rId20"/>
    <p:sldId id="276" r:id="rId21"/>
    <p:sldId id="277" r:id="rId22"/>
    <p:sldId id="265"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87" d="100"/>
          <a:sy n="87" d="100"/>
        </p:scale>
        <p:origin x="48" y="2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232C-2E8C-4424-BD99-3A812FA88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26E255-FAA6-4650-8EC0-32D781609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7334A-BB90-40FB-96F4-20C466013A02}"/>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1DFB45F4-E296-4212-85EF-317051D4C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9DEDD-B23E-45F4-B1F2-881CF9BEC720}"/>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08454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72F3-A566-40F7-8521-EAB2D1E1A1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4FFEC-70CF-41BA-861F-DF3D5977DB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C0D34-53AD-4876-8073-C191EE78960B}"/>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B104189C-8EEA-4F63-8A53-D45F7BAA0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73B23-859E-4363-9B09-0E5F7BDFC000}"/>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55230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8CF10-7801-4948-9546-49B1711049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34DAD-9F2E-4B3D-B14F-EA7827F308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59053-DC4A-463C-9C23-3647B3D87F42}"/>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38C2198E-B5AD-4A26-BFBB-BDAF1D957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B044B-9789-47EA-8A7A-052198FB44FD}"/>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96041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A4E-2046-476B-BDF9-53AE10DC7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DC565-1D80-4734-A2A7-C260FC9C54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FA42B-1556-41C6-96DA-2C45314CEA1D}"/>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8AE88846-79F0-4311-85A7-74CFC533A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3A0B7-8266-427B-AB68-92C4E0541271}"/>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12635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25ED-363B-4065-A658-C6226E91B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519CB2-5781-401B-A9C2-2E2CE4587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9E333A-66D7-404E-9B30-701515B5C12B}"/>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73C54E98-A5C8-45A6-A76A-B5F4E75BB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B5E43-3325-470A-A1D0-3531C1E4934A}"/>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05298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559D-1760-43BA-9272-8AEEBA341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A4DA7-E6B8-49E7-80F3-EA2109EC9B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814F6-2819-4A6D-A251-C954148290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8353AD-CB4E-40C2-B7DF-5A819CC998C6}"/>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6" name="Footer Placeholder 5">
            <a:extLst>
              <a:ext uri="{FF2B5EF4-FFF2-40B4-BE49-F238E27FC236}">
                <a16:creationId xmlns:a16="http://schemas.microsoft.com/office/drawing/2014/main" id="{21C530F9-E238-4FD4-8C6D-19DEA3E04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BF0D2-567A-4E6B-9FCE-9C14059DA3E5}"/>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355923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C648-E4D1-4669-912F-176B173D48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73BC4-6865-471A-8BF4-A3F701C9D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FDC74D-F84C-4550-8DAB-67812D6AA9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010E38-DDAD-48B5-8188-D8C074E86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FFA111-DD24-4D67-9EE7-F2DFABADEE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FCFDF5-6321-4346-A4D4-9408BF914710}"/>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8" name="Footer Placeholder 7">
            <a:extLst>
              <a:ext uri="{FF2B5EF4-FFF2-40B4-BE49-F238E27FC236}">
                <a16:creationId xmlns:a16="http://schemas.microsoft.com/office/drawing/2014/main" id="{67C6E394-D3BE-4B08-8126-F1E7BD28A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A6E5F-75A4-493A-B065-26E276B723E2}"/>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21152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B4DE-7355-419B-9D8F-3950C5DE4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094A6B-B7EC-4A7E-98A1-AECA06282234}"/>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4" name="Footer Placeholder 3">
            <a:extLst>
              <a:ext uri="{FF2B5EF4-FFF2-40B4-BE49-F238E27FC236}">
                <a16:creationId xmlns:a16="http://schemas.microsoft.com/office/drawing/2014/main" id="{A07FC784-59E2-40CC-88D6-4CDAA335E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2D8756-4095-4916-ADFB-1D87F9FD710B}"/>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10599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1A07E-425B-4D92-A38D-13D3640538D6}"/>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3" name="Footer Placeholder 2">
            <a:extLst>
              <a:ext uri="{FF2B5EF4-FFF2-40B4-BE49-F238E27FC236}">
                <a16:creationId xmlns:a16="http://schemas.microsoft.com/office/drawing/2014/main" id="{FE180F54-C538-4996-99BC-D0F8BD3CB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367BA7-6AE5-4F58-81E3-323A6478A63D}"/>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81429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B222-6EB1-45F9-9C14-0AC6E64F2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FF880E-4721-4735-9F63-CAD17AB71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191EB-55FE-40D8-B2E4-26E5B88BC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9182AF-2D67-4F75-9BF8-9925D2A3230A}"/>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6" name="Footer Placeholder 5">
            <a:extLst>
              <a:ext uri="{FF2B5EF4-FFF2-40B4-BE49-F238E27FC236}">
                <a16:creationId xmlns:a16="http://schemas.microsoft.com/office/drawing/2014/main" id="{F11F2A68-5C92-43AB-9247-B0D8EAEFE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96EE8-BA55-46E5-8B96-401FEA854254}"/>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31903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C86A-69F0-46BA-A703-A2E2BF50E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60E81-05CD-47E3-83CD-DCB6F9CC0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742326-83E5-46F3-97FE-CC6132221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D245C9-2F0C-4A24-AF39-A4F832B2D6DB}"/>
              </a:ext>
            </a:extLst>
          </p:cNvPr>
          <p:cNvSpPr>
            <a:spLocks noGrp="1"/>
          </p:cNvSpPr>
          <p:nvPr>
            <p:ph type="dt" sz="half" idx="10"/>
          </p:nvPr>
        </p:nvSpPr>
        <p:spPr/>
        <p:txBody>
          <a:bodyPr/>
          <a:lstStyle/>
          <a:p>
            <a:fld id="{4B04329C-8883-4FAC-A93E-C3F36DF5B3DE}" type="datetimeFigureOut">
              <a:rPr lang="en-US" smtClean="0"/>
              <a:t>2/5/2018</a:t>
            </a:fld>
            <a:endParaRPr lang="en-US"/>
          </a:p>
        </p:txBody>
      </p:sp>
      <p:sp>
        <p:nvSpPr>
          <p:cNvPr id="6" name="Footer Placeholder 5">
            <a:extLst>
              <a:ext uri="{FF2B5EF4-FFF2-40B4-BE49-F238E27FC236}">
                <a16:creationId xmlns:a16="http://schemas.microsoft.com/office/drawing/2014/main" id="{C10381C6-AB91-4149-BBA8-1E5EBD707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19FB3-8E50-46D3-8656-5047F6BACA44}"/>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38613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A58DC-6EC3-4E03-8D04-762AF5DA5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5CD00-C3DB-41A7-A727-D75F827B8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DF8A7-0560-4FD9-A66D-6B96450BC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4329C-8883-4FAC-A93E-C3F36DF5B3DE}" type="datetimeFigureOut">
              <a:rPr lang="en-US" smtClean="0"/>
              <a:t>2/5/2018</a:t>
            </a:fld>
            <a:endParaRPr lang="en-US"/>
          </a:p>
        </p:txBody>
      </p:sp>
      <p:sp>
        <p:nvSpPr>
          <p:cNvPr id="5" name="Footer Placeholder 4">
            <a:extLst>
              <a:ext uri="{FF2B5EF4-FFF2-40B4-BE49-F238E27FC236}">
                <a16:creationId xmlns:a16="http://schemas.microsoft.com/office/drawing/2014/main" id="{4C5E73BF-FAC1-4C32-BFC0-4494994C8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418D0-982E-4901-9A04-0FEE598C0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00223-9876-4A03-AE44-D6D0472BBFBE}" type="slidenum">
              <a:rPr lang="en-US" smtClean="0"/>
              <a:t>‹#›</a:t>
            </a:fld>
            <a:endParaRPr lang="en-US"/>
          </a:p>
        </p:txBody>
      </p:sp>
    </p:spTree>
    <p:extLst>
      <p:ext uri="{BB962C8B-B14F-4D97-AF65-F5344CB8AC3E}">
        <p14:creationId xmlns:p14="http://schemas.microsoft.com/office/powerpoint/2010/main" val="55981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37E6-E2A7-4CF6-AB7F-CB866A7E324B}"/>
              </a:ext>
            </a:extLst>
          </p:cNvPr>
          <p:cNvSpPr>
            <a:spLocks noGrp="1"/>
          </p:cNvSpPr>
          <p:nvPr>
            <p:ph type="ctrTitle"/>
          </p:nvPr>
        </p:nvSpPr>
        <p:spPr/>
        <p:txBody>
          <a:bodyPr/>
          <a:lstStyle/>
          <a:p>
            <a:r>
              <a:rPr lang="en-US" dirty="0"/>
              <a:t>Components of a Data Center</a:t>
            </a:r>
          </a:p>
        </p:txBody>
      </p:sp>
      <p:sp>
        <p:nvSpPr>
          <p:cNvPr id="3" name="Subtitle 2">
            <a:extLst>
              <a:ext uri="{FF2B5EF4-FFF2-40B4-BE49-F238E27FC236}">
                <a16:creationId xmlns:a16="http://schemas.microsoft.com/office/drawing/2014/main" id="{3FB5AFC2-F70F-4284-B73B-6C35006DB8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904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D50-7759-475C-A129-BD4B17C4C8D5}"/>
              </a:ext>
            </a:extLst>
          </p:cNvPr>
          <p:cNvSpPr>
            <a:spLocks noGrp="1"/>
          </p:cNvSpPr>
          <p:nvPr>
            <p:ph type="title"/>
          </p:nvPr>
        </p:nvSpPr>
        <p:spPr/>
        <p:txBody>
          <a:bodyPr/>
          <a:lstStyle/>
          <a:p>
            <a:r>
              <a:rPr lang="en-US" dirty="0"/>
              <a:t>Elastic Search</a:t>
            </a:r>
          </a:p>
        </p:txBody>
      </p:sp>
      <p:sp>
        <p:nvSpPr>
          <p:cNvPr id="4" name="TextBox 3">
            <a:extLst>
              <a:ext uri="{FF2B5EF4-FFF2-40B4-BE49-F238E27FC236}">
                <a16:creationId xmlns:a16="http://schemas.microsoft.com/office/drawing/2014/main" id="{2095ECBD-C2B6-4D30-80F5-635D7E72EF28}"/>
              </a:ext>
            </a:extLst>
          </p:cNvPr>
          <p:cNvSpPr txBox="1"/>
          <p:nvPr/>
        </p:nvSpPr>
        <p:spPr>
          <a:xfrm>
            <a:off x="460005" y="2748810"/>
            <a:ext cx="1026596" cy="646331"/>
          </a:xfrm>
          <a:prstGeom prst="rect">
            <a:avLst/>
          </a:prstGeom>
          <a:noFill/>
        </p:spPr>
        <p:txBody>
          <a:bodyPr wrap="square" rtlCol="0">
            <a:spAutoFit/>
          </a:bodyPr>
          <a:lstStyle/>
          <a:p>
            <a:r>
              <a:rPr lang="en-US" dirty="0"/>
              <a:t>Various</a:t>
            </a:r>
          </a:p>
          <a:p>
            <a:r>
              <a:rPr lang="en-US" dirty="0"/>
              <a:t>Log files</a:t>
            </a:r>
          </a:p>
        </p:txBody>
      </p:sp>
      <p:sp>
        <p:nvSpPr>
          <p:cNvPr id="6" name="Rectangle 5">
            <a:extLst>
              <a:ext uri="{FF2B5EF4-FFF2-40B4-BE49-F238E27FC236}">
                <a16:creationId xmlns:a16="http://schemas.microsoft.com/office/drawing/2014/main" id="{78E3D332-E051-45A5-9565-73A6B75C0164}"/>
              </a:ext>
            </a:extLst>
          </p:cNvPr>
          <p:cNvSpPr/>
          <p:nvPr/>
        </p:nvSpPr>
        <p:spPr>
          <a:xfrm>
            <a:off x="1879288" y="2204658"/>
            <a:ext cx="3825895" cy="2961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019237-E21F-4D49-B19D-D149CBDE5A0F}"/>
              </a:ext>
            </a:extLst>
          </p:cNvPr>
          <p:cNvSpPr/>
          <p:nvPr/>
        </p:nvSpPr>
        <p:spPr>
          <a:xfrm>
            <a:off x="2221706" y="2678906"/>
            <a:ext cx="68580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371BF9-6AF0-4BBE-A762-FD1C565F3D2B}"/>
              </a:ext>
            </a:extLst>
          </p:cNvPr>
          <p:cNvSpPr/>
          <p:nvPr/>
        </p:nvSpPr>
        <p:spPr>
          <a:xfrm>
            <a:off x="2393156" y="3886200"/>
            <a:ext cx="650082"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6306AD7-0E8E-41C2-B87D-3D2466D57866}"/>
              </a:ext>
            </a:extLst>
          </p:cNvPr>
          <p:cNvSpPr/>
          <p:nvPr/>
        </p:nvSpPr>
        <p:spPr>
          <a:xfrm>
            <a:off x="3700463" y="2943225"/>
            <a:ext cx="1042987" cy="592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30623E-E595-4F22-BA52-4B7EF223CEC0}"/>
              </a:ext>
            </a:extLst>
          </p:cNvPr>
          <p:cNvSpPr/>
          <p:nvPr/>
        </p:nvSpPr>
        <p:spPr>
          <a:xfrm>
            <a:off x="3671888" y="3979069"/>
            <a:ext cx="80724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D93ABF1-CE92-4201-945E-56B6BC040846}"/>
              </a:ext>
            </a:extLst>
          </p:cNvPr>
          <p:cNvSpPr txBox="1"/>
          <p:nvPr/>
        </p:nvSpPr>
        <p:spPr>
          <a:xfrm>
            <a:off x="7765256" y="2678906"/>
            <a:ext cx="3588544" cy="1200329"/>
          </a:xfrm>
          <a:prstGeom prst="rect">
            <a:avLst/>
          </a:prstGeom>
          <a:solidFill>
            <a:schemeClr val="bg2"/>
          </a:solidFill>
          <a:ln>
            <a:solidFill>
              <a:schemeClr val="accent1">
                <a:shade val="50000"/>
              </a:schemeClr>
            </a:solidFill>
          </a:ln>
        </p:spPr>
        <p:txBody>
          <a:bodyPr wrap="square" rtlCol="0">
            <a:spAutoFit/>
          </a:bodyPr>
          <a:lstStyle/>
          <a:p>
            <a:r>
              <a:rPr lang="en-US" dirty="0"/>
              <a:t>Elastic Search Data Base</a:t>
            </a:r>
          </a:p>
          <a:p>
            <a:r>
              <a:rPr lang="en-US" dirty="0"/>
              <a:t>Document Data Base</a:t>
            </a:r>
          </a:p>
          <a:p>
            <a:r>
              <a:rPr lang="en-US" dirty="0"/>
              <a:t>With Inverted Indexes for Text</a:t>
            </a:r>
          </a:p>
          <a:p>
            <a:r>
              <a:rPr lang="en-US" dirty="0"/>
              <a:t>Searching</a:t>
            </a:r>
          </a:p>
        </p:txBody>
      </p:sp>
      <p:cxnSp>
        <p:nvCxnSpPr>
          <p:cNvPr id="13" name="Straight Arrow Connector 12">
            <a:extLst>
              <a:ext uri="{FF2B5EF4-FFF2-40B4-BE49-F238E27FC236}">
                <a16:creationId xmlns:a16="http://schemas.microsoft.com/office/drawing/2014/main" id="{4EFB0B40-0611-42C6-A6BC-0E625C7AD371}"/>
              </a:ext>
            </a:extLst>
          </p:cNvPr>
          <p:cNvCxnSpPr/>
          <p:nvPr/>
        </p:nvCxnSpPr>
        <p:spPr>
          <a:xfrm>
            <a:off x="5705183" y="3429000"/>
            <a:ext cx="2060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47AE83-C99C-4709-AE26-83B9AD3FB457}"/>
              </a:ext>
            </a:extLst>
          </p:cNvPr>
          <p:cNvSpPr txBox="1"/>
          <p:nvPr/>
        </p:nvSpPr>
        <p:spPr>
          <a:xfrm>
            <a:off x="7643813" y="692944"/>
            <a:ext cx="3086100" cy="369332"/>
          </a:xfrm>
          <a:prstGeom prst="rect">
            <a:avLst/>
          </a:prstGeom>
          <a:solidFill>
            <a:schemeClr val="bg2"/>
          </a:solidFill>
          <a:ln>
            <a:solidFill>
              <a:schemeClr val="tx1"/>
            </a:solidFill>
          </a:ln>
        </p:spPr>
        <p:txBody>
          <a:bodyPr wrap="square" rtlCol="0">
            <a:spAutoFit/>
          </a:bodyPr>
          <a:lstStyle/>
          <a:p>
            <a:r>
              <a:rPr lang="en-US" dirty="0"/>
              <a:t>Kabana Web Server</a:t>
            </a:r>
          </a:p>
        </p:txBody>
      </p:sp>
      <p:cxnSp>
        <p:nvCxnSpPr>
          <p:cNvPr id="17" name="Straight Arrow Connector 16">
            <a:extLst>
              <a:ext uri="{FF2B5EF4-FFF2-40B4-BE49-F238E27FC236}">
                <a16:creationId xmlns:a16="http://schemas.microsoft.com/office/drawing/2014/main" id="{572A8392-3B2C-4E92-B744-04FD5273DB1A}"/>
              </a:ext>
            </a:extLst>
          </p:cNvPr>
          <p:cNvCxnSpPr/>
          <p:nvPr/>
        </p:nvCxnSpPr>
        <p:spPr>
          <a:xfrm>
            <a:off x="8872538" y="1062276"/>
            <a:ext cx="0" cy="161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3459B6-818D-42A8-9855-683183E8CC27}"/>
              </a:ext>
            </a:extLst>
          </p:cNvPr>
          <p:cNvCxnSpPr>
            <a:endCxn id="6" idx="1"/>
          </p:cNvCxnSpPr>
          <p:nvPr/>
        </p:nvCxnSpPr>
        <p:spPr>
          <a:xfrm>
            <a:off x="1100138" y="3621881"/>
            <a:ext cx="779150" cy="6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31F28F6-2C7E-4660-8D69-B9D3DD3BAC28}"/>
              </a:ext>
            </a:extLst>
          </p:cNvPr>
          <p:cNvSpPr txBox="1"/>
          <p:nvPr/>
        </p:nvSpPr>
        <p:spPr>
          <a:xfrm>
            <a:off x="2128838" y="1690688"/>
            <a:ext cx="2364750" cy="369332"/>
          </a:xfrm>
          <a:prstGeom prst="rect">
            <a:avLst/>
          </a:prstGeom>
          <a:noFill/>
        </p:spPr>
        <p:txBody>
          <a:bodyPr wrap="none" rtlCol="0">
            <a:spAutoFit/>
          </a:bodyPr>
          <a:lstStyle/>
          <a:p>
            <a:r>
              <a:rPr lang="en-US" dirty="0" err="1"/>
              <a:t>Logstash</a:t>
            </a:r>
            <a:r>
              <a:rPr lang="en-US" dirty="0"/>
              <a:t>/Beats Process</a:t>
            </a:r>
          </a:p>
        </p:txBody>
      </p:sp>
      <p:sp>
        <p:nvSpPr>
          <p:cNvPr id="21" name="TextBox 20">
            <a:extLst>
              <a:ext uri="{FF2B5EF4-FFF2-40B4-BE49-F238E27FC236}">
                <a16:creationId xmlns:a16="http://schemas.microsoft.com/office/drawing/2014/main" id="{24674445-1536-4981-965D-32C40F2AC2E9}"/>
              </a:ext>
            </a:extLst>
          </p:cNvPr>
          <p:cNvSpPr txBox="1"/>
          <p:nvPr/>
        </p:nvSpPr>
        <p:spPr>
          <a:xfrm>
            <a:off x="2043113" y="5536406"/>
            <a:ext cx="8976175" cy="923330"/>
          </a:xfrm>
          <a:prstGeom prst="rect">
            <a:avLst/>
          </a:prstGeom>
          <a:noFill/>
        </p:spPr>
        <p:txBody>
          <a:bodyPr wrap="none" rtlCol="0">
            <a:spAutoFit/>
          </a:bodyPr>
          <a:lstStyle/>
          <a:p>
            <a:r>
              <a:rPr lang="en-US" dirty="0" err="1"/>
              <a:t>Logstash</a:t>
            </a:r>
            <a:r>
              <a:rPr lang="en-US" dirty="0"/>
              <a:t> process consists of plugins that process logfiles with grep like processing.</a:t>
            </a:r>
          </a:p>
          <a:p>
            <a:r>
              <a:rPr lang="en-US" dirty="0"/>
              <a:t>Plugs can feed other plugins.  The end result is a </a:t>
            </a:r>
            <a:r>
              <a:rPr lang="en-US" dirty="0" err="1"/>
              <a:t>json</a:t>
            </a:r>
            <a:r>
              <a:rPr lang="en-US" dirty="0"/>
              <a:t> object that is stored in the Elastic Search</a:t>
            </a:r>
          </a:p>
          <a:p>
            <a:r>
              <a:rPr lang="en-US" dirty="0"/>
              <a:t>Database.</a:t>
            </a:r>
          </a:p>
        </p:txBody>
      </p:sp>
      <p:cxnSp>
        <p:nvCxnSpPr>
          <p:cNvPr id="5" name="Straight Arrow Connector 4">
            <a:extLst>
              <a:ext uri="{FF2B5EF4-FFF2-40B4-BE49-F238E27FC236}">
                <a16:creationId xmlns:a16="http://schemas.microsoft.com/office/drawing/2014/main" id="{F0403623-94E8-4B2F-BD99-AB60BD175406}"/>
              </a:ext>
            </a:extLst>
          </p:cNvPr>
          <p:cNvCxnSpPr>
            <a:stCxn id="6" idx="1"/>
          </p:cNvCxnSpPr>
          <p:nvPr/>
        </p:nvCxnSpPr>
        <p:spPr>
          <a:xfrm flipV="1">
            <a:off x="1879288" y="3221831"/>
            <a:ext cx="249550" cy="46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0EE535-DEB7-43E7-B9B5-8DC5E26016C7}"/>
              </a:ext>
            </a:extLst>
          </p:cNvPr>
          <p:cNvCxnSpPr>
            <a:stCxn id="6" idx="1"/>
            <a:endCxn id="8" idx="1"/>
          </p:cNvCxnSpPr>
          <p:nvPr/>
        </p:nvCxnSpPr>
        <p:spPr>
          <a:xfrm>
            <a:off x="1879288" y="3685649"/>
            <a:ext cx="513868" cy="507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E03157-1BEF-4348-94E0-8E74B892F0A2}"/>
              </a:ext>
            </a:extLst>
          </p:cNvPr>
          <p:cNvCxnSpPr>
            <a:endCxn id="9" idx="1"/>
          </p:cNvCxnSpPr>
          <p:nvPr/>
        </p:nvCxnSpPr>
        <p:spPr>
          <a:xfrm>
            <a:off x="2907506" y="3082565"/>
            <a:ext cx="792957" cy="15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B1F93A-00AD-41F4-A8D4-7F542502C4B4}"/>
              </a:ext>
            </a:extLst>
          </p:cNvPr>
          <p:cNvCxnSpPr>
            <a:endCxn id="10" idx="1"/>
          </p:cNvCxnSpPr>
          <p:nvPr/>
        </p:nvCxnSpPr>
        <p:spPr>
          <a:xfrm>
            <a:off x="3043238" y="4317476"/>
            <a:ext cx="628650" cy="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A4AAFF-B099-4A28-8324-A411E44F1A83}"/>
              </a:ext>
            </a:extLst>
          </p:cNvPr>
          <p:cNvCxnSpPr/>
          <p:nvPr/>
        </p:nvCxnSpPr>
        <p:spPr>
          <a:xfrm>
            <a:off x="4743450" y="3429000"/>
            <a:ext cx="884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D6AC42-B77E-49E8-82CA-896EA37C7895}"/>
              </a:ext>
            </a:extLst>
          </p:cNvPr>
          <p:cNvCxnSpPr/>
          <p:nvPr/>
        </p:nvCxnSpPr>
        <p:spPr>
          <a:xfrm>
            <a:off x="947253" y="2060020"/>
            <a:ext cx="932035" cy="61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B3C78EA-A8AA-4268-BE2B-F4DEB4FA92A7}"/>
              </a:ext>
            </a:extLst>
          </p:cNvPr>
          <p:cNvSpPr txBox="1"/>
          <p:nvPr/>
        </p:nvSpPr>
        <p:spPr>
          <a:xfrm>
            <a:off x="307882" y="1371615"/>
            <a:ext cx="926087" cy="923330"/>
          </a:xfrm>
          <a:prstGeom prst="rect">
            <a:avLst/>
          </a:prstGeom>
          <a:noFill/>
        </p:spPr>
        <p:txBody>
          <a:bodyPr wrap="none" rtlCol="0">
            <a:spAutoFit/>
          </a:bodyPr>
          <a:lstStyle/>
          <a:p>
            <a:r>
              <a:rPr lang="en-US" dirty="0"/>
              <a:t>Various</a:t>
            </a:r>
          </a:p>
          <a:p>
            <a:r>
              <a:rPr lang="en-US" dirty="0"/>
              <a:t>Event</a:t>
            </a:r>
          </a:p>
          <a:p>
            <a:r>
              <a:rPr lang="en-US" dirty="0"/>
              <a:t>streams</a:t>
            </a:r>
          </a:p>
        </p:txBody>
      </p:sp>
    </p:spTree>
    <p:extLst>
      <p:ext uri="{BB962C8B-B14F-4D97-AF65-F5344CB8AC3E}">
        <p14:creationId xmlns:p14="http://schemas.microsoft.com/office/powerpoint/2010/main" val="392860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D056-5BDA-4C3C-AB59-CBD54724F8A8}"/>
              </a:ext>
            </a:extLst>
          </p:cNvPr>
          <p:cNvSpPr>
            <a:spLocks noGrp="1"/>
          </p:cNvSpPr>
          <p:nvPr>
            <p:ph type="title"/>
          </p:nvPr>
        </p:nvSpPr>
        <p:spPr/>
        <p:txBody>
          <a:bodyPr/>
          <a:lstStyle/>
          <a:p>
            <a:r>
              <a:rPr lang="en-US" dirty="0"/>
              <a:t>Graphical Data Bases</a:t>
            </a:r>
          </a:p>
        </p:txBody>
      </p:sp>
      <p:pic>
        <p:nvPicPr>
          <p:cNvPr id="5" name="Picture 4">
            <a:extLst>
              <a:ext uri="{FF2B5EF4-FFF2-40B4-BE49-F238E27FC236}">
                <a16:creationId xmlns:a16="http://schemas.microsoft.com/office/drawing/2014/main" id="{32D3130A-6B77-482A-B7DB-E116C8227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36" y="1993106"/>
            <a:ext cx="5563599" cy="3589785"/>
          </a:xfrm>
          <a:prstGeom prst="rect">
            <a:avLst/>
          </a:prstGeom>
        </p:spPr>
      </p:pic>
      <p:sp>
        <p:nvSpPr>
          <p:cNvPr id="6" name="TextBox 5">
            <a:extLst>
              <a:ext uri="{FF2B5EF4-FFF2-40B4-BE49-F238E27FC236}">
                <a16:creationId xmlns:a16="http://schemas.microsoft.com/office/drawing/2014/main" id="{B27F8EB6-46DE-414B-A961-8B4EA2CD7089}"/>
              </a:ext>
            </a:extLst>
          </p:cNvPr>
          <p:cNvSpPr txBox="1"/>
          <p:nvPr/>
        </p:nvSpPr>
        <p:spPr>
          <a:xfrm>
            <a:off x="7272338" y="2185988"/>
            <a:ext cx="3649012" cy="923330"/>
          </a:xfrm>
          <a:prstGeom prst="rect">
            <a:avLst/>
          </a:prstGeom>
          <a:noFill/>
        </p:spPr>
        <p:txBody>
          <a:bodyPr wrap="none" rtlCol="0">
            <a:spAutoFit/>
          </a:bodyPr>
          <a:lstStyle/>
          <a:p>
            <a:r>
              <a:rPr lang="en-US" dirty="0"/>
              <a:t>Note the Node is a python dictionary</a:t>
            </a:r>
          </a:p>
          <a:p>
            <a:r>
              <a:rPr lang="en-US" dirty="0"/>
              <a:t>Note the Label is a python dictionary</a:t>
            </a:r>
          </a:p>
          <a:p>
            <a:endParaRPr lang="en-US" dirty="0"/>
          </a:p>
        </p:txBody>
      </p:sp>
    </p:spTree>
    <p:extLst>
      <p:ext uri="{BB962C8B-B14F-4D97-AF65-F5344CB8AC3E}">
        <p14:creationId xmlns:p14="http://schemas.microsoft.com/office/powerpoint/2010/main" val="230128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6DD6-94C0-4AFA-822B-75539CE76ABA}"/>
              </a:ext>
            </a:extLst>
          </p:cNvPr>
          <p:cNvSpPr>
            <a:spLocks noGrp="1"/>
          </p:cNvSpPr>
          <p:nvPr>
            <p:ph type="title"/>
          </p:nvPr>
        </p:nvSpPr>
        <p:spPr/>
        <p:txBody>
          <a:bodyPr/>
          <a:lstStyle/>
          <a:p>
            <a:r>
              <a:rPr lang="en-US" dirty="0"/>
              <a:t>Restrictions On Data Center Graphs</a:t>
            </a:r>
          </a:p>
        </p:txBody>
      </p:sp>
      <p:sp>
        <p:nvSpPr>
          <p:cNvPr id="3" name="Content Placeholder 2">
            <a:extLst>
              <a:ext uri="{FF2B5EF4-FFF2-40B4-BE49-F238E27FC236}">
                <a16:creationId xmlns:a16="http://schemas.microsoft.com/office/drawing/2014/main" id="{8FED7137-6681-4F94-9B14-3FEFDD1DE996}"/>
              </a:ext>
            </a:extLst>
          </p:cNvPr>
          <p:cNvSpPr>
            <a:spLocks noGrp="1"/>
          </p:cNvSpPr>
          <p:nvPr>
            <p:ph idx="1"/>
          </p:nvPr>
        </p:nvSpPr>
        <p:spPr>
          <a:xfrm>
            <a:off x="838200" y="1825625"/>
            <a:ext cx="10515600" cy="4667250"/>
          </a:xfrm>
        </p:spPr>
        <p:txBody>
          <a:bodyPr>
            <a:normAutofit fontScale="25000" lnSpcReduction="20000"/>
          </a:bodyPr>
          <a:lstStyle/>
          <a:p>
            <a:r>
              <a:rPr lang="en-US" sz="14400" dirty="0"/>
              <a:t>The graph is a directed graph</a:t>
            </a:r>
          </a:p>
          <a:p>
            <a:pPr lvl="1"/>
            <a:r>
              <a:rPr lang="en-US" sz="14400" dirty="0"/>
              <a:t>The traversal of the graph is in one direction</a:t>
            </a:r>
          </a:p>
          <a:p>
            <a:r>
              <a:rPr lang="en-US" sz="14400" dirty="0"/>
              <a:t>The graph is restricted to a tree structure</a:t>
            </a:r>
          </a:p>
          <a:p>
            <a:pPr lvl="1"/>
            <a:r>
              <a:rPr lang="en-US" sz="14400" dirty="0"/>
              <a:t>A node can only be linked by one relationship</a:t>
            </a:r>
          </a:p>
          <a:p>
            <a:pPr lvl="1"/>
            <a:r>
              <a:rPr lang="en-US" sz="14400" dirty="0"/>
              <a:t>A node can link to an indeterminate number of nodes</a:t>
            </a:r>
          </a:p>
          <a:p>
            <a:pPr lvl="1"/>
            <a:r>
              <a:rPr lang="en-US" sz="14400" dirty="0"/>
              <a:t>The graph becomes one like SNMP</a:t>
            </a:r>
          </a:p>
          <a:p>
            <a:r>
              <a:rPr lang="en-US" sz="14400" dirty="0"/>
              <a:t>The graph is static.  Once created it is not changed.  </a:t>
            </a:r>
          </a:p>
          <a:p>
            <a:pPr lvl="1"/>
            <a:r>
              <a:rPr lang="en-US" sz="14400" dirty="0"/>
              <a:t>To change the graph requires deleting the graph and recreating the graph</a:t>
            </a:r>
          </a:p>
        </p:txBody>
      </p:sp>
    </p:spTree>
    <p:extLst>
      <p:ext uri="{BB962C8B-B14F-4D97-AF65-F5344CB8AC3E}">
        <p14:creationId xmlns:p14="http://schemas.microsoft.com/office/powerpoint/2010/main" val="420399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B725-D2C6-444D-9859-E33A87594ECE}"/>
              </a:ext>
            </a:extLst>
          </p:cNvPr>
          <p:cNvSpPr>
            <a:spLocks noGrp="1"/>
          </p:cNvSpPr>
          <p:nvPr>
            <p:ph type="title"/>
          </p:nvPr>
        </p:nvSpPr>
        <p:spPr/>
        <p:txBody>
          <a:bodyPr/>
          <a:lstStyle/>
          <a:p>
            <a:r>
              <a:rPr lang="en-US" dirty="0"/>
              <a:t>Example of Tree Structured Graph</a:t>
            </a:r>
          </a:p>
        </p:txBody>
      </p:sp>
      <p:sp>
        <p:nvSpPr>
          <p:cNvPr id="4" name="TextBox 3">
            <a:extLst>
              <a:ext uri="{FF2B5EF4-FFF2-40B4-BE49-F238E27FC236}">
                <a16:creationId xmlns:a16="http://schemas.microsoft.com/office/drawing/2014/main" id="{9D68AA7C-394A-42CB-B764-2CE5AFE9F2A0}"/>
              </a:ext>
            </a:extLst>
          </p:cNvPr>
          <p:cNvSpPr txBox="1"/>
          <p:nvPr/>
        </p:nvSpPr>
        <p:spPr>
          <a:xfrm>
            <a:off x="3886271" y="2572129"/>
            <a:ext cx="1262965" cy="369332"/>
          </a:xfrm>
          <a:prstGeom prst="rect">
            <a:avLst/>
          </a:prstGeom>
          <a:noFill/>
        </p:spPr>
        <p:txBody>
          <a:bodyPr wrap="square" rtlCol="0">
            <a:spAutoFit/>
          </a:bodyPr>
          <a:lstStyle/>
          <a:p>
            <a:r>
              <a:rPr lang="en-US" dirty="0"/>
              <a:t>Head Node</a:t>
            </a:r>
          </a:p>
        </p:txBody>
      </p:sp>
      <p:sp>
        <p:nvSpPr>
          <p:cNvPr id="5" name="TextBox 4">
            <a:extLst>
              <a:ext uri="{FF2B5EF4-FFF2-40B4-BE49-F238E27FC236}">
                <a16:creationId xmlns:a16="http://schemas.microsoft.com/office/drawing/2014/main" id="{8E9C210F-E36A-4B99-B452-72A28AB32A8F}"/>
              </a:ext>
            </a:extLst>
          </p:cNvPr>
          <p:cNvSpPr txBox="1"/>
          <p:nvPr/>
        </p:nvSpPr>
        <p:spPr>
          <a:xfrm>
            <a:off x="1871985" y="3501822"/>
            <a:ext cx="1265090" cy="369332"/>
          </a:xfrm>
          <a:prstGeom prst="rect">
            <a:avLst/>
          </a:prstGeom>
          <a:noFill/>
        </p:spPr>
        <p:txBody>
          <a:bodyPr wrap="none" rtlCol="0">
            <a:spAutoFit/>
          </a:bodyPr>
          <a:lstStyle/>
          <a:p>
            <a:r>
              <a:rPr lang="en-US" dirty="0"/>
              <a:t>Sub Node 1</a:t>
            </a:r>
          </a:p>
        </p:txBody>
      </p:sp>
      <p:sp>
        <p:nvSpPr>
          <p:cNvPr id="6" name="TextBox 5">
            <a:extLst>
              <a:ext uri="{FF2B5EF4-FFF2-40B4-BE49-F238E27FC236}">
                <a16:creationId xmlns:a16="http://schemas.microsoft.com/office/drawing/2014/main" id="{2F710850-D594-451C-BEC7-004E732E76EB}"/>
              </a:ext>
            </a:extLst>
          </p:cNvPr>
          <p:cNvSpPr txBox="1"/>
          <p:nvPr/>
        </p:nvSpPr>
        <p:spPr>
          <a:xfrm>
            <a:off x="3698912" y="3462857"/>
            <a:ext cx="1265090" cy="369332"/>
          </a:xfrm>
          <a:prstGeom prst="rect">
            <a:avLst/>
          </a:prstGeom>
          <a:noFill/>
        </p:spPr>
        <p:txBody>
          <a:bodyPr wrap="none" rtlCol="0">
            <a:spAutoFit/>
          </a:bodyPr>
          <a:lstStyle/>
          <a:p>
            <a:r>
              <a:rPr lang="en-US" dirty="0"/>
              <a:t>Sub Node 2</a:t>
            </a:r>
          </a:p>
        </p:txBody>
      </p:sp>
      <p:sp>
        <p:nvSpPr>
          <p:cNvPr id="7" name="TextBox 6">
            <a:extLst>
              <a:ext uri="{FF2B5EF4-FFF2-40B4-BE49-F238E27FC236}">
                <a16:creationId xmlns:a16="http://schemas.microsoft.com/office/drawing/2014/main" id="{B728F3D1-22C4-411D-9932-E442A98D559F}"/>
              </a:ext>
            </a:extLst>
          </p:cNvPr>
          <p:cNvSpPr txBox="1"/>
          <p:nvPr/>
        </p:nvSpPr>
        <p:spPr>
          <a:xfrm>
            <a:off x="5463724" y="3446877"/>
            <a:ext cx="1333001" cy="369332"/>
          </a:xfrm>
          <a:prstGeom prst="rect">
            <a:avLst/>
          </a:prstGeom>
          <a:noFill/>
        </p:spPr>
        <p:txBody>
          <a:bodyPr wrap="square" rtlCol="0">
            <a:spAutoFit/>
          </a:bodyPr>
          <a:lstStyle/>
          <a:p>
            <a:r>
              <a:rPr lang="en-US" dirty="0"/>
              <a:t>Sub Node 3</a:t>
            </a:r>
          </a:p>
        </p:txBody>
      </p:sp>
      <p:sp>
        <p:nvSpPr>
          <p:cNvPr id="8" name="TextBox 7">
            <a:extLst>
              <a:ext uri="{FF2B5EF4-FFF2-40B4-BE49-F238E27FC236}">
                <a16:creationId xmlns:a16="http://schemas.microsoft.com/office/drawing/2014/main" id="{7FA6925A-C955-4A3F-8BC8-C7041132D3D4}"/>
              </a:ext>
            </a:extLst>
          </p:cNvPr>
          <p:cNvSpPr txBox="1"/>
          <p:nvPr/>
        </p:nvSpPr>
        <p:spPr>
          <a:xfrm>
            <a:off x="1453739" y="4708195"/>
            <a:ext cx="1667444" cy="369332"/>
          </a:xfrm>
          <a:prstGeom prst="rect">
            <a:avLst/>
          </a:prstGeom>
          <a:noFill/>
        </p:spPr>
        <p:txBody>
          <a:bodyPr wrap="none" rtlCol="0">
            <a:spAutoFit/>
          </a:bodyPr>
          <a:lstStyle/>
          <a:p>
            <a:r>
              <a:rPr lang="en-US" dirty="0"/>
              <a:t>Sub </a:t>
            </a:r>
            <a:r>
              <a:rPr lang="en-US" dirty="0" err="1"/>
              <a:t>Sub</a:t>
            </a:r>
            <a:r>
              <a:rPr lang="en-US" dirty="0"/>
              <a:t> Node 1</a:t>
            </a:r>
          </a:p>
        </p:txBody>
      </p:sp>
      <p:cxnSp>
        <p:nvCxnSpPr>
          <p:cNvPr id="19" name="Straight Arrow Connector 18">
            <a:extLst>
              <a:ext uri="{FF2B5EF4-FFF2-40B4-BE49-F238E27FC236}">
                <a16:creationId xmlns:a16="http://schemas.microsoft.com/office/drawing/2014/main" id="{06A52891-7AB4-49ED-86C7-980E3C3C5912}"/>
              </a:ext>
            </a:extLst>
          </p:cNvPr>
          <p:cNvCxnSpPr/>
          <p:nvPr/>
        </p:nvCxnSpPr>
        <p:spPr>
          <a:xfrm flipH="1">
            <a:off x="2762054" y="2941461"/>
            <a:ext cx="1569403" cy="56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94F9AD-00D4-4DCF-B696-329BFFB10A88}"/>
              </a:ext>
            </a:extLst>
          </p:cNvPr>
          <p:cNvCxnSpPr>
            <a:stCxn id="4" idx="2"/>
          </p:cNvCxnSpPr>
          <p:nvPr/>
        </p:nvCxnSpPr>
        <p:spPr>
          <a:xfrm flipH="1">
            <a:off x="4517753" y="2941461"/>
            <a:ext cx="1" cy="50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A4CD8B-8AE8-4D61-9FB1-0CFD751E92CB}"/>
              </a:ext>
            </a:extLst>
          </p:cNvPr>
          <p:cNvCxnSpPr/>
          <p:nvPr/>
        </p:nvCxnSpPr>
        <p:spPr>
          <a:xfrm>
            <a:off x="4897590" y="2949451"/>
            <a:ext cx="824480" cy="47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9DEF75-8B76-45F2-AFB6-95AB84359C06}"/>
              </a:ext>
            </a:extLst>
          </p:cNvPr>
          <p:cNvCxnSpPr/>
          <p:nvPr/>
        </p:nvCxnSpPr>
        <p:spPr>
          <a:xfrm flipH="1">
            <a:off x="2026763" y="4015819"/>
            <a:ext cx="102746" cy="68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96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7969-63E6-4C82-A4AD-55FED6E00015}"/>
              </a:ext>
            </a:extLst>
          </p:cNvPr>
          <p:cNvSpPr>
            <a:spLocks noGrp="1"/>
          </p:cNvSpPr>
          <p:nvPr>
            <p:ph type="title"/>
          </p:nvPr>
        </p:nvSpPr>
        <p:spPr/>
        <p:txBody>
          <a:bodyPr/>
          <a:lstStyle/>
          <a:p>
            <a:r>
              <a:rPr lang="en-US" dirty="0"/>
              <a:t>SNMP is very hard to understand</a:t>
            </a:r>
            <a:br>
              <a:rPr lang="en-US" dirty="0"/>
            </a:br>
            <a:r>
              <a:rPr lang="en-US" dirty="0"/>
              <a:t>Why is the graphical database any different?</a:t>
            </a:r>
          </a:p>
        </p:txBody>
      </p:sp>
      <p:sp>
        <p:nvSpPr>
          <p:cNvPr id="3" name="Content Placeholder 2">
            <a:extLst>
              <a:ext uri="{FF2B5EF4-FFF2-40B4-BE49-F238E27FC236}">
                <a16:creationId xmlns:a16="http://schemas.microsoft.com/office/drawing/2014/main" id="{0DD2ACEF-A172-4A93-95E9-2B7DE1BC9FAC}"/>
              </a:ext>
            </a:extLst>
          </p:cNvPr>
          <p:cNvSpPr>
            <a:spLocks noGrp="1"/>
          </p:cNvSpPr>
          <p:nvPr>
            <p:ph idx="1"/>
          </p:nvPr>
        </p:nvSpPr>
        <p:spPr/>
        <p:txBody>
          <a:bodyPr/>
          <a:lstStyle/>
          <a:p>
            <a:r>
              <a:rPr lang="en-US" dirty="0"/>
              <a:t>The Nodes and the Relationships are equivalent to python dictionaries</a:t>
            </a:r>
          </a:p>
          <a:p>
            <a:r>
              <a:rPr lang="en-US" dirty="0"/>
              <a:t>Python </a:t>
            </a:r>
            <a:r>
              <a:rPr lang="en-US" dirty="0" err="1"/>
              <a:t>Api’s</a:t>
            </a:r>
            <a:r>
              <a:rPr lang="en-US" dirty="0"/>
              <a:t> will be available to access the graph</a:t>
            </a:r>
          </a:p>
          <a:p>
            <a:r>
              <a:rPr lang="en-US" dirty="0"/>
              <a:t>A “SQL like” query language is used to query the graph</a:t>
            </a:r>
          </a:p>
          <a:p>
            <a:pPr lvl="1"/>
            <a:r>
              <a:rPr lang="en-US" dirty="0"/>
              <a:t>The definitive query language for graph databases is Cypher by Neo4j</a:t>
            </a:r>
          </a:p>
          <a:p>
            <a:r>
              <a:rPr lang="en-US" dirty="0"/>
              <a:t>This query language is what makes graphically data bases effective.</a:t>
            </a:r>
          </a:p>
          <a:p>
            <a:pPr marL="0" indent="0">
              <a:buNone/>
            </a:pPr>
            <a:endParaRPr lang="en-US" dirty="0"/>
          </a:p>
        </p:txBody>
      </p:sp>
    </p:spTree>
    <p:extLst>
      <p:ext uri="{BB962C8B-B14F-4D97-AF65-F5344CB8AC3E}">
        <p14:creationId xmlns:p14="http://schemas.microsoft.com/office/powerpoint/2010/main" val="104860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9A43-12C3-4372-8C5C-A5B2934ACE58}"/>
              </a:ext>
            </a:extLst>
          </p:cNvPr>
          <p:cNvSpPr>
            <a:spLocks noGrp="1"/>
          </p:cNvSpPr>
          <p:nvPr>
            <p:ph type="title"/>
          </p:nvPr>
        </p:nvSpPr>
        <p:spPr/>
        <p:txBody>
          <a:bodyPr/>
          <a:lstStyle/>
          <a:p>
            <a:r>
              <a:rPr lang="en-US" dirty="0"/>
              <a:t>Example of Power of Graphical Data Base</a:t>
            </a:r>
          </a:p>
        </p:txBody>
      </p:sp>
      <p:sp>
        <p:nvSpPr>
          <p:cNvPr id="3" name="Content Placeholder 2">
            <a:extLst>
              <a:ext uri="{FF2B5EF4-FFF2-40B4-BE49-F238E27FC236}">
                <a16:creationId xmlns:a16="http://schemas.microsoft.com/office/drawing/2014/main" id="{39C276E7-E6CB-4F60-BCA8-BB4E51935E43}"/>
              </a:ext>
            </a:extLst>
          </p:cNvPr>
          <p:cNvSpPr>
            <a:spLocks noGrp="1"/>
          </p:cNvSpPr>
          <p:nvPr>
            <p:ph idx="1"/>
          </p:nvPr>
        </p:nvSpPr>
        <p:spPr/>
        <p:txBody>
          <a:bodyPr>
            <a:normAutofit/>
          </a:bodyPr>
          <a:lstStyle/>
          <a:p>
            <a:r>
              <a:rPr lang="en-US" dirty="0"/>
              <a:t>Consider the following Problem.  </a:t>
            </a:r>
          </a:p>
          <a:p>
            <a:pPr lvl="1"/>
            <a:r>
              <a:rPr lang="en-US" dirty="0"/>
              <a:t>Find the network addresses of slaves devices attached to controller “A”</a:t>
            </a:r>
          </a:p>
          <a:p>
            <a:pPr lvl="1"/>
            <a:r>
              <a:rPr lang="en-US" dirty="0"/>
              <a:t>We are given a graph containing the entire system</a:t>
            </a:r>
          </a:p>
          <a:p>
            <a:pPr lvl="1"/>
            <a:r>
              <a:rPr lang="en-US" dirty="0"/>
              <a:t>Controllers are linked to the graph by the relationship name “CONTROLLER”</a:t>
            </a:r>
          </a:p>
          <a:p>
            <a:pPr lvl="1"/>
            <a:r>
              <a:rPr lang="en-US" dirty="0"/>
              <a:t>SLAVE Devices are linked to the graph by the relationship name “SLAVE”</a:t>
            </a:r>
          </a:p>
          <a:p>
            <a:r>
              <a:rPr lang="en-US" dirty="0"/>
              <a:t>The solution would be to use the following query</a:t>
            </a:r>
          </a:p>
          <a:p>
            <a:pPr lvl="1"/>
            <a:r>
              <a:rPr lang="en-US" altLang="en-US" b="1" dirty="0">
                <a:solidFill>
                  <a:srgbClr val="212529"/>
                </a:solidFill>
                <a:latin typeface="Menlo"/>
              </a:rPr>
              <a:t>MATCH (</a:t>
            </a:r>
            <a:r>
              <a:rPr lang="en-US" altLang="en-US" b="1" dirty="0" err="1">
                <a:solidFill>
                  <a:srgbClr val="212529"/>
                </a:solidFill>
                <a:latin typeface="Menlo"/>
              </a:rPr>
              <a:t>controller:CONTROLLER</a:t>
            </a:r>
            <a:r>
              <a:rPr lang="en-US" altLang="en-US" b="1" dirty="0">
                <a:solidFill>
                  <a:srgbClr val="212529"/>
                </a:solidFill>
                <a:latin typeface="Menlo"/>
              </a:rPr>
              <a:t> {</a:t>
            </a:r>
            <a:r>
              <a:rPr lang="en-US" altLang="en-US" b="1" dirty="0" err="1">
                <a:solidFill>
                  <a:srgbClr val="212529"/>
                </a:solidFill>
                <a:latin typeface="Menlo"/>
              </a:rPr>
              <a:t>name:’A</a:t>
            </a:r>
            <a:r>
              <a:rPr lang="en-US" altLang="en-US" b="1" dirty="0">
                <a:solidFill>
                  <a:srgbClr val="212529"/>
                </a:solidFill>
                <a:latin typeface="Menlo"/>
              </a:rPr>
              <a:t>’})-[*]-(*)-[:SLAVE]-&gt;(slave) </a:t>
            </a:r>
          </a:p>
          <a:p>
            <a:pPr lvl="1"/>
            <a:r>
              <a:rPr lang="en-US" altLang="en-US" b="1" dirty="0">
                <a:solidFill>
                  <a:srgbClr val="212529"/>
                </a:solidFill>
                <a:latin typeface="Menlo"/>
              </a:rPr>
              <a:t>RETURN slave</a:t>
            </a:r>
            <a:r>
              <a:rPr lang="en-US" altLang="en-US" sz="800" b="1" dirty="0"/>
              <a:t> </a:t>
            </a:r>
            <a:endParaRPr lang="en-US" altLang="en-US" sz="6000" b="1" dirty="0">
              <a:latin typeface="Arial" panose="020B0604020202020204" pitchFamily="34" charset="0"/>
            </a:endParaRPr>
          </a:p>
          <a:p>
            <a:pPr lvl="2"/>
            <a:r>
              <a:rPr lang="en-US" altLang="en-US" dirty="0">
                <a:solidFill>
                  <a:srgbClr val="212529"/>
                </a:solidFill>
                <a:latin typeface="Menlo"/>
              </a:rPr>
              <a:t>The * means go on an indefinite search till SLAVE relation is found</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4695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3A25-F5B5-481D-B9DC-0AD24E016E49}"/>
              </a:ext>
            </a:extLst>
          </p:cNvPr>
          <p:cNvSpPr>
            <a:spLocks noGrp="1"/>
          </p:cNvSpPr>
          <p:nvPr>
            <p:ph type="title"/>
          </p:nvPr>
        </p:nvSpPr>
        <p:spPr/>
        <p:txBody>
          <a:bodyPr/>
          <a:lstStyle/>
          <a:p>
            <a:r>
              <a:rPr lang="en-US" dirty="0"/>
              <a:t>Constructing the graphical database</a:t>
            </a:r>
          </a:p>
        </p:txBody>
      </p:sp>
      <p:sp>
        <p:nvSpPr>
          <p:cNvPr id="3" name="Content Placeholder 2">
            <a:extLst>
              <a:ext uri="{FF2B5EF4-FFF2-40B4-BE49-F238E27FC236}">
                <a16:creationId xmlns:a16="http://schemas.microsoft.com/office/drawing/2014/main" id="{E4BC08D9-E56B-42C7-93E2-F3A986D2FB6E}"/>
              </a:ext>
            </a:extLst>
          </p:cNvPr>
          <p:cNvSpPr>
            <a:spLocks noGrp="1"/>
          </p:cNvSpPr>
          <p:nvPr>
            <p:ph idx="1"/>
          </p:nvPr>
        </p:nvSpPr>
        <p:spPr/>
        <p:txBody>
          <a:bodyPr>
            <a:normAutofit fontScale="92500" lnSpcReduction="10000"/>
          </a:bodyPr>
          <a:lstStyle/>
          <a:p>
            <a:r>
              <a:rPr lang="en-US" dirty="0"/>
              <a:t>The number of nodes which comprise the database can be quite large.</a:t>
            </a:r>
          </a:p>
          <a:p>
            <a:r>
              <a:rPr lang="en-US" dirty="0"/>
              <a:t>The most efficient way to load this data base is by a python script.</a:t>
            </a:r>
          </a:p>
          <a:p>
            <a:r>
              <a:rPr lang="en-US" dirty="0"/>
              <a:t>The python script based approach has two advantages.</a:t>
            </a:r>
          </a:p>
          <a:p>
            <a:pPr lvl="1"/>
            <a:r>
              <a:rPr lang="en-US" dirty="0"/>
              <a:t>The start of a header node and the termination of the header node can be checked while constructing the graph.</a:t>
            </a:r>
          </a:p>
          <a:p>
            <a:pPr lvl="2"/>
            <a:r>
              <a:rPr lang="en-US" dirty="0"/>
              <a:t>The script starts with “</a:t>
            </a:r>
            <a:r>
              <a:rPr lang="en-US" dirty="0" err="1"/>
              <a:t>start_header_node</a:t>
            </a:r>
            <a:r>
              <a:rPr lang="en-US" dirty="0"/>
              <a:t>(“a”)</a:t>
            </a:r>
          </a:p>
          <a:p>
            <a:pPr lvl="2"/>
            <a:r>
              <a:rPr lang="en-US" dirty="0"/>
              <a:t>Adding graph nodes and sub nodes</a:t>
            </a:r>
          </a:p>
          <a:p>
            <a:pPr lvl="2"/>
            <a:r>
              <a:rPr lang="en-US" dirty="0"/>
              <a:t>When done with this part of the subgraph the following statement issued</a:t>
            </a:r>
          </a:p>
          <a:p>
            <a:pPr lvl="3"/>
            <a:r>
              <a:rPr lang="en-US" dirty="0" err="1"/>
              <a:t>end_header_node</a:t>
            </a:r>
            <a:r>
              <a:rPr lang="en-US" dirty="0"/>
              <a:t>(“a”)</a:t>
            </a:r>
          </a:p>
          <a:p>
            <a:pPr lvl="2"/>
            <a:r>
              <a:rPr lang="en-US" dirty="0"/>
              <a:t>The “a” have to match to keep the tree intact</a:t>
            </a:r>
          </a:p>
          <a:p>
            <a:pPr lvl="1"/>
            <a:r>
              <a:rPr lang="en-US" dirty="0"/>
              <a:t>The second advantage is that python supports classes.  Classes can be made of common objects like site, controllers, slaves and other things.  The classes make assembling the python graph much easier.			</a:t>
            </a:r>
          </a:p>
        </p:txBody>
      </p:sp>
    </p:spTree>
    <p:extLst>
      <p:ext uri="{BB962C8B-B14F-4D97-AF65-F5344CB8AC3E}">
        <p14:creationId xmlns:p14="http://schemas.microsoft.com/office/powerpoint/2010/main" val="240893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A8FC-1907-40EB-95FA-97F0ADB159B8}"/>
              </a:ext>
            </a:extLst>
          </p:cNvPr>
          <p:cNvSpPr>
            <a:spLocks noGrp="1"/>
          </p:cNvSpPr>
          <p:nvPr>
            <p:ph type="title"/>
          </p:nvPr>
        </p:nvSpPr>
        <p:spPr/>
        <p:txBody>
          <a:bodyPr/>
          <a:lstStyle/>
          <a:p>
            <a:r>
              <a:rPr lang="en-US" dirty="0"/>
              <a:t>Nature of Application Web Pages</a:t>
            </a:r>
          </a:p>
        </p:txBody>
      </p:sp>
      <p:sp>
        <p:nvSpPr>
          <p:cNvPr id="3" name="Content Placeholder 2">
            <a:extLst>
              <a:ext uri="{FF2B5EF4-FFF2-40B4-BE49-F238E27FC236}">
                <a16:creationId xmlns:a16="http://schemas.microsoft.com/office/drawing/2014/main" id="{122EA6E5-D32C-446D-A26E-9C4B4159A751}"/>
              </a:ext>
            </a:extLst>
          </p:cNvPr>
          <p:cNvSpPr>
            <a:spLocks noGrp="1"/>
          </p:cNvSpPr>
          <p:nvPr>
            <p:ph idx="1"/>
          </p:nvPr>
        </p:nvSpPr>
        <p:spPr/>
        <p:txBody>
          <a:bodyPr/>
          <a:lstStyle/>
          <a:p>
            <a:r>
              <a:rPr lang="en-US" dirty="0"/>
              <a:t>Over a period of 20 years there is a need for a local web server located at the node device.  Many times attempts have been made to remove it and was quickly put back in place.</a:t>
            </a:r>
          </a:p>
          <a:p>
            <a:r>
              <a:rPr lang="en-US" dirty="0"/>
              <a:t>There are many applications running, but there can only be one web server.  Therefore, applications must integrate into a single web frame work.</a:t>
            </a:r>
          </a:p>
          <a:p>
            <a:r>
              <a:rPr lang="en-US" dirty="0"/>
              <a:t>Rules for the web frame work.</a:t>
            </a:r>
          </a:p>
          <a:p>
            <a:pPr lvl="1"/>
            <a:r>
              <a:rPr lang="en-US" dirty="0"/>
              <a:t>Web pages must support a mobile touch layout</a:t>
            </a:r>
          </a:p>
          <a:p>
            <a:pPr lvl="1"/>
            <a:r>
              <a:rPr lang="en-US" dirty="0"/>
              <a:t>Need to navigate to any web page within 3 clicks</a:t>
            </a:r>
          </a:p>
        </p:txBody>
      </p:sp>
    </p:spTree>
    <p:extLst>
      <p:ext uri="{BB962C8B-B14F-4D97-AF65-F5344CB8AC3E}">
        <p14:creationId xmlns:p14="http://schemas.microsoft.com/office/powerpoint/2010/main" val="335255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C7AA-8CEB-445E-86F5-1E1C75499E98}"/>
              </a:ext>
            </a:extLst>
          </p:cNvPr>
          <p:cNvSpPr>
            <a:spLocks noGrp="1"/>
          </p:cNvSpPr>
          <p:nvPr>
            <p:ph type="title"/>
          </p:nvPr>
        </p:nvSpPr>
        <p:spPr>
          <a:xfrm>
            <a:off x="838200" y="365126"/>
            <a:ext cx="10515600" cy="649288"/>
          </a:xfrm>
        </p:spPr>
        <p:txBody>
          <a:bodyPr>
            <a:normAutofit fontScale="90000"/>
          </a:bodyPr>
          <a:lstStyle/>
          <a:p>
            <a:r>
              <a:rPr lang="en-US" dirty="0"/>
              <a:t>A typical web layout</a:t>
            </a:r>
          </a:p>
        </p:txBody>
      </p:sp>
      <p:pic>
        <p:nvPicPr>
          <p:cNvPr id="9" name="Content Placeholder 8" descr="down_load_2">
            <a:extLst>
              <a:ext uri="{FF2B5EF4-FFF2-40B4-BE49-F238E27FC236}">
                <a16:creationId xmlns:a16="http://schemas.microsoft.com/office/drawing/2014/main" id="{07E31236-1DDF-41F9-9118-3B784BB5F33C}"/>
              </a:ext>
            </a:extLst>
          </p:cNvPr>
          <p:cNvPicPr>
            <a:picLocks noGrp="1" noChangeAspect="1"/>
          </p:cNvPicPr>
          <p:nvPr isPhoto="1">
            <p:ph idx="1"/>
          </p:nvPr>
        </p:nvPicPr>
        <p:blipFill>
          <a:blip r:embed="rId2">
            <a:lum/>
            <a:extLst>
              <a:ext uri="{28A0092B-C50C-407E-A947-70E740481C1C}">
                <a14:useLocalDpi xmlns:a14="http://schemas.microsoft.com/office/drawing/2010/main" val="0"/>
              </a:ext>
            </a:extLst>
          </a:blip>
          <a:stretch>
            <a:fillRect/>
          </a:stretch>
        </p:blipFill>
        <p:spPr>
          <a:xfrm>
            <a:off x="1157289" y="1157288"/>
            <a:ext cx="10072686" cy="5019675"/>
          </a:xfrm>
          <a:prstGeom prst="rect">
            <a:avLst/>
          </a:prstGeom>
        </p:spPr>
      </p:pic>
    </p:spTree>
    <p:extLst>
      <p:ext uri="{BB962C8B-B14F-4D97-AF65-F5344CB8AC3E}">
        <p14:creationId xmlns:p14="http://schemas.microsoft.com/office/powerpoint/2010/main" val="400393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3A38-3CF8-45D6-9468-F4B6E048E903}"/>
              </a:ext>
            </a:extLst>
          </p:cNvPr>
          <p:cNvSpPr>
            <a:spLocks noGrp="1"/>
          </p:cNvSpPr>
          <p:nvPr>
            <p:ph type="title"/>
          </p:nvPr>
        </p:nvSpPr>
        <p:spPr/>
        <p:txBody>
          <a:bodyPr/>
          <a:lstStyle/>
          <a:p>
            <a:r>
              <a:rPr lang="en-US" dirty="0"/>
              <a:t>Example of Menu Selection </a:t>
            </a:r>
            <a:br>
              <a:rPr lang="en-US" dirty="0"/>
            </a:br>
            <a:r>
              <a:rPr lang="en-US" dirty="0"/>
              <a:t>with Pop Up Menu</a:t>
            </a:r>
          </a:p>
        </p:txBody>
      </p:sp>
      <p:pic>
        <p:nvPicPr>
          <p:cNvPr id="11" name="Picture 10">
            <a:extLst>
              <a:ext uri="{FF2B5EF4-FFF2-40B4-BE49-F238E27FC236}">
                <a16:creationId xmlns:a16="http://schemas.microsoft.com/office/drawing/2014/main" id="{728E2B7D-E774-4FB1-8130-439F14B3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752" y="0"/>
            <a:ext cx="8706495" cy="6858000"/>
          </a:xfrm>
          <a:prstGeom prst="rect">
            <a:avLst/>
          </a:prstGeom>
        </p:spPr>
      </p:pic>
      <p:pic>
        <p:nvPicPr>
          <p:cNvPr id="14" name="Picture 13">
            <a:extLst>
              <a:ext uri="{FF2B5EF4-FFF2-40B4-BE49-F238E27FC236}">
                <a16:creationId xmlns:a16="http://schemas.microsoft.com/office/drawing/2014/main" id="{53F22729-B445-4978-958E-4A3FF2A99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2" y="1690688"/>
            <a:ext cx="8706495" cy="5095875"/>
          </a:xfrm>
          <a:prstGeom prst="rect">
            <a:avLst/>
          </a:prstGeom>
        </p:spPr>
      </p:pic>
    </p:spTree>
    <p:extLst>
      <p:ext uri="{BB962C8B-B14F-4D97-AF65-F5344CB8AC3E}">
        <p14:creationId xmlns:p14="http://schemas.microsoft.com/office/powerpoint/2010/main" val="7124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3FD7-8865-41D5-9DC3-01551A28599D}"/>
              </a:ext>
            </a:extLst>
          </p:cNvPr>
          <p:cNvSpPr>
            <a:spLocks noGrp="1"/>
          </p:cNvSpPr>
          <p:nvPr>
            <p:ph type="title"/>
          </p:nvPr>
        </p:nvSpPr>
        <p:spPr/>
        <p:txBody>
          <a:bodyPr/>
          <a:lstStyle/>
          <a:p>
            <a:r>
              <a:rPr lang="en-US" dirty="0"/>
              <a:t>Nano Data Center</a:t>
            </a:r>
          </a:p>
        </p:txBody>
      </p:sp>
      <p:pic>
        <p:nvPicPr>
          <p:cNvPr id="4" name="Picture 2" descr="https://images-na.ssl-images-amazon.com/images/I/41CdYS1EvWL.jpg">
            <a:extLst>
              <a:ext uri="{FF2B5EF4-FFF2-40B4-BE49-F238E27FC236}">
                <a16:creationId xmlns:a16="http://schemas.microsoft.com/office/drawing/2014/main" id="{CE93D86C-718E-44F5-ABA3-470EF4BFD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581" y="2434828"/>
            <a:ext cx="1988344" cy="1988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8BD57B-ED5B-4C30-9F6C-73F6060E87E7}"/>
              </a:ext>
            </a:extLst>
          </p:cNvPr>
          <p:cNvSpPr txBox="1"/>
          <p:nvPr/>
        </p:nvSpPr>
        <p:spPr>
          <a:xfrm>
            <a:off x="1396844" y="4773953"/>
            <a:ext cx="869522" cy="646331"/>
          </a:xfrm>
          <a:prstGeom prst="rect">
            <a:avLst/>
          </a:prstGeom>
          <a:solidFill>
            <a:schemeClr val="bg2"/>
          </a:solidFill>
          <a:ln>
            <a:solidFill>
              <a:schemeClr val="tx1"/>
            </a:solidFill>
          </a:ln>
        </p:spPr>
        <p:txBody>
          <a:bodyPr wrap="square" rtlCol="0">
            <a:spAutoFit/>
          </a:bodyPr>
          <a:lstStyle/>
          <a:p>
            <a:r>
              <a:rPr lang="en-US" dirty="0"/>
              <a:t>Local Apps</a:t>
            </a:r>
          </a:p>
        </p:txBody>
      </p:sp>
      <p:cxnSp>
        <p:nvCxnSpPr>
          <p:cNvPr id="7" name="Straight Arrow Connector 6">
            <a:extLst>
              <a:ext uri="{FF2B5EF4-FFF2-40B4-BE49-F238E27FC236}">
                <a16:creationId xmlns:a16="http://schemas.microsoft.com/office/drawing/2014/main" id="{3CE16E35-6EB6-478D-9B9F-9FE935AC4926}"/>
              </a:ext>
            </a:extLst>
          </p:cNvPr>
          <p:cNvCxnSpPr/>
          <p:nvPr/>
        </p:nvCxnSpPr>
        <p:spPr>
          <a:xfrm flipV="1">
            <a:off x="1598798" y="4109158"/>
            <a:ext cx="162684"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0A1665-66AF-459D-8B4E-C299ED90FAD9}"/>
              </a:ext>
            </a:extLst>
          </p:cNvPr>
          <p:cNvSpPr txBox="1"/>
          <p:nvPr/>
        </p:nvSpPr>
        <p:spPr>
          <a:xfrm>
            <a:off x="1070590" y="2400560"/>
            <a:ext cx="5106631" cy="369332"/>
          </a:xfrm>
          <a:prstGeom prst="rect">
            <a:avLst/>
          </a:prstGeom>
          <a:noFill/>
        </p:spPr>
        <p:txBody>
          <a:bodyPr wrap="square" rtlCol="0">
            <a:spAutoFit/>
          </a:bodyPr>
          <a:lstStyle/>
          <a:p>
            <a:r>
              <a:rPr lang="en-US" dirty="0"/>
              <a:t>Edge Device is a Nano Data Center</a:t>
            </a:r>
          </a:p>
        </p:txBody>
      </p:sp>
      <p:sp>
        <p:nvSpPr>
          <p:cNvPr id="9" name="TextBox 8">
            <a:extLst>
              <a:ext uri="{FF2B5EF4-FFF2-40B4-BE49-F238E27FC236}">
                <a16:creationId xmlns:a16="http://schemas.microsoft.com/office/drawing/2014/main" id="{581964C0-53EE-4B74-BAB5-EF4770C51208}"/>
              </a:ext>
            </a:extLst>
          </p:cNvPr>
          <p:cNvSpPr txBox="1"/>
          <p:nvPr/>
        </p:nvSpPr>
        <p:spPr>
          <a:xfrm>
            <a:off x="2933934" y="4891760"/>
            <a:ext cx="1208088" cy="646331"/>
          </a:xfrm>
          <a:prstGeom prst="rect">
            <a:avLst/>
          </a:prstGeom>
          <a:solidFill>
            <a:schemeClr val="bg2"/>
          </a:solidFill>
          <a:ln>
            <a:solidFill>
              <a:schemeClr val="tx1"/>
            </a:solidFill>
          </a:ln>
        </p:spPr>
        <p:txBody>
          <a:bodyPr wrap="none" rtlCol="0">
            <a:spAutoFit/>
          </a:bodyPr>
          <a:lstStyle/>
          <a:p>
            <a:r>
              <a:rPr lang="en-US" dirty="0"/>
              <a:t>Local </a:t>
            </a:r>
          </a:p>
          <a:p>
            <a:r>
              <a:rPr lang="en-US" dirty="0"/>
              <a:t>Web Pages</a:t>
            </a:r>
          </a:p>
        </p:txBody>
      </p:sp>
      <p:cxnSp>
        <p:nvCxnSpPr>
          <p:cNvPr id="10" name="Straight Arrow Connector 9">
            <a:extLst>
              <a:ext uri="{FF2B5EF4-FFF2-40B4-BE49-F238E27FC236}">
                <a16:creationId xmlns:a16="http://schemas.microsoft.com/office/drawing/2014/main" id="{76312C2A-EA31-43B2-A4DA-BD9F33D6B66D}"/>
              </a:ext>
            </a:extLst>
          </p:cNvPr>
          <p:cNvCxnSpPr/>
          <p:nvPr/>
        </p:nvCxnSpPr>
        <p:spPr>
          <a:xfrm flipH="1" flipV="1">
            <a:off x="2754420" y="4109158"/>
            <a:ext cx="455505" cy="66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60A1A6-B44C-4ABB-A013-0B1CD814B85F}"/>
              </a:ext>
            </a:extLst>
          </p:cNvPr>
          <p:cNvSpPr txBox="1"/>
          <p:nvPr/>
        </p:nvSpPr>
        <p:spPr>
          <a:xfrm>
            <a:off x="4865828" y="2098087"/>
            <a:ext cx="1292085" cy="369332"/>
          </a:xfrm>
          <a:prstGeom prst="rect">
            <a:avLst/>
          </a:prstGeom>
          <a:solidFill>
            <a:schemeClr val="bg2"/>
          </a:solidFill>
          <a:ln>
            <a:solidFill>
              <a:schemeClr val="accent1"/>
            </a:solidFill>
          </a:ln>
        </p:spPr>
        <p:txBody>
          <a:bodyPr wrap="none" rtlCol="0">
            <a:spAutoFit/>
          </a:bodyPr>
          <a:lstStyle/>
          <a:p>
            <a:r>
              <a:rPr lang="en-US" dirty="0"/>
              <a:t>Local Graph</a:t>
            </a:r>
          </a:p>
        </p:txBody>
      </p:sp>
      <p:cxnSp>
        <p:nvCxnSpPr>
          <p:cNvPr id="13" name="Straight Arrow Connector 12">
            <a:extLst>
              <a:ext uri="{FF2B5EF4-FFF2-40B4-BE49-F238E27FC236}">
                <a16:creationId xmlns:a16="http://schemas.microsoft.com/office/drawing/2014/main" id="{BB4A8975-97B2-48B6-ABED-A4FFB866603C}"/>
              </a:ext>
            </a:extLst>
          </p:cNvPr>
          <p:cNvCxnSpPr/>
          <p:nvPr/>
        </p:nvCxnSpPr>
        <p:spPr>
          <a:xfrm flipH="1" flipV="1">
            <a:off x="3326621" y="4109158"/>
            <a:ext cx="1060255"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8F2AA6-053D-4C87-9351-9F7B63DBD360}"/>
              </a:ext>
            </a:extLst>
          </p:cNvPr>
          <p:cNvSpPr txBox="1"/>
          <p:nvPr/>
        </p:nvSpPr>
        <p:spPr>
          <a:xfrm>
            <a:off x="4633708" y="4773953"/>
            <a:ext cx="1150508" cy="646331"/>
          </a:xfrm>
          <a:prstGeom prst="rect">
            <a:avLst/>
          </a:prstGeom>
          <a:solidFill>
            <a:schemeClr val="bg2"/>
          </a:solidFill>
          <a:ln>
            <a:solidFill>
              <a:schemeClr val="accent1"/>
            </a:solidFill>
          </a:ln>
        </p:spPr>
        <p:txBody>
          <a:bodyPr wrap="none" rtlCol="0">
            <a:spAutoFit/>
          </a:bodyPr>
          <a:lstStyle/>
          <a:p>
            <a:r>
              <a:rPr lang="en-US" dirty="0"/>
              <a:t>Local Web</a:t>
            </a:r>
          </a:p>
          <a:p>
            <a:r>
              <a:rPr lang="en-US" dirty="0"/>
              <a:t>Sockets</a:t>
            </a:r>
          </a:p>
        </p:txBody>
      </p:sp>
      <p:cxnSp>
        <p:nvCxnSpPr>
          <p:cNvPr id="16" name="Straight Arrow Connector 15">
            <a:extLst>
              <a:ext uri="{FF2B5EF4-FFF2-40B4-BE49-F238E27FC236}">
                <a16:creationId xmlns:a16="http://schemas.microsoft.com/office/drawing/2014/main" id="{4D29067B-1240-4AEF-ABEF-922166807212}"/>
              </a:ext>
            </a:extLst>
          </p:cNvPr>
          <p:cNvCxnSpPr/>
          <p:nvPr/>
        </p:nvCxnSpPr>
        <p:spPr>
          <a:xfrm flipH="1">
            <a:off x="3326621" y="2434828"/>
            <a:ext cx="1961816" cy="73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4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3808-3E77-4E97-8334-07B7F956864C}"/>
              </a:ext>
            </a:extLst>
          </p:cNvPr>
          <p:cNvSpPr>
            <a:spLocks noGrp="1"/>
          </p:cNvSpPr>
          <p:nvPr>
            <p:ph type="title"/>
          </p:nvPr>
        </p:nvSpPr>
        <p:spPr/>
        <p:txBody>
          <a:bodyPr/>
          <a:lstStyle/>
          <a:p>
            <a:r>
              <a:rPr lang="en-US" dirty="0"/>
              <a:t>Web Frame Works Continued</a:t>
            </a:r>
          </a:p>
        </p:txBody>
      </p:sp>
      <p:sp>
        <p:nvSpPr>
          <p:cNvPr id="3" name="Content Placeholder 2">
            <a:extLst>
              <a:ext uri="{FF2B5EF4-FFF2-40B4-BE49-F238E27FC236}">
                <a16:creationId xmlns:a16="http://schemas.microsoft.com/office/drawing/2014/main" id="{F3E087DD-B8A6-4527-9DA2-7C45F98B01F1}"/>
              </a:ext>
            </a:extLst>
          </p:cNvPr>
          <p:cNvSpPr>
            <a:spLocks noGrp="1"/>
          </p:cNvSpPr>
          <p:nvPr>
            <p:ph idx="1"/>
          </p:nvPr>
        </p:nvSpPr>
        <p:spPr/>
        <p:txBody>
          <a:bodyPr/>
          <a:lstStyle/>
          <a:p>
            <a:endParaRPr lang="en-US" dirty="0"/>
          </a:p>
          <a:p>
            <a:r>
              <a:rPr lang="en-US" dirty="0"/>
              <a:t>Applications live within the framework.  The framework offers:</a:t>
            </a:r>
          </a:p>
          <a:p>
            <a:pPr lvl="1"/>
            <a:r>
              <a:rPr lang="en-US" dirty="0"/>
              <a:t>Authentication is provided by the framework</a:t>
            </a:r>
          </a:p>
          <a:p>
            <a:pPr lvl="1"/>
            <a:r>
              <a:rPr lang="en-US" dirty="0"/>
              <a:t>A mobile framework such as jQuery mobile, React Bootstrap</a:t>
            </a:r>
          </a:p>
          <a:p>
            <a:pPr lvl="1"/>
            <a:r>
              <a:rPr lang="en-US" dirty="0"/>
              <a:t>Navigation is taken care of by the framework</a:t>
            </a:r>
          </a:p>
          <a:p>
            <a:pPr lvl="1"/>
            <a:r>
              <a:rPr lang="en-US" dirty="0"/>
              <a:t>A common template to add application code into</a:t>
            </a:r>
          </a:p>
          <a:p>
            <a:pPr lvl="1"/>
            <a:r>
              <a:rPr lang="en-US" dirty="0"/>
              <a:t>JavaScript and </a:t>
            </a:r>
            <a:r>
              <a:rPr lang="en-US" dirty="0" err="1"/>
              <a:t>Css</a:t>
            </a:r>
            <a:r>
              <a:rPr lang="en-US" dirty="0"/>
              <a:t> files are included into the template.  No files except for library files</a:t>
            </a:r>
          </a:p>
        </p:txBody>
      </p:sp>
    </p:spTree>
    <p:extLst>
      <p:ext uri="{BB962C8B-B14F-4D97-AF65-F5344CB8AC3E}">
        <p14:creationId xmlns:p14="http://schemas.microsoft.com/office/powerpoint/2010/main" val="300426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2C1C-9F0C-48B6-81B3-8942C2BADD2B}"/>
              </a:ext>
            </a:extLst>
          </p:cNvPr>
          <p:cNvSpPr>
            <a:spLocks noGrp="1"/>
          </p:cNvSpPr>
          <p:nvPr>
            <p:ph type="title"/>
          </p:nvPr>
        </p:nvSpPr>
        <p:spPr/>
        <p:txBody>
          <a:bodyPr/>
          <a:lstStyle/>
          <a:p>
            <a:r>
              <a:rPr lang="en-US" dirty="0"/>
              <a:t>Web Sockets</a:t>
            </a:r>
          </a:p>
        </p:txBody>
      </p:sp>
      <p:sp>
        <p:nvSpPr>
          <p:cNvPr id="3" name="Content Placeholder 2">
            <a:extLst>
              <a:ext uri="{FF2B5EF4-FFF2-40B4-BE49-F238E27FC236}">
                <a16:creationId xmlns:a16="http://schemas.microsoft.com/office/drawing/2014/main" id="{3BED5526-174E-4269-A905-DDD4716AFE33}"/>
              </a:ext>
            </a:extLst>
          </p:cNvPr>
          <p:cNvSpPr>
            <a:spLocks noGrp="1"/>
          </p:cNvSpPr>
          <p:nvPr>
            <p:ph idx="1"/>
          </p:nvPr>
        </p:nvSpPr>
        <p:spPr/>
        <p:txBody>
          <a:bodyPr/>
          <a:lstStyle/>
          <a:p>
            <a:r>
              <a:rPr lang="en-US" dirty="0"/>
              <a:t>Many user applications require telnet or </a:t>
            </a:r>
            <a:r>
              <a:rPr lang="en-US" dirty="0" err="1"/>
              <a:t>ssh</a:t>
            </a:r>
            <a:r>
              <a:rPr lang="en-US" dirty="0"/>
              <a:t> type use cases.</a:t>
            </a:r>
          </a:p>
          <a:p>
            <a:pPr lvl="1"/>
            <a:r>
              <a:rPr lang="en-US" dirty="0"/>
              <a:t>For lack of a better term console services</a:t>
            </a:r>
          </a:p>
          <a:p>
            <a:r>
              <a:rPr lang="en-US" dirty="0"/>
              <a:t>A Web Socket Service is setup to allow users setup web Sockets</a:t>
            </a:r>
          </a:p>
          <a:p>
            <a:r>
              <a:rPr lang="en-US" dirty="0"/>
              <a:t>Setting up Web Socket Service is straight forward</a:t>
            </a:r>
          </a:p>
          <a:p>
            <a:r>
              <a:rPr lang="en-US" dirty="0"/>
              <a:t>Main problem with Web Sockets is Security</a:t>
            </a:r>
          </a:p>
          <a:p>
            <a:pPr marL="457200" lvl="1" indent="0">
              <a:buNone/>
            </a:pPr>
            <a:endParaRPr lang="en-US" dirty="0"/>
          </a:p>
          <a:p>
            <a:endParaRPr lang="en-US" dirty="0"/>
          </a:p>
        </p:txBody>
      </p:sp>
    </p:spTree>
    <p:extLst>
      <p:ext uri="{BB962C8B-B14F-4D97-AF65-F5344CB8AC3E}">
        <p14:creationId xmlns:p14="http://schemas.microsoft.com/office/powerpoint/2010/main" val="139878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3EEC-DB8B-4675-B49F-8CD3BE22607F}"/>
              </a:ext>
            </a:extLst>
          </p:cNvPr>
          <p:cNvSpPr>
            <a:spLocks noGrp="1"/>
          </p:cNvSpPr>
          <p:nvPr>
            <p:ph type="title"/>
          </p:nvPr>
        </p:nvSpPr>
        <p:spPr/>
        <p:txBody>
          <a:bodyPr/>
          <a:lstStyle/>
          <a:p>
            <a:r>
              <a:rPr lang="en-US" dirty="0"/>
              <a:t>Summary of Required Functions</a:t>
            </a:r>
          </a:p>
        </p:txBody>
      </p:sp>
      <p:sp>
        <p:nvSpPr>
          <p:cNvPr id="3" name="Content Placeholder 2">
            <a:extLst>
              <a:ext uri="{FF2B5EF4-FFF2-40B4-BE49-F238E27FC236}">
                <a16:creationId xmlns:a16="http://schemas.microsoft.com/office/drawing/2014/main" id="{0B8EEB2E-2679-4062-936A-1CB9387E4513}"/>
              </a:ext>
            </a:extLst>
          </p:cNvPr>
          <p:cNvSpPr>
            <a:spLocks noGrp="1"/>
          </p:cNvSpPr>
          <p:nvPr>
            <p:ph idx="1"/>
          </p:nvPr>
        </p:nvSpPr>
        <p:spPr/>
        <p:txBody>
          <a:bodyPr/>
          <a:lstStyle/>
          <a:p>
            <a:r>
              <a:rPr lang="en-US" dirty="0"/>
              <a:t>Event Hub</a:t>
            </a:r>
          </a:p>
          <a:p>
            <a:r>
              <a:rPr lang="en-US" dirty="0"/>
              <a:t>Data Store</a:t>
            </a:r>
          </a:p>
          <a:p>
            <a:r>
              <a:rPr lang="en-US" dirty="0"/>
              <a:t>Time Series</a:t>
            </a:r>
          </a:p>
          <a:p>
            <a:r>
              <a:rPr lang="en-US" dirty="0"/>
              <a:t>Elastic Search Functions</a:t>
            </a:r>
          </a:p>
          <a:p>
            <a:r>
              <a:rPr lang="en-US" dirty="0"/>
              <a:t>Web Frame Work</a:t>
            </a:r>
          </a:p>
          <a:p>
            <a:r>
              <a:rPr lang="en-US" dirty="0"/>
              <a:t>Graphical Database Supporting Cypher</a:t>
            </a:r>
          </a:p>
          <a:p>
            <a:r>
              <a:rPr lang="en-US" dirty="0"/>
              <a:t>Run on 32 bit system with 1 Gig of Memory</a:t>
            </a:r>
          </a:p>
          <a:p>
            <a:r>
              <a:rPr lang="en-US" dirty="0"/>
              <a:t>This is the essence of the Nano Data Center</a:t>
            </a:r>
          </a:p>
          <a:p>
            <a:pPr marL="0" indent="0">
              <a:buNone/>
            </a:pPr>
            <a:endParaRPr lang="en-US" dirty="0"/>
          </a:p>
        </p:txBody>
      </p:sp>
    </p:spTree>
    <p:extLst>
      <p:ext uri="{BB962C8B-B14F-4D97-AF65-F5344CB8AC3E}">
        <p14:creationId xmlns:p14="http://schemas.microsoft.com/office/powerpoint/2010/main" val="237038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DB7-5B3F-446D-AA0C-459E3D7D2AE9}"/>
              </a:ext>
            </a:extLst>
          </p:cNvPr>
          <p:cNvSpPr>
            <a:spLocks noGrp="1"/>
          </p:cNvSpPr>
          <p:nvPr>
            <p:ph type="title"/>
          </p:nvPr>
        </p:nvSpPr>
        <p:spPr/>
        <p:txBody>
          <a:bodyPr/>
          <a:lstStyle/>
          <a:p>
            <a:r>
              <a:rPr lang="en-US" dirty="0"/>
              <a:t>User View of A Nano Data Center</a:t>
            </a:r>
          </a:p>
        </p:txBody>
      </p:sp>
      <p:sp>
        <p:nvSpPr>
          <p:cNvPr id="4" name="TextBox 3">
            <a:extLst>
              <a:ext uri="{FF2B5EF4-FFF2-40B4-BE49-F238E27FC236}">
                <a16:creationId xmlns:a16="http://schemas.microsoft.com/office/drawing/2014/main" id="{C9F40BC7-8C31-406E-B657-08D3BA60676A}"/>
              </a:ext>
            </a:extLst>
          </p:cNvPr>
          <p:cNvSpPr txBox="1"/>
          <p:nvPr/>
        </p:nvSpPr>
        <p:spPr>
          <a:xfrm>
            <a:off x="2108579" y="1690688"/>
            <a:ext cx="1207827" cy="646331"/>
          </a:xfrm>
          <a:prstGeom prst="rect">
            <a:avLst/>
          </a:prstGeom>
          <a:noFill/>
          <a:ln>
            <a:solidFill>
              <a:schemeClr val="tx1"/>
            </a:solidFill>
          </a:ln>
        </p:spPr>
        <p:txBody>
          <a:bodyPr wrap="square" rtlCol="0">
            <a:spAutoFit/>
          </a:bodyPr>
          <a:lstStyle/>
          <a:p>
            <a:r>
              <a:rPr lang="en-US" dirty="0"/>
              <a:t>User</a:t>
            </a:r>
          </a:p>
          <a:p>
            <a:r>
              <a:rPr lang="en-US" dirty="0"/>
              <a:t>App1</a:t>
            </a:r>
          </a:p>
        </p:txBody>
      </p:sp>
      <p:sp>
        <p:nvSpPr>
          <p:cNvPr id="5" name="TextBox 4">
            <a:extLst>
              <a:ext uri="{FF2B5EF4-FFF2-40B4-BE49-F238E27FC236}">
                <a16:creationId xmlns:a16="http://schemas.microsoft.com/office/drawing/2014/main" id="{2BD26D55-49B0-41CC-B7F1-79535E4FE6DB}"/>
              </a:ext>
            </a:extLst>
          </p:cNvPr>
          <p:cNvSpPr txBox="1"/>
          <p:nvPr/>
        </p:nvSpPr>
        <p:spPr>
          <a:xfrm>
            <a:off x="3316406" y="1690688"/>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6" name="TextBox 5">
            <a:extLst>
              <a:ext uri="{FF2B5EF4-FFF2-40B4-BE49-F238E27FC236}">
                <a16:creationId xmlns:a16="http://schemas.microsoft.com/office/drawing/2014/main" id="{8061385D-C0B5-4791-BE81-FCCDC12668AB}"/>
              </a:ext>
            </a:extLst>
          </p:cNvPr>
          <p:cNvSpPr txBox="1"/>
          <p:nvPr/>
        </p:nvSpPr>
        <p:spPr>
          <a:xfrm>
            <a:off x="2108579" y="2927171"/>
            <a:ext cx="1207827" cy="646331"/>
          </a:xfrm>
          <a:prstGeom prst="rect">
            <a:avLst/>
          </a:prstGeom>
          <a:noFill/>
          <a:ln>
            <a:solidFill>
              <a:schemeClr val="tx1"/>
            </a:solidFill>
          </a:ln>
        </p:spPr>
        <p:txBody>
          <a:bodyPr wrap="square" rtlCol="0">
            <a:spAutoFit/>
          </a:bodyPr>
          <a:lstStyle/>
          <a:p>
            <a:r>
              <a:rPr lang="en-US" dirty="0"/>
              <a:t>User</a:t>
            </a:r>
          </a:p>
          <a:p>
            <a:r>
              <a:rPr lang="en-US" dirty="0"/>
              <a:t>App2</a:t>
            </a:r>
          </a:p>
        </p:txBody>
      </p:sp>
      <p:sp>
        <p:nvSpPr>
          <p:cNvPr id="7" name="TextBox 6">
            <a:extLst>
              <a:ext uri="{FF2B5EF4-FFF2-40B4-BE49-F238E27FC236}">
                <a16:creationId xmlns:a16="http://schemas.microsoft.com/office/drawing/2014/main" id="{809BE9E2-E207-4E5D-952C-4636903CE088}"/>
              </a:ext>
            </a:extLst>
          </p:cNvPr>
          <p:cNvSpPr txBox="1"/>
          <p:nvPr/>
        </p:nvSpPr>
        <p:spPr>
          <a:xfrm>
            <a:off x="3316406" y="2927171"/>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8" name="TextBox 7">
            <a:extLst>
              <a:ext uri="{FF2B5EF4-FFF2-40B4-BE49-F238E27FC236}">
                <a16:creationId xmlns:a16="http://schemas.microsoft.com/office/drawing/2014/main" id="{F405E898-1F09-42C3-8182-B17F89378D3B}"/>
              </a:ext>
            </a:extLst>
          </p:cNvPr>
          <p:cNvSpPr txBox="1"/>
          <p:nvPr/>
        </p:nvSpPr>
        <p:spPr>
          <a:xfrm>
            <a:off x="2025309" y="4699410"/>
            <a:ext cx="1207827" cy="646331"/>
          </a:xfrm>
          <a:prstGeom prst="rect">
            <a:avLst/>
          </a:prstGeom>
          <a:noFill/>
          <a:ln>
            <a:solidFill>
              <a:schemeClr val="tx1"/>
            </a:solidFill>
          </a:ln>
        </p:spPr>
        <p:txBody>
          <a:bodyPr wrap="square" rtlCol="0">
            <a:spAutoFit/>
          </a:bodyPr>
          <a:lstStyle/>
          <a:p>
            <a:r>
              <a:rPr lang="en-US" dirty="0"/>
              <a:t>User</a:t>
            </a:r>
          </a:p>
          <a:p>
            <a:r>
              <a:rPr lang="en-US" dirty="0" err="1"/>
              <a:t>Appn</a:t>
            </a:r>
            <a:endParaRPr lang="en-US" dirty="0"/>
          </a:p>
        </p:txBody>
      </p:sp>
      <p:sp>
        <p:nvSpPr>
          <p:cNvPr id="9" name="TextBox 8">
            <a:extLst>
              <a:ext uri="{FF2B5EF4-FFF2-40B4-BE49-F238E27FC236}">
                <a16:creationId xmlns:a16="http://schemas.microsoft.com/office/drawing/2014/main" id="{B42D477D-18CF-4EEC-B8DB-1C351A7A2C44}"/>
              </a:ext>
            </a:extLst>
          </p:cNvPr>
          <p:cNvSpPr txBox="1"/>
          <p:nvPr/>
        </p:nvSpPr>
        <p:spPr>
          <a:xfrm>
            <a:off x="3233136" y="4699410"/>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10" name="TextBox 9">
            <a:extLst>
              <a:ext uri="{FF2B5EF4-FFF2-40B4-BE49-F238E27FC236}">
                <a16:creationId xmlns:a16="http://schemas.microsoft.com/office/drawing/2014/main" id="{BDD4242B-7C60-4BEF-8EF3-F023AF30D5B8}"/>
              </a:ext>
            </a:extLst>
          </p:cNvPr>
          <p:cNvSpPr txBox="1"/>
          <p:nvPr/>
        </p:nvSpPr>
        <p:spPr>
          <a:xfrm>
            <a:off x="5257014" y="2373173"/>
            <a:ext cx="1677971" cy="1754326"/>
          </a:xfrm>
          <a:prstGeom prst="rect">
            <a:avLst/>
          </a:prstGeom>
          <a:solidFill>
            <a:schemeClr val="bg2"/>
          </a:solidFill>
          <a:ln>
            <a:solidFill>
              <a:schemeClr val="tx1"/>
            </a:solidFill>
          </a:ln>
        </p:spPr>
        <p:txBody>
          <a:bodyPr wrap="square" rtlCol="0">
            <a:spAutoFit/>
          </a:bodyPr>
          <a:lstStyle/>
          <a:p>
            <a:r>
              <a:rPr lang="en-US" dirty="0"/>
              <a:t>Nano</a:t>
            </a:r>
          </a:p>
          <a:p>
            <a:r>
              <a:rPr lang="en-US" dirty="0"/>
              <a:t>Data</a:t>
            </a:r>
          </a:p>
          <a:p>
            <a:r>
              <a:rPr lang="en-US" dirty="0"/>
              <a:t>Center</a:t>
            </a:r>
          </a:p>
          <a:p>
            <a:r>
              <a:rPr lang="en-US" dirty="0"/>
              <a:t>Docker</a:t>
            </a:r>
          </a:p>
          <a:p>
            <a:r>
              <a:rPr lang="en-US" dirty="0"/>
              <a:t>Container</a:t>
            </a:r>
          </a:p>
          <a:p>
            <a:endParaRPr lang="en-US" dirty="0"/>
          </a:p>
        </p:txBody>
      </p:sp>
      <p:cxnSp>
        <p:nvCxnSpPr>
          <p:cNvPr id="12" name="Straight Arrow Connector 11">
            <a:extLst>
              <a:ext uri="{FF2B5EF4-FFF2-40B4-BE49-F238E27FC236}">
                <a16:creationId xmlns:a16="http://schemas.microsoft.com/office/drawing/2014/main" id="{38F08C36-594D-4D5B-B928-5FE0D00912D7}"/>
              </a:ext>
            </a:extLst>
          </p:cNvPr>
          <p:cNvCxnSpPr/>
          <p:nvPr/>
        </p:nvCxnSpPr>
        <p:spPr>
          <a:xfrm>
            <a:off x="4355184" y="2092751"/>
            <a:ext cx="848412" cy="64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DFC1F9-5B52-420F-8178-99D6C1C52CD6}"/>
              </a:ext>
            </a:extLst>
          </p:cNvPr>
          <p:cNvCxnSpPr>
            <a:stCxn id="7" idx="3"/>
            <a:endCxn id="10" idx="1"/>
          </p:cNvCxnSpPr>
          <p:nvPr/>
        </p:nvCxnSpPr>
        <p:spPr>
          <a:xfrm flipV="1">
            <a:off x="4264926" y="3250336"/>
            <a:ext cx="9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CFD9F0-E2C9-4B7D-A111-399580FDA5D0}"/>
              </a:ext>
            </a:extLst>
          </p:cNvPr>
          <p:cNvCxnSpPr>
            <a:stCxn id="9" idx="3"/>
          </p:cNvCxnSpPr>
          <p:nvPr/>
        </p:nvCxnSpPr>
        <p:spPr>
          <a:xfrm flipV="1">
            <a:off x="4181656" y="3891358"/>
            <a:ext cx="1075358" cy="113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34319F-87C5-40EB-81CD-3D8FF8DA7192}"/>
              </a:ext>
            </a:extLst>
          </p:cNvPr>
          <p:cNvSpPr txBox="1"/>
          <p:nvPr/>
        </p:nvSpPr>
        <p:spPr>
          <a:xfrm>
            <a:off x="7975076" y="1593130"/>
            <a:ext cx="1941922" cy="923330"/>
          </a:xfrm>
          <a:prstGeom prst="rect">
            <a:avLst/>
          </a:prstGeom>
          <a:solidFill>
            <a:schemeClr val="bg2"/>
          </a:solidFill>
          <a:ln>
            <a:solidFill>
              <a:schemeClr val="tx1"/>
            </a:solidFill>
          </a:ln>
        </p:spPr>
        <p:txBody>
          <a:bodyPr wrap="square" rtlCol="0">
            <a:spAutoFit/>
          </a:bodyPr>
          <a:lstStyle/>
          <a:p>
            <a:r>
              <a:rPr lang="en-US" dirty="0"/>
              <a:t>Web Server</a:t>
            </a:r>
          </a:p>
          <a:p>
            <a:r>
              <a:rPr lang="en-US" dirty="0"/>
              <a:t>Docker</a:t>
            </a:r>
          </a:p>
          <a:p>
            <a:r>
              <a:rPr lang="en-US" dirty="0"/>
              <a:t>Container</a:t>
            </a:r>
          </a:p>
        </p:txBody>
      </p:sp>
      <p:sp>
        <p:nvSpPr>
          <p:cNvPr id="18" name="TextBox 17">
            <a:extLst>
              <a:ext uri="{FF2B5EF4-FFF2-40B4-BE49-F238E27FC236}">
                <a16:creationId xmlns:a16="http://schemas.microsoft.com/office/drawing/2014/main" id="{AD55BBE4-52D7-4628-B3B8-0F6B76B24F96}"/>
              </a:ext>
            </a:extLst>
          </p:cNvPr>
          <p:cNvSpPr txBox="1"/>
          <p:nvPr/>
        </p:nvSpPr>
        <p:spPr>
          <a:xfrm>
            <a:off x="8295588" y="3573502"/>
            <a:ext cx="1787833" cy="1200329"/>
          </a:xfrm>
          <a:prstGeom prst="rect">
            <a:avLst/>
          </a:prstGeom>
          <a:solidFill>
            <a:schemeClr val="bg2"/>
          </a:solidFill>
          <a:ln>
            <a:solidFill>
              <a:schemeClr val="tx1"/>
            </a:solidFill>
          </a:ln>
        </p:spPr>
        <p:txBody>
          <a:bodyPr wrap="square" rtlCol="0">
            <a:spAutoFit/>
          </a:bodyPr>
          <a:lstStyle/>
          <a:p>
            <a:r>
              <a:rPr lang="en-US" dirty="0"/>
              <a:t>IOT</a:t>
            </a:r>
          </a:p>
          <a:p>
            <a:r>
              <a:rPr lang="en-US" dirty="0"/>
              <a:t>Interface</a:t>
            </a:r>
          </a:p>
          <a:p>
            <a:r>
              <a:rPr lang="en-US" dirty="0"/>
              <a:t>Docker</a:t>
            </a:r>
          </a:p>
          <a:p>
            <a:r>
              <a:rPr lang="en-US" dirty="0"/>
              <a:t>Container</a:t>
            </a:r>
          </a:p>
        </p:txBody>
      </p:sp>
      <p:cxnSp>
        <p:nvCxnSpPr>
          <p:cNvPr id="20" name="Straight Arrow Connector 19">
            <a:extLst>
              <a:ext uri="{FF2B5EF4-FFF2-40B4-BE49-F238E27FC236}">
                <a16:creationId xmlns:a16="http://schemas.microsoft.com/office/drawing/2014/main" id="{FBC5B8EA-B73C-4B9C-8853-C0EC4B107EF3}"/>
              </a:ext>
            </a:extLst>
          </p:cNvPr>
          <p:cNvCxnSpPr/>
          <p:nvPr/>
        </p:nvCxnSpPr>
        <p:spPr>
          <a:xfrm flipH="1">
            <a:off x="6988403" y="2234152"/>
            <a:ext cx="938670" cy="55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A808B8D-D80C-4785-96A4-27FE287C40EF}"/>
              </a:ext>
            </a:extLst>
          </p:cNvPr>
          <p:cNvCxnSpPr>
            <a:endCxn id="18" idx="1"/>
          </p:cNvCxnSpPr>
          <p:nvPr/>
        </p:nvCxnSpPr>
        <p:spPr>
          <a:xfrm>
            <a:off x="6934985" y="3676454"/>
            <a:ext cx="1360603" cy="49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7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E011-1B87-4307-8259-DC1D4683E427}"/>
              </a:ext>
            </a:extLst>
          </p:cNvPr>
          <p:cNvSpPr>
            <a:spLocks noGrp="1"/>
          </p:cNvSpPr>
          <p:nvPr>
            <p:ph type="title"/>
          </p:nvPr>
        </p:nvSpPr>
        <p:spPr/>
        <p:txBody>
          <a:bodyPr/>
          <a:lstStyle/>
          <a:p>
            <a:r>
              <a:rPr lang="en-US" dirty="0"/>
              <a:t>Why is a Data Center Approach Important</a:t>
            </a:r>
          </a:p>
        </p:txBody>
      </p:sp>
      <p:sp>
        <p:nvSpPr>
          <p:cNvPr id="3" name="Content Placeholder 2">
            <a:extLst>
              <a:ext uri="{FF2B5EF4-FFF2-40B4-BE49-F238E27FC236}">
                <a16:creationId xmlns:a16="http://schemas.microsoft.com/office/drawing/2014/main" id="{B2DEE174-9CC2-416C-8669-CED991DA59CF}"/>
              </a:ext>
            </a:extLst>
          </p:cNvPr>
          <p:cNvSpPr>
            <a:spLocks noGrp="1"/>
          </p:cNvSpPr>
          <p:nvPr>
            <p:ph idx="1"/>
          </p:nvPr>
        </p:nvSpPr>
        <p:spPr/>
        <p:txBody>
          <a:bodyPr>
            <a:normAutofit lnSpcReduction="10000"/>
          </a:bodyPr>
          <a:lstStyle/>
          <a:p>
            <a:r>
              <a:rPr lang="en-US" dirty="0"/>
              <a:t>Need to know that target if functioning correctly</a:t>
            </a:r>
          </a:p>
          <a:p>
            <a:pPr lvl="1"/>
            <a:r>
              <a:rPr lang="en-US" dirty="0"/>
              <a:t>Examining operating parameters</a:t>
            </a:r>
          </a:p>
          <a:p>
            <a:pPr lvl="1"/>
            <a:r>
              <a:rPr lang="en-US" dirty="0"/>
              <a:t>Examining time histories of operating parameters ( strip charts )</a:t>
            </a:r>
          </a:p>
          <a:p>
            <a:pPr lvl="1"/>
            <a:r>
              <a:rPr lang="en-US" dirty="0"/>
              <a:t>Examining output logs</a:t>
            </a:r>
          </a:p>
          <a:p>
            <a:r>
              <a:rPr lang="en-US" dirty="0"/>
              <a:t>Need to detect system and program crashes ( Nothing is Perfect )</a:t>
            </a:r>
          </a:p>
          <a:p>
            <a:pPr lvl="1"/>
            <a:r>
              <a:rPr lang="en-US" dirty="0"/>
              <a:t>Need to capture crash logs</a:t>
            </a:r>
          </a:p>
          <a:p>
            <a:pPr lvl="1"/>
            <a:r>
              <a:rPr lang="en-US" dirty="0"/>
              <a:t>Need to capture system and program logs</a:t>
            </a:r>
          </a:p>
          <a:p>
            <a:r>
              <a:rPr lang="en-US" dirty="0"/>
              <a:t>Need to display data to a user in a meaningful way.</a:t>
            </a:r>
          </a:p>
          <a:p>
            <a:r>
              <a:rPr lang="en-US" dirty="0"/>
              <a:t>Data Center Operations have been doing this for many years</a:t>
            </a:r>
          </a:p>
          <a:p>
            <a:r>
              <a:rPr lang="en-US" dirty="0"/>
              <a:t>Only path that users have visibility into the system.</a:t>
            </a:r>
          </a:p>
          <a:p>
            <a:pPr marL="457200" lvl="1" indent="0">
              <a:buNone/>
            </a:pPr>
            <a:endParaRPr lang="en-US" dirty="0"/>
          </a:p>
          <a:p>
            <a:pPr lvl="1"/>
            <a:endParaRPr lang="en-US" dirty="0"/>
          </a:p>
        </p:txBody>
      </p:sp>
    </p:spTree>
    <p:extLst>
      <p:ext uri="{BB962C8B-B14F-4D97-AF65-F5344CB8AC3E}">
        <p14:creationId xmlns:p14="http://schemas.microsoft.com/office/powerpoint/2010/main" val="216767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7CA5-A616-4F3A-B8F2-621EA2C89D3D}"/>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86F779F3-1D68-4DB7-AE76-72C6F123A9EF}"/>
              </a:ext>
            </a:extLst>
          </p:cNvPr>
          <p:cNvSpPr>
            <a:spLocks noGrp="1"/>
          </p:cNvSpPr>
          <p:nvPr>
            <p:ph idx="1"/>
          </p:nvPr>
        </p:nvSpPr>
        <p:spPr/>
        <p:txBody>
          <a:bodyPr/>
          <a:lstStyle/>
          <a:p>
            <a:r>
              <a:rPr lang="en-US" dirty="0"/>
              <a:t>The Art of Monitoring by James </a:t>
            </a:r>
            <a:r>
              <a:rPr lang="en-US" dirty="0" err="1"/>
              <a:t>Turnball</a:t>
            </a:r>
            <a:r>
              <a:rPr lang="en-US" dirty="0"/>
              <a:t>  -- main reference</a:t>
            </a:r>
          </a:p>
          <a:p>
            <a:r>
              <a:rPr lang="en-US" dirty="0"/>
              <a:t>Practical Monitoring by Mike Julian</a:t>
            </a:r>
          </a:p>
          <a:p>
            <a:r>
              <a:rPr lang="en-US" dirty="0"/>
              <a:t>Monitoring with Graphite by Jason Dixon</a:t>
            </a:r>
          </a:p>
          <a:p>
            <a:r>
              <a:rPr lang="en-US" dirty="0"/>
              <a:t>Effective Monitoring and Alerting by </a:t>
            </a:r>
            <a:r>
              <a:rPr lang="en-US" dirty="0" err="1"/>
              <a:t>Slavek</a:t>
            </a:r>
            <a:r>
              <a:rPr lang="en-US" dirty="0"/>
              <a:t> </a:t>
            </a:r>
            <a:r>
              <a:rPr lang="en-US" dirty="0" err="1"/>
              <a:t>Ligus</a:t>
            </a:r>
            <a:endParaRPr lang="en-US" dirty="0"/>
          </a:p>
        </p:txBody>
      </p:sp>
    </p:spTree>
    <p:extLst>
      <p:ext uri="{BB962C8B-B14F-4D97-AF65-F5344CB8AC3E}">
        <p14:creationId xmlns:p14="http://schemas.microsoft.com/office/powerpoint/2010/main" val="121454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617F-A145-49DA-9F69-17B3DDAC746E}"/>
              </a:ext>
            </a:extLst>
          </p:cNvPr>
          <p:cNvSpPr>
            <a:spLocks noGrp="1"/>
          </p:cNvSpPr>
          <p:nvPr>
            <p:ph type="title"/>
          </p:nvPr>
        </p:nvSpPr>
        <p:spPr/>
        <p:txBody>
          <a:bodyPr/>
          <a:lstStyle/>
          <a:p>
            <a:r>
              <a:rPr lang="en-US" dirty="0"/>
              <a:t>Tools Covered</a:t>
            </a:r>
          </a:p>
        </p:txBody>
      </p:sp>
      <p:sp>
        <p:nvSpPr>
          <p:cNvPr id="3" name="Content Placeholder 2">
            <a:extLst>
              <a:ext uri="{FF2B5EF4-FFF2-40B4-BE49-F238E27FC236}">
                <a16:creationId xmlns:a16="http://schemas.microsoft.com/office/drawing/2014/main" id="{73D27981-3447-4D81-B1C8-0AF81356D289}"/>
              </a:ext>
            </a:extLst>
          </p:cNvPr>
          <p:cNvSpPr>
            <a:spLocks noGrp="1"/>
          </p:cNvSpPr>
          <p:nvPr>
            <p:ph idx="1"/>
          </p:nvPr>
        </p:nvSpPr>
        <p:spPr/>
        <p:txBody>
          <a:bodyPr/>
          <a:lstStyle/>
          <a:p>
            <a:r>
              <a:rPr lang="en-US" dirty="0"/>
              <a:t>Riemann – Message Broker</a:t>
            </a:r>
          </a:p>
          <a:p>
            <a:r>
              <a:rPr lang="en-US" dirty="0"/>
              <a:t>Graphite – data store</a:t>
            </a:r>
          </a:p>
          <a:p>
            <a:r>
              <a:rPr lang="en-US" dirty="0" err="1"/>
              <a:t>Influxdb</a:t>
            </a:r>
            <a:r>
              <a:rPr lang="en-US" dirty="0"/>
              <a:t> – time series data base</a:t>
            </a:r>
          </a:p>
          <a:p>
            <a:r>
              <a:rPr lang="en-US" dirty="0"/>
              <a:t>Elastic Search – analyzing logs</a:t>
            </a:r>
          </a:p>
          <a:p>
            <a:r>
              <a:rPr lang="en-US" dirty="0"/>
              <a:t>Web Frame Work to Display Results</a:t>
            </a:r>
          </a:p>
          <a:p>
            <a:endParaRPr lang="en-US" dirty="0"/>
          </a:p>
        </p:txBody>
      </p:sp>
    </p:spTree>
    <p:extLst>
      <p:ext uri="{BB962C8B-B14F-4D97-AF65-F5344CB8AC3E}">
        <p14:creationId xmlns:p14="http://schemas.microsoft.com/office/powerpoint/2010/main" val="342874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8B48-7A8C-4B37-A138-7671A65B1B9C}"/>
              </a:ext>
            </a:extLst>
          </p:cNvPr>
          <p:cNvSpPr>
            <a:spLocks noGrp="1"/>
          </p:cNvSpPr>
          <p:nvPr>
            <p:ph type="title"/>
          </p:nvPr>
        </p:nvSpPr>
        <p:spPr/>
        <p:txBody>
          <a:bodyPr/>
          <a:lstStyle/>
          <a:p>
            <a:r>
              <a:rPr lang="en-US" dirty="0"/>
              <a:t>Event Router Reimann</a:t>
            </a:r>
          </a:p>
        </p:txBody>
      </p:sp>
      <p:pic>
        <p:nvPicPr>
          <p:cNvPr id="5" name="Picture 4">
            <a:extLst>
              <a:ext uri="{FF2B5EF4-FFF2-40B4-BE49-F238E27FC236}">
                <a16:creationId xmlns:a16="http://schemas.microsoft.com/office/drawing/2014/main" id="{A159B846-341A-4550-94DB-FC69360C5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75" y="2146379"/>
            <a:ext cx="5555461" cy="1836579"/>
          </a:xfrm>
          <a:prstGeom prst="rect">
            <a:avLst/>
          </a:prstGeom>
        </p:spPr>
      </p:pic>
    </p:spTree>
    <p:extLst>
      <p:ext uri="{BB962C8B-B14F-4D97-AF65-F5344CB8AC3E}">
        <p14:creationId xmlns:p14="http://schemas.microsoft.com/office/powerpoint/2010/main" val="31168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D00B-1D10-4907-911B-9DD7151A088B}"/>
              </a:ext>
            </a:extLst>
          </p:cNvPr>
          <p:cNvSpPr>
            <a:spLocks noGrp="1"/>
          </p:cNvSpPr>
          <p:nvPr>
            <p:ph type="title"/>
          </p:nvPr>
        </p:nvSpPr>
        <p:spPr/>
        <p:txBody>
          <a:bodyPr/>
          <a:lstStyle/>
          <a:p>
            <a:r>
              <a:rPr lang="en-US" dirty="0"/>
              <a:t>Data Store and Visualization</a:t>
            </a:r>
            <a:br>
              <a:rPr lang="en-US" dirty="0"/>
            </a:br>
            <a:r>
              <a:rPr lang="en-US" dirty="0"/>
              <a:t>Graphite Data Base and </a:t>
            </a:r>
            <a:r>
              <a:rPr lang="en-US" dirty="0" err="1"/>
              <a:t>Grafana</a:t>
            </a:r>
            <a:r>
              <a:rPr lang="en-US" dirty="0"/>
              <a:t> Web Server </a:t>
            </a:r>
          </a:p>
        </p:txBody>
      </p:sp>
      <p:pic>
        <p:nvPicPr>
          <p:cNvPr id="5" name="Picture 4">
            <a:extLst>
              <a:ext uri="{FF2B5EF4-FFF2-40B4-BE49-F238E27FC236}">
                <a16:creationId xmlns:a16="http://schemas.microsoft.com/office/drawing/2014/main" id="{B92A2DA1-F92C-4B87-80BF-3D9F1F5B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637" y="2531024"/>
            <a:ext cx="5524979" cy="1257409"/>
          </a:xfrm>
          <a:prstGeom prst="rect">
            <a:avLst/>
          </a:prstGeom>
        </p:spPr>
      </p:pic>
    </p:spTree>
    <p:extLst>
      <p:ext uri="{BB962C8B-B14F-4D97-AF65-F5344CB8AC3E}">
        <p14:creationId xmlns:p14="http://schemas.microsoft.com/office/powerpoint/2010/main" val="237711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3FFA-B9BF-4623-AE64-338B935AA418}"/>
              </a:ext>
            </a:extLst>
          </p:cNvPr>
          <p:cNvSpPr>
            <a:spLocks noGrp="1"/>
          </p:cNvSpPr>
          <p:nvPr>
            <p:ph type="title"/>
          </p:nvPr>
        </p:nvSpPr>
        <p:spPr/>
        <p:txBody>
          <a:bodyPr/>
          <a:lstStyle/>
          <a:p>
            <a:r>
              <a:rPr lang="en-US" dirty="0"/>
              <a:t>Time Series Database</a:t>
            </a:r>
          </a:p>
        </p:txBody>
      </p:sp>
      <p:pic>
        <p:nvPicPr>
          <p:cNvPr id="7" name="Picture 6">
            <a:extLst>
              <a:ext uri="{FF2B5EF4-FFF2-40B4-BE49-F238E27FC236}">
                <a16:creationId xmlns:a16="http://schemas.microsoft.com/office/drawing/2014/main" id="{630D0E5B-46DE-489B-BDE2-FFDEFBB0B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174" y="1107782"/>
            <a:ext cx="7482326" cy="4988217"/>
          </a:xfrm>
          <a:prstGeom prst="rect">
            <a:avLst/>
          </a:prstGeom>
        </p:spPr>
      </p:pic>
    </p:spTree>
    <p:extLst>
      <p:ext uri="{BB962C8B-B14F-4D97-AF65-F5344CB8AC3E}">
        <p14:creationId xmlns:p14="http://schemas.microsoft.com/office/powerpoint/2010/main" val="369587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949</Words>
  <Application>Microsoft Office PowerPoint</Application>
  <PresentationFormat>Widescreen</PresentationFormat>
  <Paragraphs>151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Menlo</vt:lpstr>
      <vt:lpstr>Office Theme</vt:lpstr>
      <vt:lpstr>Components of a Data Center</vt:lpstr>
      <vt:lpstr>Nano Data Center</vt:lpstr>
      <vt:lpstr>User View of A Nano Data Center</vt:lpstr>
      <vt:lpstr>Why is a Data Center Approach Important</vt:lpstr>
      <vt:lpstr>List of References</vt:lpstr>
      <vt:lpstr>Tools Covered</vt:lpstr>
      <vt:lpstr>Event Router Reimann</vt:lpstr>
      <vt:lpstr>Data Store and Visualization Graphite Data Base and Grafana Web Server </vt:lpstr>
      <vt:lpstr>Time Series Database</vt:lpstr>
      <vt:lpstr>Elastic Search</vt:lpstr>
      <vt:lpstr>Graphical Data Bases</vt:lpstr>
      <vt:lpstr>Restrictions On Data Center Graphs</vt:lpstr>
      <vt:lpstr>Example of Tree Structured Graph</vt:lpstr>
      <vt:lpstr>SNMP is very hard to understand Why is the graphical database any different?</vt:lpstr>
      <vt:lpstr>Example of Power of Graphical Data Base</vt:lpstr>
      <vt:lpstr>Constructing the graphical database</vt:lpstr>
      <vt:lpstr>Nature of Application Web Pages</vt:lpstr>
      <vt:lpstr>A typical web layout</vt:lpstr>
      <vt:lpstr>Example of Menu Selection  with Pop Up Menu</vt:lpstr>
      <vt:lpstr>Web Frame Works Continued</vt:lpstr>
      <vt:lpstr>Web Sockets</vt:lpstr>
      <vt:lpstr>Summary of Required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a Data Center</dc:title>
  <dc:creator>Glenn Edgar</dc:creator>
  <cp:lastModifiedBy>Glenn Edgar</cp:lastModifiedBy>
  <cp:revision>41</cp:revision>
  <cp:lastPrinted>2018-01-20T03:05:00Z</cp:lastPrinted>
  <dcterms:created xsi:type="dcterms:W3CDTF">2018-01-09T01:48:29Z</dcterms:created>
  <dcterms:modified xsi:type="dcterms:W3CDTF">2018-02-05T23:25:55Z</dcterms:modified>
</cp:coreProperties>
</file>