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2" r:id="rId15"/>
    <p:sldId id="275" r:id="rId16"/>
    <p:sldId id="276" r:id="rId17"/>
    <p:sldId id="280" r:id="rId18"/>
    <p:sldId id="277" r:id="rId19"/>
    <p:sldId id="263" r:id="rId20"/>
    <p:sldId id="264" r:id="rId21"/>
    <p:sldId id="265" r:id="rId22"/>
    <p:sldId id="26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A9FA-FAD9-454A-98D9-21D6E643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4D0F-A3D7-4C2C-B3D1-3D826BDC0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87B1-BFCE-42E2-ACA5-C362D8D4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7651-0BCB-4002-B155-8055C3E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B22E-04FD-4E23-B3E5-C680CF3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14C5-573A-491C-A18B-106C35F8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4823-E0A1-45DA-9DA2-04E842DF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0DD8-6F5C-4449-9BA6-96045DE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FE02-B0C3-40DE-BC7F-649640C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B4AF-27AA-4410-9CA2-96021866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09E8C-AF5A-4105-84CD-CC065DC0F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F22BE-7B87-4CBB-B125-4E3C2E6A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38F3-E615-45EB-8733-16504BC0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DFFD-551C-4C26-8350-F43FD23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7ADE-3E61-44EC-94E9-4AE06FAA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9F-F0B1-499C-B720-E9BB892F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E226-9BB6-4493-90B9-B9E0A699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CD6B-967B-4B87-8C75-A5419519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1EF5-34F1-4A5D-9C7B-E14EF6FA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1B40-A7EA-4A3C-AD91-98104355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D874-0B1D-4DF3-9F44-0B902B1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81C9-2A29-491F-ADE5-00723AC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C748-22B0-4EE7-8503-99D5AC2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BDED-783D-45D8-8323-300E0E74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DE2D-6221-4472-9CEF-71AD72F3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00B-895D-427C-8F7F-5D7D0B6E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6A88-EA34-4FED-8897-C79D30FF6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7B9F1-3F03-4631-994B-6DF589A4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AD80-C8DD-4005-8626-216DC85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9FF5C-FB5C-47A4-8902-9D6B7221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8010-8451-49A6-9D6A-170569E9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F045-CF44-4779-8719-B8E9F3F0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9086-EBEE-4817-888A-6C3B049F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FE2F-594C-41A9-8156-6AC61CB2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BD35C-144E-4F9A-A8A4-505BF79F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20E13-79E9-40C0-A76E-4B7FE46E5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935D9-EB59-494E-8C03-8050F878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FB99F-BA13-45B5-ABB5-BA6C1B6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0BA0-6B02-48EC-8A19-5C18F54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5752-4551-490D-839A-B7B8DD02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CBD04-D35D-4905-80BE-286E2B5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3D6FD-0D74-494B-83D2-DB897E09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346BA-CF1D-4AC3-8F07-B1C11BED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F18AB-C08F-44D9-8A73-DA7531BA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4345-AE27-4F3E-83B7-FFC9F2AD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8789A-7A68-4E87-882B-39B3FA5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FC19-15AC-4F52-89A9-C72E06D3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3487-EDF9-4AD7-9739-495FA3C6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5C187-943A-4B39-9D66-B0AD4E49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F80A-8127-4D7F-8488-2E2BB66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741E9-7407-4136-8608-D1DFD592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170E-EFA0-4799-9D53-D20248B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B92-19E7-4580-8C37-ECE55DF9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EA24D-AABE-4FDC-A0D3-DF58C48C0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9276A-BD61-46F4-B6FE-9E05413E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0292-378D-4138-844A-11279B66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3AEC7-3722-4F46-AE5B-DA02BFA2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E798A-34F9-4B2C-8B1F-11129A7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73E0-0F52-430A-B8B1-1AFC247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B0F0C-E590-469E-9960-F857FC65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EEE4-E91A-4410-B102-EAE88B97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FF3A-9FFC-4CB7-AB87-E8A216B433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B6D-8DD1-4315-BB6B-CBBC56DD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5BD0-CA4E-4E77-8D04-3AE2C349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A73-60F0-439B-854A-2CCC1A15D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mationdirec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C41-A8B5-4A5C-BD1C-1C870C9F6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Track #1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1E787-C957-405D-AD2A-EF5171629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33018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A953-13AC-4464-B03F-4E30912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DIN Rails to add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A96F4-9141-4F3B-9A41-65EB08D85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328"/>
            <a:ext cx="3056108" cy="4757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D7D18-8306-4ED7-840F-7FE09CB4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41" y="1381328"/>
            <a:ext cx="3328683" cy="4445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72BC0-3F15-4117-A1BD-8C30BAE56B27}"/>
              </a:ext>
            </a:extLst>
          </p:cNvPr>
          <p:cNvSpPr txBox="1"/>
          <p:nvPr/>
        </p:nvSpPr>
        <p:spPr>
          <a:xfrm>
            <a:off x="4134255" y="1780162"/>
            <a:ext cx="105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Edge </a:t>
            </a:r>
          </a:p>
          <a:p>
            <a:r>
              <a:rPr lang="en-US" dirty="0"/>
              <a:t>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455CE-36A8-481E-8043-E63EBE996DD0}"/>
              </a:ext>
            </a:extLst>
          </p:cNvPr>
          <p:cNvSpPr txBox="1"/>
          <p:nvPr/>
        </p:nvSpPr>
        <p:spPr>
          <a:xfrm>
            <a:off x="6357481" y="2312447"/>
            <a:ext cx="19925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</a:t>
            </a:r>
          </a:p>
          <a:p>
            <a:r>
              <a:rPr lang="en-US" dirty="0"/>
              <a:t>Remote </a:t>
            </a:r>
          </a:p>
          <a:p>
            <a:r>
              <a:rPr lang="en-US" dirty="0"/>
              <a:t>Unit</a:t>
            </a:r>
          </a:p>
          <a:p>
            <a:endParaRPr lang="en-US" dirty="0"/>
          </a:p>
          <a:p>
            <a:r>
              <a:rPr lang="en-US" dirty="0"/>
              <a:t>Wiring will</a:t>
            </a:r>
          </a:p>
          <a:p>
            <a:r>
              <a:rPr lang="en-US" dirty="0"/>
              <a:t>Be improved</a:t>
            </a:r>
          </a:p>
          <a:p>
            <a:r>
              <a:rPr lang="en-US" dirty="0"/>
              <a:t>On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1483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3770-7D91-42BD-ACBF-4D07EDEB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Remote unit deployed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1CADF-5C67-4D41-BDF6-87867103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0" y="2082278"/>
            <a:ext cx="2572054" cy="383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B3CAD-2019-4263-B8B3-3A338426D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59" y="2323898"/>
            <a:ext cx="2831762" cy="2922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4C6F9-28C0-4472-AF92-70EA20535D88}"/>
              </a:ext>
            </a:extLst>
          </p:cNvPr>
          <p:cNvSpPr txBox="1"/>
          <p:nvPr/>
        </p:nvSpPr>
        <p:spPr>
          <a:xfrm>
            <a:off x="4260715" y="2607013"/>
            <a:ext cx="187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of Remote</a:t>
            </a:r>
          </a:p>
          <a:p>
            <a:r>
              <a:rPr lang="en-US" dirty="0"/>
              <a:t>Deployed</a:t>
            </a:r>
          </a:p>
          <a:p>
            <a:r>
              <a:rPr lang="en-US" dirty="0"/>
              <a:t>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B7853-F0A6-493D-A380-E95E4DBD5B30}"/>
              </a:ext>
            </a:extLst>
          </p:cNvPr>
          <p:cNvSpPr txBox="1"/>
          <p:nvPr/>
        </p:nvSpPr>
        <p:spPr>
          <a:xfrm>
            <a:off x="6613744" y="3068678"/>
            <a:ext cx="14402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Sprinkler</a:t>
            </a:r>
          </a:p>
          <a:p>
            <a:r>
              <a:rPr lang="en-US" dirty="0"/>
              <a:t>Wire</a:t>
            </a:r>
          </a:p>
          <a:p>
            <a:r>
              <a:rPr lang="en-US" dirty="0"/>
              <a:t>Provides</a:t>
            </a:r>
          </a:p>
          <a:p>
            <a:r>
              <a:rPr lang="en-US" dirty="0"/>
              <a:t>The power</a:t>
            </a:r>
          </a:p>
          <a:p>
            <a:r>
              <a:rPr lang="en-US" dirty="0"/>
              <a:t>And RS485</a:t>
            </a:r>
          </a:p>
          <a:p>
            <a:r>
              <a:rPr lang="en-US" dirty="0"/>
              <a:t>Links to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F17F-7615-42C0-88D6-DFC30BCD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Units serviced several years</a:t>
            </a:r>
            <a:br>
              <a:rPr lang="en-US" dirty="0"/>
            </a:br>
            <a:r>
              <a:rPr lang="en-US" dirty="0"/>
              <a:t>Including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330D6-202F-4F06-AA0B-A6AB9FE4F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17" y="1449422"/>
            <a:ext cx="4824919" cy="48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15AB-42B8-4C92-9E6D-2D8E1750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C451-9728-4AF2-88E1-83CF9962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SCADA approach is effective for switching relays and discrete I/O.</a:t>
            </a:r>
          </a:p>
          <a:p>
            <a:r>
              <a:rPr lang="en-US" dirty="0"/>
              <a:t>SCADA approach has limitations.</a:t>
            </a:r>
          </a:p>
          <a:p>
            <a:pPr lvl="1"/>
            <a:r>
              <a:rPr lang="en-US" dirty="0"/>
              <a:t>Limited Analog Processing</a:t>
            </a:r>
          </a:p>
          <a:p>
            <a:pPr lvl="1"/>
            <a:r>
              <a:rPr lang="en-US" dirty="0"/>
              <a:t>Analog Capability is expensive.</a:t>
            </a:r>
          </a:p>
          <a:p>
            <a:pPr lvl="2"/>
            <a:r>
              <a:rPr lang="en-US" dirty="0"/>
              <a:t>PLC’s go from $120 to $200 range.</a:t>
            </a:r>
          </a:p>
          <a:p>
            <a:pPr lvl="1"/>
            <a:r>
              <a:rPr lang="en-US" dirty="0"/>
              <a:t>I2C and SPI devices are required.</a:t>
            </a:r>
          </a:p>
          <a:p>
            <a:r>
              <a:rPr lang="en-US" dirty="0"/>
              <a:t>We need to produce modules and wiring solutions which are reproduceable and reasonably cheap.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2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5AB3-E5DF-43F2-A4C0-4830DE9E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#1 3X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954A-CC9F-4728-B551-B269B617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apply the 3X Markup to hardware items that are purchased.</a:t>
            </a:r>
          </a:p>
          <a:p>
            <a:pPr lvl="1"/>
            <a:r>
              <a:rPr lang="en-US" dirty="0"/>
              <a:t>Many companies collapsed under that rule.</a:t>
            </a:r>
          </a:p>
          <a:p>
            <a:r>
              <a:rPr lang="en-US" dirty="0"/>
              <a:t>Corollary</a:t>
            </a:r>
          </a:p>
          <a:p>
            <a:pPr lvl="1"/>
            <a:r>
              <a:rPr lang="en-US" dirty="0"/>
              <a:t>Only develop what is required.</a:t>
            </a:r>
          </a:p>
          <a:p>
            <a:r>
              <a:rPr lang="en-US" dirty="0"/>
              <a:t>Use Bread Board Approach</a:t>
            </a:r>
          </a:p>
        </p:txBody>
      </p:sp>
    </p:spTree>
    <p:extLst>
      <p:ext uri="{BB962C8B-B14F-4D97-AF65-F5344CB8AC3E}">
        <p14:creationId xmlns:p14="http://schemas.microsoft.com/office/powerpoint/2010/main" val="96804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B65-482F-42A6-A9FB-9A13EE8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 Board Approach</a:t>
            </a:r>
            <a:br>
              <a:rPr lang="en-US" dirty="0"/>
            </a:br>
            <a:r>
              <a:rPr lang="en-US" dirty="0"/>
              <a:t>First Step:  Prototype on Solderless Prototyping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3DE5-BCE1-4892-B6B3-B2A9C972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9000"/>
          </a:xfrm>
        </p:spPr>
        <p:txBody>
          <a:bodyPr/>
          <a:lstStyle/>
          <a:p>
            <a:r>
              <a:rPr lang="en-US" dirty="0"/>
              <a:t>If the circuits will not fit on a bread board, break system out into smaller slaves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FB364-9DA5-458D-9C9A-5F91BA376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04" y="2714625"/>
            <a:ext cx="4246834" cy="35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EC4-7AA8-4994-ABA5-231A7A3D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Cannot Deploy Solderless Bread Boards </a:t>
            </a:r>
            <a:br>
              <a:rPr lang="en-US" dirty="0"/>
            </a:br>
            <a:r>
              <a:rPr lang="en-US" dirty="0"/>
              <a:t>Will not hold connectors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F6EE6-4EFB-4353-8E89-73DA60F5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96" y="1400783"/>
            <a:ext cx="5015565" cy="5018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BAAAB-37CD-44D5-B131-8FF88C73E5A3}"/>
              </a:ext>
            </a:extLst>
          </p:cNvPr>
          <p:cNvSpPr txBox="1"/>
          <p:nvPr/>
        </p:nvSpPr>
        <p:spPr>
          <a:xfrm>
            <a:off x="1819072" y="303503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boards for $14.00</a:t>
            </a:r>
          </a:p>
        </p:txBody>
      </p:sp>
    </p:spTree>
    <p:extLst>
      <p:ext uri="{BB962C8B-B14F-4D97-AF65-F5344CB8AC3E}">
        <p14:creationId xmlns:p14="http://schemas.microsoft.com/office/powerpoint/2010/main" val="7530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86A1-D776-443F-A9F0-E7117D79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boards can be produced with vendor supplied tools.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1148-4BBD-4D88-940A-A0C94522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ExpressPCB</a:t>
            </a:r>
            <a:r>
              <a:rPr lang="en-US" dirty="0"/>
              <a:t> offers 4 layer boards 3.8”X2.5” for $30.00</a:t>
            </a:r>
          </a:p>
          <a:p>
            <a:endParaRPr lang="en-US" dirty="0"/>
          </a:p>
          <a:p>
            <a:r>
              <a:rPr lang="en-US" dirty="0"/>
              <a:t>Just a thought</a:t>
            </a:r>
          </a:p>
          <a:p>
            <a:pPr lvl="1"/>
            <a:r>
              <a:rPr lang="en-US" dirty="0"/>
              <a:t>For the Parent Maker Space</a:t>
            </a:r>
          </a:p>
          <a:p>
            <a:pPr lvl="1"/>
            <a:r>
              <a:rPr lang="en-US" dirty="0"/>
              <a:t>Expand the “How To Solder Class” to addition classes</a:t>
            </a:r>
          </a:p>
          <a:p>
            <a:pPr lvl="2"/>
            <a:r>
              <a:rPr lang="en-US" dirty="0"/>
              <a:t>How to use solderless bread boards</a:t>
            </a:r>
          </a:p>
          <a:p>
            <a:pPr lvl="2"/>
            <a:r>
              <a:rPr lang="en-US" dirty="0"/>
              <a:t>How to use solder bread boards</a:t>
            </a:r>
          </a:p>
          <a:p>
            <a:pPr lvl="2"/>
            <a:r>
              <a:rPr lang="en-US" dirty="0"/>
              <a:t>How to make PCB’s out of solder bread boards</a:t>
            </a:r>
          </a:p>
        </p:txBody>
      </p:sp>
    </p:spTree>
    <p:extLst>
      <p:ext uri="{BB962C8B-B14F-4D97-AF65-F5344CB8AC3E}">
        <p14:creationId xmlns:p14="http://schemas.microsoft.com/office/powerpoint/2010/main" val="3679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CDB-58EA-4C37-B456-1A7F2B51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selecting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A9FA-9570-4555-A10F-BB309658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Processors which we use must be prototyping boards</a:t>
            </a:r>
          </a:p>
          <a:p>
            <a:pPr lvl="1"/>
            <a:r>
              <a:rPr lang="en-US" dirty="0"/>
              <a:t>Cannot afford to construct a custom board</a:t>
            </a:r>
          </a:p>
          <a:p>
            <a:r>
              <a:rPr lang="en-US" dirty="0"/>
              <a:t>Prototype processor boards must fit into prototyping boards.</a:t>
            </a:r>
          </a:p>
          <a:p>
            <a:r>
              <a:rPr lang="en-US" dirty="0"/>
              <a:t>Two such processors are shown in the next pages/</a:t>
            </a:r>
          </a:p>
        </p:txBody>
      </p:sp>
    </p:spTree>
    <p:extLst>
      <p:ext uri="{BB962C8B-B14F-4D97-AF65-F5344CB8AC3E}">
        <p14:creationId xmlns:p14="http://schemas.microsoft.com/office/powerpoint/2010/main" val="295851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6C65-667F-4BCB-9E66-CC4A5036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4</a:t>
            </a:r>
          </a:p>
        </p:txBody>
      </p:sp>
      <p:pic>
        <p:nvPicPr>
          <p:cNvPr id="1026" name="Picture 2" descr="https://encrypted-tbn2.gstatic.com/shopping?q=tbn:ANd9GcSYrdi5RVnQjtJPH9c1iPoSlO5bRQq3bMwBRjTPFCvFLELmbnk&amp;usqp=CAY">
            <a:extLst>
              <a:ext uri="{FF2B5EF4-FFF2-40B4-BE49-F238E27FC236}">
                <a16:creationId xmlns:a16="http://schemas.microsoft.com/office/drawing/2014/main" id="{EB5EA0BE-EA50-42C1-808B-94BCAFC38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14D6E-91ED-4F73-A286-488EF82517E3}"/>
              </a:ext>
            </a:extLst>
          </p:cNvPr>
          <p:cNvSpPr txBox="1"/>
          <p:nvPr/>
        </p:nvSpPr>
        <p:spPr>
          <a:xfrm>
            <a:off x="692944" y="2035969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PSOC 4 is less than $5.00 from arrow ( orders over $20.00 ship overnight free)</a:t>
            </a:r>
          </a:p>
          <a:p>
            <a:r>
              <a:rPr lang="en-US" dirty="0"/>
              <a:t>For units over 1000 the price is $3.50 from Cypress.</a:t>
            </a:r>
          </a:p>
          <a:p>
            <a:endParaRPr lang="en-US" dirty="0"/>
          </a:p>
          <a:p>
            <a:r>
              <a:rPr lang="en-US" dirty="0"/>
              <a:t>Free Development tools from cypress.</a:t>
            </a:r>
          </a:p>
        </p:txBody>
      </p:sp>
    </p:spTree>
    <p:extLst>
      <p:ext uri="{BB962C8B-B14F-4D97-AF65-F5344CB8AC3E}">
        <p14:creationId xmlns:p14="http://schemas.microsoft.com/office/powerpoint/2010/main" val="28352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528-D7FF-40EC-AF94-58A6F2B3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386F-E3B6-4F51-AFA4-6200D5B2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Production costs is the sum of development costs plus the cost of production.</a:t>
            </a:r>
          </a:p>
          <a:p>
            <a:pPr lvl="1"/>
            <a:r>
              <a:rPr lang="en-US" dirty="0"/>
              <a:t>The development costs is sometimes called the non recurring costs.</a:t>
            </a:r>
          </a:p>
          <a:p>
            <a:pPr lvl="1"/>
            <a:r>
              <a:rPr lang="en-US" dirty="0"/>
              <a:t>Recurring Costs/Unit is the ( recurring cost)/(number of units)</a:t>
            </a:r>
          </a:p>
          <a:p>
            <a:pPr lvl="1"/>
            <a:r>
              <a:rPr lang="en-US" dirty="0"/>
              <a:t>Number of IOT systems we are producing maybe on the order of 10’s.</a:t>
            </a:r>
          </a:p>
          <a:p>
            <a:r>
              <a:rPr lang="en-US" dirty="0"/>
              <a:t>For example, if a board layout cost are $1000 dollars, then the recurring cost for the board for a unit of 10 unit is $100.00.</a:t>
            </a:r>
          </a:p>
          <a:p>
            <a:pPr lvl="1"/>
            <a:r>
              <a:rPr lang="en-US" dirty="0"/>
              <a:t>This does not include populating the board</a:t>
            </a:r>
          </a:p>
          <a:p>
            <a:pPr lvl="1"/>
            <a:r>
              <a:rPr lang="en-US" dirty="0"/>
              <a:t>This does not include the costs of the pc board or the costs of the parts</a:t>
            </a:r>
          </a:p>
          <a:p>
            <a:pPr lvl="1"/>
            <a:r>
              <a:rPr lang="en-US" dirty="0"/>
              <a:t>The costs of parts can be 3X the cost of a large volume producer</a:t>
            </a:r>
          </a:p>
          <a:p>
            <a:pPr lvl="2"/>
            <a:r>
              <a:rPr lang="en-US" dirty="0"/>
              <a:t>One of the reason low volume systems in America are made in China</a:t>
            </a:r>
          </a:p>
          <a:p>
            <a:pPr lvl="1"/>
            <a:r>
              <a:rPr lang="en-US" dirty="0"/>
              <a:t>Also, the hardware costs have to multiplied by 3X to a customer for sustainable environment.</a:t>
            </a:r>
          </a:p>
          <a:p>
            <a:pPr lvl="1"/>
            <a:r>
              <a:rPr lang="en-US" dirty="0"/>
              <a:t>This means that we could be at a 9x cost advantage to a large manufacturer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We cannot do things the conventional way</a:t>
            </a:r>
          </a:p>
          <a:p>
            <a:pPr lvl="1"/>
            <a:r>
              <a:rPr lang="en-US" dirty="0"/>
              <a:t>Many of my lost friends have not made the transition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9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488-1096-490C-9470-4798875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PSOC 5</a:t>
            </a:r>
          </a:p>
        </p:txBody>
      </p:sp>
      <p:pic>
        <p:nvPicPr>
          <p:cNvPr id="2050" name="Picture 2" descr="https://media.digikey.com/Photos/Cypress%20Semi%20Photos/MFG_CY8CKIT-059.jpg">
            <a:extLst>
              <a:ext uri="{FF2B5EF4-FFF2-40B4-BE49-F238E27FC236}">
                <a16:creationId xmlns:a16="http://schemas.microsoft.com/office/drawing/2014/main" id="{65D4C1DD-1FC1-4549-8625-4B173DCE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445541"/>
            <a:ext cx="3674270" cy="367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D0154-CD13-40F5-BA65-C87BD3C4D098}"/>
              </a:ext>
            </a:extLst>
          </p:cNvPr>
          <p:cNvSpPr txBox="1"/>
          <p:nvPr/>
        </p:nvSpPr>
        <p:spPr>
          <a:xfrm>
            <a:off x="621506" y="2185988"/>
            <a:ext cx="3236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has 4 instrumentation amplifiers and a high resolution </a:t>
            </a:r>
            <a:r>
              <a:rPr lang="en-US" dirty="0" err="1"/>
              <a:t>a/d</a:t>
            </a:r>
            <a:r>
              <a:rPr lang="en-US" dirty="0"/>
              <a:t> up to 18 bits.  Also, the part has 4 DACS. Use this part when instrumentation situations arise.</a:t>
            </a:r>
          </a:p>
          <a:p>
            <a:endParaRPr lang="en-US" dirty="0"/>
          </a:p>
          <a:p>
            <a:r>
              <a:rPr lang="en-US" dirty="0"/>
              <a:t>The price of the part is $15.00 from Digi Key and $9.20 from Arrow.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53C1-1B00-411A-A021-1A8E1801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7C354-C8B1-41C7-9A3B-296CAAE436BD}"/>
              </a:ext>
            </a:extLst>
          </p:cNvPr>
          <p:cNvSpPr/>
          <p:nvPr/>
        </p:nvSpPr>
        <p:spPr>
          <a:xfrm>
            <a:off x="6316652" y="779764"/>
            <a:ext cx="2664662" cy="586225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96346-4E04-4658-BC26-34CA16A9DFD9}"/>
              </a:ext>
            </a:extLst>
          </p:cNvPr>
          <p:cNvSpPr txBox="1"/>
          <p:nvPr/>
        </p:nvSpPr>
        <p:spPr>
          <a:xfrm>
            <a:off x="6977036" y="1243012"/>
            <a:ext cx="134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Prototyping</a:t>
            </a:r>
          </a:p>
          <a:p>
            <a:r>
              <a:rPr lang="en-US" dirty="0"/>
              <a:t>Bread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928BA-3D93-4384-BE94-B07DD9C78EAE}"/>
              </a:ext>
            </a:extLst>
          </p:cNvPr>
          <p:cNvSpPr txBox="1"/>
          <p:nvPr/>
        </p:nvSpPr>
        <p:spPr>
          <a:xfrm>
            <a:off x="6845311" y="3196858"/>
            <a:ext cx="16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PSOC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364F0-A285-44F4-AF32-2798DA397B06}"/>
              </a:ext>
            </a:extLst>
          </p:cNvPr>
          <p:cNvSpPr txBox="1"/>
          <p:nvPr/>
        </p:nvSpPr>
        <p:spPr>
          <a:xfrm>
            <a:off x="3178969" y="2436019"/>
            <a:ext cx="17502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IOT</a:t>
            </a:r>
          </a:p>
          <a:p>
            <a:r>
              <a:rPr lang="en-US" dirty="0"/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61BDD-1763-47CC-B091-352DD91A4B7B}"/>
              </a:ext>
            </a:extLst>
          </p:cNvPr>
          <p:cNvCxnSpPr>
            <a:stCxn id="9" idx="3"/>
          </p:cNvCxnSpPr>
          <p:nvPr/>
        </p:nvCxnSpPr>
        <p:spPr>
          <a:xfrm flipV="1">
            <a:off x="4929188" y="2721769"/>
            <a:ext cx="1387464" cy="3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18CF3E-6781-4670-B594-884A9CFB1DC5}"/>
              </a:ext>
            </a:extLst>
          </p:cNvPr>
          <p:cNvSpPr txBox="1"/>
          <p:nvPr/>
        </p:nvSpPr>
        <p:spPr>
          <a:xfrm>
            <a:off x="5193506" y="24360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72FB2-228E-4B47-9A51-6BFBC2414B78}"/>
              </a:ext>
            </a:extLst>
          </p:cNvPr>
          <p:cNvSpPr/>
          <p:nvPr/>
        </p:nvSpPr>
        <p:spPr>
          <a:xfrm>
            <a:off x="8320930" y="3557588"/>
            <a:ext cx="415876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E7B91-AD3E-41EB-9BB1-48AC0E9CDFCD}"/>
              </a:ext>
            </a:extLst>
          </p:cNvPr>
          <p:cNvSpPr/>
          <p:nvPr/>
        </p:nvSpPr>
        <p:spPr>
          <a:xfrm>
            <a:off x="6593681" y="3971925"/>
            <a:ext cx="978694" cy="2343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688C-9C73-4570-99FA-B842F6223738}"/>
              </a:ext>
            </a:extLst>
          </p:cNvPr>
          <p:cNvSpPr txBox="1"/>
          <p:nvPr/>
        </p:nvSpPr>
        <p:spPr>
          <a:xfrm>
            <a:off x="9258343" y="3971925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359468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F9C2-A72E-4CDB-8481-7FD1E4F4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Abilities of PSOC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E7B0-A235-468C-95A7-9F9E2419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I/O within reason can be programmed to different pin types.</a:t>
            </a:r>
          </a:p>
          <a:p>
            <a:r>
              <a:rPr lang="en-US" dirty="0"/>
              <a:t>It is possible to have the same board be configured to do many roles.</a:t>
            </a:r>
          </a:p>
          <a:p>
            <a:r>
              <a:rPr lang="en-US" dirty="0"/>
              <a:t>Makes it easier to develop a </a:t>
            </a:r>
            <a:r>
              <a:rPr lang="en-US" dirty="0" err="1"/>
              <a:t>pcb</a:t>
            </a:r>
            <a:r>
              <a:rPr lang="en-US" dirty="0"/>
              <a:t> for low volume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3059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319F-D98E-4417-9F5D-0AF586EF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Range of I2C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E79-5947-4BFE-8215-90B28B2F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3306" cy="185340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Allows Bus Capacitance of </a:t>
            </a:r>
            <a:r>
              <a:rPr lang="en-US" sz="1600" b="1" dirty="0"/>
              <a:t>400 pF </a:t>
            </a:r>
            <a:r>
              <a:rPr lang="en-US" sz="1600" dirty="0"/>
              <a:t>on Main I</a:t>
            </a:r>
            <a:r>
              <a:rPr lang="en-US" sz="1600" baseline="30000" dirty="0"/>
              <a:t>2</a:t>
            </a:r>
            <a:r>
              <a:rPr lang="en-US" sz="1600" dirty="0"/>
              <a:t>C Bus (</a:t>
            </a:r>
            <a:r>
              <a:rPr lang="en-US" sz="1600" dirty="0" err="1"/>
              <a:t>Sx</a:t>
            </a:r>
            <a:r>
              <a:rPr lang="en-US" sz="1600" dirty="0"/>
              <a:t>/</a:t>
            </a:r>
            <a:r>
              <a:rPr lang="en-US" sz="1600" dirty="0" err="1"/>
              <a:t>Sy</a:t>
            </a:r>
            <a:r>
              <a:rPr lang="en-US" sz="1600" dirty="0"/>
              <a:t> Side) and </a:t>
            </a:r>
            <a:r>
              <a:rPr lang="en-US" sz="1600" b="1" dirty="0"/>
              <a:t>3000 pF </a:t>
            </a:r>
            <a:r>
              <a:rPr lang="en-US" sz="1600" dirty="0"/>
              <a:t>on Transmission Side (Lx/Ly Side)</a:t>
            </a:r>
          </a:p>
          <a:p>
            <a:r>
              <a:rPr lang="en-US" sz="1600" dirty="0"/>
              <a:t>Dual Bidirectional Unity-Voltage-Gain Buffer With No External Directional Control Required</a:t>
            </a:r>
          </a:p>
          <a:p>
            <a:r>
              <a:rPr lang="en-US" sz="1600" dirty="0"/>
              <a:t>Drives 10× Lower-Impedance Bus Wiring for Improved Noise Immunity</a:t>
            </a:r>
          </a:p>
          <a:p>
            <a:r>
              <a:rPr lang="en-US" sz="1600" dirty="0"/>
              <a:t>Multi-Drop Distribution of I</a:t>
            </a:r>
            <a:r>
              <a:rPr lang="en-US" sz="1600" baseline="30000" dirty="0"/>
              <a:t>2</a:t>
            </a:r>
            <a:r>
              <a:rPr lang="en-US" sz="1600" dirty="0"/>
              <a:t>C Signals Using Low-Cost Twisted-Pair Cables</a:t>
            </a:r>
          </a:p>
          <a:p>
            <a:r>
              <a:rPr lang="en-US" sz="1600" b="1" dirty="0"/>
              <a:t>I</a:t>
            </a:r>
            <a:r>
              <a:rPr lang="en-US" sz="1600" b="1" baseline="30000" dirty="0"/>
              <a:t>2</a:t>
            </a:r>
            <a:r>
              <a:rPr lang="en-US" sz="1600" b="1" dirty="0"/>
              <a:t>C Bus Operation Over 50 Meters of Twisted-Pair Wire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BD59-039D-40C6-B013-49576FAB8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30" y="1690688"/>
            <a:ext cx="3774332" cy="44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6B6E-1D22-41FB-A97E-8AC40521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EB20-12FF-4CD1-AC48-49684BAB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approaches are welcome.</a:t>
            </a:r>
          </a:p>
          <a:p>
            <a:r>
              <a:rPr lang="en-US" dirty="0"/>
              <a:t>Solution to this problem is critical to the success of deploying complex IOT systems.</a:t>
            </a:r>
          </a:p>
        </p:txBody>
      </p:sp>
    </p:spTree>
    <p:extLst>
      <p:ext uri="{BB962C8B-B14F-4D97-AF65-F5344CB8AC3E}">
        <p14:creationId xmlns:p14="http://schemas.microsoft.com/office/powerpoint/2010/main" val="255209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1B7C-0DBD-4CAE-8B8D-9707007D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won’t work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E4CE-CAF4-484F-99E2-7F8856B6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can produce a single unit but with problems.</a:t>
            </a:r>
          </a:p>
          <a:p>
            <a:pPr lvl="1"/>
            <a:r>
              <a:rPr lang="en-US" dirty="0"/>
              <a:t>Lots of jumper wires</a:t>
            </a:r>
          </a:p>
          <a:p>
            <a:pPr lvl="1"/>
            <a:r>
              <a:rPr lang="en-US" dirty="0"/>
              <a:t>Lots of manual labor</a:t>
            </a:r>
          </a:p>
          <a:p>
            <a:pPr lvl="1"/>
            <a:r>
              <a:rPr lang="en-US" dirty="0"/>
              <a:t>Lots of debugging to get it to work</a:t>
            </a:r>
          </a:p>
          <a:p>
            <a:pPr lvl="1"/>
            <a:r>
              <a:rPr lang="en-US" dirty="0"/>
              <a:t>In essence not very reproduceable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B4B-C3FF-4906-948B-6803D5D8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solutions?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CB99-DECB-4B08-9AA9-E865D1A1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be able to produce 100 units.</a:t>
            </a:r>
          </a:p>
          <a:p>
            <a:r>
              <a:rPr lang="en-US" dirty="0"/>
              <a:t>After 100 units, capital can be raised to redesign the unit to lower costs and reduce assembly costs.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Need to assemble 100 units in a garage.</a:t>
            </a:r>
          </a:p>
          <a:p>
            <a:pPr lvl="1"/>
            <a:r>
              <a:rPr lang="en-US" dirty="0"/>
              <a:t>Minimal Capital Equipment</a:t>
            </a:r>
          </a:p>
          <a:p>
            <a:pPr lvl="2"/>
            <a:r>
              <a:rPr lang="en-US" dirty="0"/>
              <a:t>Laptop</a:t>
            </a:r>
          </a:p>
          <a:p>
            <a:pPr lvl="2"/>
            <a:r>
              <a:rPr lang="en-US" dirty="0"/>
              <a:t>Voltmeter</a:t>
            </a:r>
          </a:p>
          <a:p>
            <a:pPr lvl="2"/>
            <a:r>
              <a:rPr lang="en-US" dirty="0"/>
              <a:t>USB Oscilloscope</a:t>
            </a:r>
          </a:p>
          <a:p>
            <a:pPr lvl="2"/>
            <a:r>
              <a:rPr lang="en-US" dirty="0"/>
              <a:t>Low cost soldering station</a:t>
            </a:r>
          </a:p>
          <a:p>
            <a:pPr lvl="2"/>
            <a:r>
              <a:rPr lang="en-US" dirty="0"/>
              <a:t>Low cost test setups</a:t>
            </a:r>
          </a:p>
          <a:p>
            <a:pPr lvl="2"/>
            <a:r>
              <a:rPr lang="en-US" dirty="0"/>
              <a:t>Misc. mechanical tools</a:t>
            </a:r>
          </a:p>
          <a:p>
            <a:pPr lvl="1"/>
            <a:r>
              <a:rPr lang="en-US" dirty="0"/>
              <a:t>Need Skilled Assemblers and Technicians</a:t>
            </a:r>
          </a:p>
          <a:p>
            <a:pPr lvl="2"/>
            <a:r>
              <a:rPr lang="en-US" dirty="0"/>
              <a:t>Train Software People?</a:t>
            </a:r>
          </a:p>
        </p:txBody>
      </p:sp>
    </p:spTree>
    <p:extLst>
      <p:ext uri="{BB962C8B-B14F-4D97-AF65-F5344CB8AC3E}">
        <p14:creationId xmlns:p14="http://schemas.microsoft.com/office/powerpoint/2010/main" val="260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0EC9-357F-4A1F-8509-236E7681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SCADA, (PLC) is one Solution, where</a:t>
            </a:r>
            <a:br>
              <a:rPr lang="en-US" dirty="0"/>
            </a:br>
            <a:r>
              <a:rPr lang="en-US" dirty="0"/>
              <a:t>Raspberry PI is controller to 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23CD-D3B1-4EBC-9EC1-060CF5A2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SCADA solution requires little hardware NRE.</a:t>
            </a:r>
          </a:p>
          <a:p>
            <a:r>
              <a:rPr lang="en-US" dirty="0"/>
              <a:t>Low cost SCADA equipment can be purchased at </a:t>
            </a:r>
          </a:p>
          <a:p>
            <a:pPr lvl="1"/>
            <a:r>
              <a:rPr lang="en-US" dirty="0">
                <a:hlinkClick r:id="rId2"/>
              </a:rPr>
              <a:t>www.automationdirect.com</a:t>
            </a:r>
            <a:endParaRPr lang="en-US" dirty="0"/>
          </a:p>
          <a:p>
            <a:r>
              <a:rPr lang="en-US" dirty="0"/>
              <a:t>SCADA equipment is usually FCC and UL approved.</a:t>
            </a:r>
          </a:p>
          <a:p>
            <a:r>
              <a:rPr lang="en-US" dirty="0"/>
              <a:t>Low cost plc’s are price competitive</a:t>
            </a:r>
          </a:p>
          <a:p>
            <a:r>
              <a:rPr lang="en-US" dirty="0"/>
              <a:t>Terminal Blocks and other wiring solutions are available to handle the wiring complexity</a:t>
            </a:r>
          </a:p>
          <a:p>
            <a:r>
              <a:rPr lang="en-US" dirty="0"/>
              <a:t>If we are dealing with greater than 48 volts, this may be the only solution.</a:t>
            </a:r>
          </a:p>
          <a:p>
            <a:r>
              <a:rPr lang="en-US" dirty="0"/>
              <a:t>My farm irrigation system is based upon a SCADA type solution.</a:t>
            </a:r>
          </a:p>
          <a:p>
            <a:pPr lvl="1"/>
            <a:r>
              <a:rPr lang="en-US" dirty="0"/>
              <a:t>Took me several years to realize this.</a:t>
            </a:r>
          </a:p>
        </p:txBody>
      </p:sp>
    </p:spTree>
    <p:extLst>
      <p:ext uri="{BB962C8B-B14F-4D97-AF65-F5344CB8AC3E}">
        <p14:creationId xmlns:p14="http://schemas.microsoft.com/office/powerpoint/2010/main" val="37609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2841-E2D1-442C-A1C5-8ECB8DF0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8"/>
            <a:ext cx="10515600" cy="2221705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of a SCADA </a:t>
            </a:r>
            <a:r>
              <a:rPr lang="en-US" sz="2800" b="1" dirty="0" err="1"/>
              <a:t>Soluton</a:t>
            </a:r>
            <a:br>
              <a:rPr lang="en-US" sz="2200" dirty="0"/>
            </a:br>
            <a:r>
              <a:rPr lang="en-US" sz="2200" b="1" dirty="0"/>
              <a:t>6 reasons why automation improves beer making</a:t>
            </a:r>
            <a:br>
              <a:rPr lang="en-US" sz="2200" b="1" dirty="0"/>
            </a:br>
            <a:r>
              <a:rPr lang="en-US" sz="2200" b="1" dirty="0"/>
              <a:t>Application Update: A beer equipment manufacturer uses off-the-shelf automation components to build affordable equipment and systems for craft brewers.</a:t>
            </a:r>
            <a:br>
              <a:rPr lang="en-US" sz="2200" b="1" dirty="0"/>
            </a:br>
            <a:r>
              <a:rPr lang="en-US" sz="1600" dirty="0"/>
              <a:t>https://www.controleng.com/single-article/6-reasons-why-automation-improves-beer-making/d5a166a19d45cecd32e49a4f1c36f13c.html</a:t>
            </a:r>
            <a:br>
              <a:rPr lang="en-US" dirty="0"/>
            </a:b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9C5872-FFDF-41A4-A804-171C1906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2350293"/>
            <a:ext cx="2540000" cy="381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83AF60-48F5-44F8-9D45-4C7C2734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640" y="3293268"/>
            <a:ext cx="3383360" cy="2436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68A816-6D63-4BA0-9074-84CDD79A5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56" y="2471738"/>
            <a:ext cx="5080000" cy="2857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A17AB8-3DDC-4A22-8C53-18B0B19323DF}"/>
              </a:ext>
            </a:extLst>
          </p:cNvPr>
          <p:cNvSpPr txBox="1"/>
          <p:nvPr/>
        </p:nvSpPr>
        <p:spPr>
          <a:xfrm>
            <a:off x="3750469" y="5922169"/>
            <a:ext cx="307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$80 dollar PLC</a:t>
            </a:r>
          </a:p>
          <a:p>
            <a:r>
              <a:rPr lang="en-US" dirty="0"/>
              <a:t>Expansion Modules ~ $50 Each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28DA30-EF70-4C0C-954B-D453AAA17E8F}"/>
              </a:ext>
            </a:extLst>
          </p:cNvPr>
          <p:cNvCxnSpPr/>
          <p:nvPr/>
        </p:nvCxnSpPr>
        <p:spPr>
          <a:xfrm flipV="1">
            <a:off x="5557838" y="5457825"/>
            <a:ext cx="114300" cy="55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DF9E-E105-40E7-8A14-F14C1AB1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13D52-6EDE-4879-926C-EE9F771AF795}"/>
              </a:ext>
            </a:extLst>
          </p:cNvPr>
          <p:cNvSpPr txBox="1"/>
          <p:nvPr/>
        </p:nvSpPr>
        <p:spPr>
          <a:xfrm>
            <a:off x="4807743" y="3400425"/>
            <a:ext cx="2078831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Low Cost </a:t>
            </a:r>
          </a:p>
          <a:p>
            <a:r>
              <a:rPr lang="en-US" sz="2400" dirty="0"/>
              <a:t>PLC’s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98DD-7E43-43F9-8E3E-CC2EADF37EB0}"/>
              </a:ext>
            </a:extLst>
          </p:cNvPr>
          <p:cNvSpPr txBox="1"/>
          <p:nvPr/>
        </p:nvSpPr>
        <p:spPr>
          <a:xfrm>
            <a:off x="4564856" y="1857375"/>
            <a:ext cx="207883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</a:p>
          <a:p>
            <a:r>
              <a:rPr lang="en-US" dirty="0"/>
              <a:t>SCADA Software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AB8A2E-BA4E-4D15-84ED-65C726C1BFFF}"/>
              </a:ext>
            </a:extLst>
          </p:cNvPr>
          <p:cNvCxnSpPr/>
          <p:nvPr/>
        </p:nvCxnSpPr>
        <p:spPr>
          <a:xfrm rot="16200000" flipH="1">
            <a:off x="4995178" y="2844909"/>
            <a:ext cx="925294" cy="242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F389DC-2DA2-4D55-8E6B-47561CAA063F}"/>
              </a:ext>
            </a:extLst>
          </p:cNvPr>
          <p:cNvSpPr txBox="1"/>
          <p:nvPr/>
        </p:nvSpPr>
        <p:spPr>
          <a:xfrm>
            <a:off x="5847158" y="278168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Modbus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917F51B-EB40-4DBE-BD7B-B94ECC6C9E79}"/>
              </a:ext>
            </a:extLst>
          </p:cNvPr>
          <p:cNvCxnSpPr/>
          <p:nvPr/>
        </p:nvCxnSpPr>
        <p:spPr>
          <a:xfrm>
            <a:off x="6643687" y="1954381"/>
            <a:ext cx="21931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706E2A-C7E0-4D11-B583-34AEB7016177}"/>
              </a:ext>
            </a:extLst>
          </p:cNvPr>
          <p:cNvSpPr txBox="1"/>
          <p:nvPr/>
        </p:nvSpPr>
        <p:spPr>
          <a:xfrm>
            <a:off x="8901113" y="1643915"/>
            <a:ext cx="149912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Mobile Phone</a:t>
            </a:r>
          </a:p>
          <a:p>
            <a:r>
              <a:rPr lang="en-US" dirty="0"/>
              <a:t>Tablets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6EF08-3E7B-4594-812F-2130C507E767}"/>
              </a:ext>
            </a:extLst>
          </p:cNvPr>
          <p:cNvSpPr txBox="1"/>
          <p:nvPr/>
        </p:nvSpPr>
        <p:spPr>
          <a:xfrm>
            <a:off x="6886574" y="116443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01118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C8D-0F32-42E4-BE70-EFCAFE67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 that I used on my farm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762C8-4CBC-4728-90DE-AE6F6205CB2E}"/>
              </a:ext>
            </a:extLst>
          </p:cNvPr>
          <p:cNvSpPr txBox="1"/>
          <p:nvPr/>
        </p:nvSpPr>
        <p:spPr>
          <a:xfrm>
            <a:off x="2850356" y="1843088"/>
            <a:ext cx="236458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ABA0C-62B2-45A6-B083-9B01CD48F549}"/>
              </a:ext>
            </a:extLst>
          </p:cNvPr>
          <p:cNvSpPr txBox="1"/>
          <p:nvPr/>
        </p:nvSpPr>
        <p:spPr>
          <a:xfrm>
            <a:off x="2757488" y="3168651"/>
            <a:ext cx="222170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Nano Data Center</a:t>
            </a:r>
          </a:p>
          <a:p>
            <a:r>
              <a:rPr lang="en-US" dirty="0"/>
              <a:t>Open Source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73544-7825-465C-825D-5E38E5F409DD}"/>
              </a:ext>
            </a:extLst>
          </p:cNvPr>
          <p:cNvSpPr txBox="1"/>
          <p:nvPr/>
        </p:nvSpPr>
        <p:spPr>
          <a:xfrm>
            <a:off x="1643063" y="4750594"/>
            <a:ext cx="2871787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 Cost PLC and other devices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C44EFCF-ACBD-40F8-BAB7-13568B0604C3}"/>
              </a:ext>
            </a:extLst>
          </p:cNvPr>
          <p:cNvCxnSpPr/>
          <p:nvPr/>
        </p:nvCxnSpPr>
        <p:spPr>
          <a:xfrm rot="5400000">
            <a:off x="2882613" y="4118482"/>
            <a:ext cx="871318" cy="264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05EC0F-8CB1-4FCC-86EF-A02AE3D5E576}"/>
              </a:ext>
            </a:extLst>
          </p:cNvPr>
          <p:cNvCxnSpPr>
            <a:endCxn id="5" idx="0"/>
          </p:cNvCxnSpPr>
          <p:nvPr/>
        </p:nvCxnSpPr>
        <p:spPr>
          <a:xfrm rot="5400000">
            <a:off x="3534083" y="2823678"/>
            <a:ext cx="679232" cy="10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5325F-5336-4407-BC95-70C29DA57797}"/>
              </a:ext>
            </a:extLst>
          </p:cNvPr>
          <p:cNvSpPr txBox="1"/>
          <p:nvPr/>
        </p:nvSpPr>
        <p:spPr>
          <a:xfrm>
            <a:off x="3957638" y="4236244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Modbus</a:t>
            </a:r>
          </a:p>
        </p:txBody>
      </p:sp>
    </p:spTree>
    <p:extLst>
      <p:ext uri="{BB962C8B-B14F-4D97-AF65-F5344CB8AC3E}">
        <p14:creationId xmlns:p14="http://schemas.microsoft.com/office/powerpoint/2010/main" val="30408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BBF-4887-4262-9176-BFAAF704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make a scaled down PLC Cabinet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F1F05-7762-428C-B141-4D330F77C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3505"/>
            <a:ext cx="4931923" cy="4931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FCCC45-3800-4792-A046-E39F6FC07576}"/>
              </a:ext>
            </a:extLst>
          </p:cNvPr>
          <p:cNvSpPr txBox="1"/>
          <p:nvPr/>
        </p:nvSpPr>
        <p:spPr>
          <a:xfrm>
            <a:off x="6096000" y="2665379"/>
            <a:ext cx="2147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start with $40</a:t>
            </a:r>
          </a:p>
          <a:p>
            <a:r>
              <a:rPr lang="en-US" dirty="0"/>
              <a:t>Outdoor load center </a:t>
            </a:r>
          </a:p>
          <a:p>
            <a:r>
              <a:rPr lang="en-US" dirty="0"/>
              <a:t>From home depot</a:t>
            </a:r>
          </a:p>
          <a:p>
            <a:endParaRPr lang="en-US" dirty="0"/>
          </a:p>
          <a:p>
            <a:r>
              <a:rPr lang="en-US" dirty="0"/>
              <a:t>Remove the insides</a:t>
            </a:r>
          </a:p>
        </p:txBody>
      </p:sp>
    </p:spTree>
    <p:extLst>
      <p:ext uri="{BB962C8B-B14F-4D97-AF65-F5344CB8AC3E}">
        <p14:creationId xmlns:p14="http://schemas.microsoft.com/office/powerpoint/2010/main" val="316916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925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Embedded Track #1 </vt:lpstr>
      <vt:lpstr>Production costs </vt:lpstr>
      <vt:lpstr>Hacking won’t work either</vt:lpstr>
      <vt:lpstr>What are the solutions?</vt:lpstr>
      <vt:lpstr>SCADA, (PLC) is one Solution, where Raspberry PI is controller to PLC</vt:lpstr>
      <vt:lpstr>Example of a SCADA Soluton 6 reasons why automation improves beer making Application Update: A beer equipment manufacturer uses off-the-shelf automation components to build affordable equipment and systems for craft brewers. https://www.controleng.com/single-article/6-reasons-why-automation-improves-beer-making/d5a166a19d45cecd32e49a4f1c36f13c.html </vt:lpstr>
      <vt:lpstr>Essence of Solution</vt:lpstr>
      <vt:lpstr>My Solution that I used on my farm</vt:lpstr>
      <vt:lpstr>Need to make a scaled down PLC Cabinet</vt:lpstr>
      <vt:lpstr>Use DIN Rails to add components</vt:lpstr>
      <vt:lpstr>Field Remote unit deployed</vt:lpstr>
      <vt:lpstr>Remote Units serviced several years Including this</vt:lpstr>
      <vt:lpstr>What about other approaches</vt:lpstr>
      <vt:lpstr>Rule #1 3X Markup</vt:lpstr>
      <vt:lpstr>Bread Board Approach First Step:  Prototype on Solderless Prototyping Boards</vt:lpstr>
      <vt:lpstr>Cannot Deploy Solderless Bread Boards  Will not hold connectors </vt:lpstr>
      <vt:lpstr>PCB boards can be produced with vendor supplied tools.</vt:lpstr>
      <vt:lpstr>Criteria for selecting processors</vt:lpstr>
      <vt:lpstr>PSOC 4</vt:lpstr>
      <vt:lpstr>PSOC 5</vt:lpstr>
      <vt:lpstr>Connections</vt:lpstr>
      <vt:lpstr>Unique Abilities of PSOC Modules</vt:lpstr>
      <vt:lpstr>Extending Range of I2C </vt:lpstr>
      <vt:lpstr>Other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Track #1</dc:title>
  <dc:creator>Glenn Edgar</dc:creator>
  <cp:lastModifiedBy>Glenn Edgar</cp:lastModifiedBy>
  <cp:revision>58</cp:revision>
  <dcterms:created xsi:type="dcterms:W3CDTF">2018-01-30T03:06:53Z</dcterms:created>
  <dcterms:modified xsi:type="dcterms:W3CDTF">2018-02-06T18:38:37Z</dcterms:modified>
</cp:coreProperties>
</file>