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4EB-08D6-4650-8930-68AEBDBE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DB8F8-847D-4EBA-AE37-06A71273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B9AA-BD69-4FF3-A120-08BDBFA3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FDAF9-2883-4F79-88AE-CDDE70563F70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49B6-B543-4572-9BD2-8509CADD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0C77-8690-425A-A959-C270DEAD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64AF-C2AC-4F5B-B4E2-8B3BDD468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1704-5A2A-49AC-8B85-2A80F0B8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9FC9-1636-4FF5-94CC-1CA45EBC0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8842-3709-4A94-873F-386DAD6F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E2A0D-B7C4-4240-BA95-4DFD9CB93FA1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A532-1146-452A-9140-E5EFEE14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7BEF-39EE-440B-B656-E8546A71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3AADC-EB38-4EA8-BAB6-302B2E1B1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3F9CD-B1CA-4AA0-B4B1-2D6DFD050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31AD-ECB5-44B7-949E-D85F3DF1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2447-0537-44DD-8CA4-41B1B391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EB3C-F04E-47CF-92D4-33E8A66A0FA1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9366-AD08-4E00-B94A-A14BCADA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D4F1-6111-4675-BFB5-1FC020BB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DD2E-C063-405F-AFE8-6ED565E28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C24A-9975-424A-97AF-B3A3512A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B90E-EFEF-44C3-88CA-9BDFE7E3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2F5B-44D1-4C26-87BA-9DAB03EE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BA38D-B55C-41B0-84E4-60EBDA2AE8EC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71AA-3B43-4963-A041-7D49E2C2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6385-7944-451D-ADB0-E4073AD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CE60-8E03-4B77-9BA6-F1E72C6E0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CAE9-4B4B-494A-B5FC-3BA208F6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5C55-8F9B-4642-9CF7-C3CCA8F2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35F8-97F6-4880-9286-1B44C9DC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F5883-99BF-4083-B0FA-40787757EF20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F799-D0B2-436A-8297-7E75CFBF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0767-832B-4ACA-BD4B-5B084FF5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7952F-E27C-4632-A572-5C1C8F393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DB8C-CE53-4E98-B05B-907872B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D0AF-4E97-476C-A9D3-82B0C99D8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82B17-D3AB-4BAA-AF0C-73503C96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C10169-9FA2-4879-ACAE-0DFB7DB7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069DD-CC95-473E-B300-925550093966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88FAF9-09BE-4225-BDC3-8D4F76B1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DABEF7-6890-4C43-B359-3A855B4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0C58-B8FD-46B3-8886-AF8D9D172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F6DF-FD69-46C7-A2C4-73CE6674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956EC-E0DD-4338-8E50-E2E4DE8B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7478D-3C1E-4582-B6FF-0A317256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50B25-066C-4D27-BA96-8D3E4FDB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CB73-3349-4B43-9B8D-E3B91D5D0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AD8CBEF-282F-40EB-A6FF-86F13A03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C198F-ACA1-4D57-B257-C5D23E4E2442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804689-F967-40A0-A6F5-A56A7FB8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CB6C7DA-DE9A-4EF2-B56A-FB871C47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88C57-C7E6-4CB8-919C-7C5B42E53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164B-7E89-4261-83B1-FC0F7DDF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3E6AEB-A6A4-4F60-9F56-AD9B81E2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01CC-6A02-4A12-9436-FA511EF5352D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EDC8DB-16F9-49F6-B2FF-AB77FF6C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4853FA-29B4-41D9-8501-853B85D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0271F-635D-4D1A-8843-DFF5AD5B1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1DDC3F9-F9EA-4266-8EE4-C95E900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D1B6F-E794-46C1-8878-2E01419303CD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0DD64F-2682-4A98-AC56-E927AD90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1812B3-6E6E-4BB2-9912-BF5375ED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3609D-ADE3-4552-AC7A-649F3F08E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B4CC-855E-49B9-B3A3-D108B65F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9B28-D716-4DCA-9EF7-2B120D59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A63B1-5C4D-423A-8D95-4B6AB8CB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E1E892-00F9-4CF9-84B6-5DB36529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31AAA-A954-4094-9E23-FEBADF56ED82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0310FE-5A8F-4B1E-AB70-0F83BD6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9FC3BA-77F2-46FE-A95F-887FE2BD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DA1D2-96F0-4DC4-A54D-8C0DFB390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3F84-2940-4219-8415-AE4BE80F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A980A-BDC3-4312-9FB4-77FBA46C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0B5DF-DEA4-4DFC-BFEA-F8F23DA14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EF36F5-F41D-47C5-99F8-9A047D4F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284C-ED7E-411D-9305-CBD1911BC3F0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426873-4316-4BD3-8740-6DFA6C73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73A8BE-9AC1-4731-99F6-392D871C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2A7E-4B20-457C-808D-573931798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77831A-0044-4E53-9712-37533726E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03A56CF-BB71-4124-849B-015006D38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5A61-EFBC-4F93-9A84-15963645B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74ECAA-D1EC-40A3-A303-91D299A088DA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BA5C-DEB5-4BEC-8B38-0253E86EC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EC91-F401-4C22-A42E-A3DC5370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39316B-A4DC-4A56-9A54-DBFA63E68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F8C4418C-26DF-44E0-9A7E-F87392D355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IOT Power Considerations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3A8610DB-8AFD-4BEE-ABDC-5D64B28F0B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6613972-8636-4977-9C39-FD050C2D7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 for Majority of California Agriculture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44A28C3-0CDD-40BF-8FFE-3488D4825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 do not have time to develop this product</a:t>
            </a:r>
          </a:p>
          <a:p>
            <a:pPr eaLnBrk="1" hangingPunct="1"/>
            <a:r>
              <a:rPr lang="en-US" altLang="en-US"/>
              <a:t>I could use this product.</a:t>
            </a:r>
          </a:p>
          <a:p>
            <a:pPr eaLnBrk="1" hangingPunct="1"/>
            <a:r>
              <a:rPr lang="en-US" altLang="en-US"/>
              <a:t>I will let some one prototype it on my site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F8ABD96-5ECB-4847-9C24-EBE65A214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Types of Power Sites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8AF7677-31EA-43F3-B951-66907B939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Sites with Power and Sites without Power</a:t>
            </a:r>
          </a:p>
          <a:p>
            <a:pPr eaLnBrk="1" hangingPunct="1"/>
            <a:r>
              <a:rPr lang="en-US" altLang="en-US"/>
              <a:t>My irrigation system that I developed requires ac power brought to the site. </a:t>
            </a:r>
          </a:p>
          <a:p>
            <a:pPr lvl="1" eaLnBrk="1" hangingPunct="1"/>
            <a:r>
              <a:rPr lang="en-US" altLang="en-US"/>
              <a:t>For sites that have wells this is not a problem</a:t>
            </a:r>
          </a:p>
          <a:p>
            <a:pPr lvl="1" eaLnBrk="1" hangingPunct="1"/>
            <a:r>
              <a:rPr lang="en-US" altLang="en-US"/>
              <a:t>The solenoid valves that I use require about 4.5 watts to operate.</a:t>
            </a:r>
          </a:p>
          <a:p>
            <a:pPr lvl="1" eaLnBrk="1" hangingPunct="1"/>
            <a:r>
              <a:rPr lang="en-US" altLang="en-US"/>
              <a:t>The max irrigation draw would be 18 watts ( 4 valves )</a:t>
            </a:r>
          </a:p>
          <a:p>
            <a:pPr eaLnBrk="1" hangingPunct="1"/>
            <a:r>
              <a:rPr lang="en-US" altLang="en-US"/>
              <a:t>There are sites in Deluz where there is no electrical is present.</a:t>
            </a:r>
          </a:p>
          <a:p>
            <a:pPr lvl="1" eaLnBrk="1" hangingPunct="1"/>
            <a:r>
              <a:rPr lang="en-US" altLang="en-US"/>
              <a:t>Uses Rancho Water</a:t>
            </a:r>
          </a:p>
          <a:p>
            <a:pPr lvl="1" eaLnBrk="1" hangingPunct="1"/>
            <a:r>
              <a:rPr lang="en-US" altLang="en-US"/>
              <a:t>Even though electrical lines are overhead, cost would be prohibited to install electric for irrigation control.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A27298-2ACD-4876-B3C1-1EFDE27D0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Sites where power will never be added</a:t>
            </a:r>
          </a:p>
        </p:txBody>
      </p:sp>
      <p:pic>
        <p:nvPicPr>
          <p:cNvPr id="4099" name="Picture 2" descr="https://upload.wikimedia.org/wikipedia/commons/thumb/1/17/PivotIrrigationOnCotton.jpg/300px-PivotIrrigationOnCotton.jpg">
            <a:extLst>
              <a:ext uri="{FF2B5EF4-FFF2-40B4-BE49-F238E27FC236}">
                <a16:creationId xmlns:a16="http://schemas.microsoft.com/office/drawing/2014/main" id="{0F7E8D2B-956C-4E7C-8F9A-A5B657403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962150"/>
            <a:ext cx="28575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3">
            <a:extLst>
              <a:ext uri="{FF2B5EF4-FFF2-40B4-BE49-F238E27FC236}">
                <a16:creationId xmlns:a16="http://schemas.microsoft.com/office/drawing/2014/main" id="{89046E7B-B87D-4669-9B6E-2A3398F4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2065338"/>
            <a:ext cx="3857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However, flow metes mounted on the unit will benefit 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F287093-AEDD-4C09-A80D-F2F8E68AE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meters can be cheap</a:t>
            </a:r>
          </a:p>
        </p:txBody>
      </p:sp>
      <p:pic>
        <p:nvPicPr>
          <p:cNvPr id="5123" name="Picture 2" descr="https://images-na.ssl-images-amazon.com/images/I/61QgmQquVEL._SL1000_.jpg">
            <a:extLst>
              <a:ext uri="{FF2B5EF4-FFF2-40B4-BE49-F238E27FC236}">
                <a16:creationId xmlns:a16="http://schemas.microsoft.com/office/drawing/2014/main" id="{71631F7B-4DCD-4B12-8745-915EBBAB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690688"/>
            <a:ext cx="400685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3">
            <a:extLst>
              <a:ext uri="{FF2B5EF4-FFF2-40B4-BE49-F238E27FC236}">
                <a16:creationId xmlns:a16="http://schemas.microsoft.com/office/drawing/2014/main" id="{ADBDCCC2-8EF7-4480-8798-E9A97D3E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857375"/>
            <a:ext cx="4191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Flow meters designed for appliances can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In agriculture applications.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This flow meter is $11.00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I used a flow meter like this in the field for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Over 1 year and had no problems with it.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F62163E-EF9C-482C-986E-DE442CC47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Biggest Problem with Flow 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5389-65AE-4B73-A19D-BE843760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/>
              <a:t>Cannot </a:t>
            </a:r>
            <a:r>
              <a:rPr lang="en-US" sz="2900" dirty="0" err="1"/>
              <a:t>reliabily</a:t>
            </a:r>
            <a:r>
              <a:rPr lang="en-US" sz="2900" dirty="0"/>
              <a:t> detect bad emitters.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/>
              <a:t>Standard deviation of measurement is +.15 </a:t>
            </a:r>
            <a:r>
              <a:rPr lang="en-US" sz="2900" dirty="0" err="1"/>
              <a:t>gpm</a:t>
            </a:r>
            <a:endParaRPr lang="en-US" sz="29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/>
              <a:t>For a 14.5 </a:t>
            </a:r>
            <a:r>
              <a:rPr lang="en-US" sz="2900" dirty="0" err="1"/>
              <a:t>gph</a:t>
            </a:r>
            <a:r>
              <a:rPr lang="en-US" sz="2900" dirty="0"/>
              <a:t> emitter the flow rate is .24 </a:t>
            </a:r>
            <a:r>
              <a:rPr lang="en-US" sz="2900" dirty="0" err="1"/>
              <a:t>gpm</a:t>
            </a:r>
            <a:endParaRPr lang="en-US" sz="29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900" dirty="0"/>
              <a:t>In this case there is a 50% of Detecting a Bad </a:t>
            </a:r>
            <a:r>
              <a:rPr lang="en-US" sz="2900" dirty="0" err="1"/>
              <a:t>Emiter</a:t>
            </a:r>
            <a:endParaRPr lang="en-US" sz="29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900" dirty="0"/>
              <a:t>And a 50 % chance of False alarm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900" dirty="0"/>
              <a:t>For two bad emitters the odds are very good of detection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/>
              <a:t>For a 5 </a:t>
            </a:r>
            <a:r>
              <a:rPr lang="en-US" sz="2900" dirty="0" err="1"/>
              <a:t>gph</a:t>
            </a:r>
            <a:r>
              <a:rPr lang="en-US" sz="2900" dirty="0"/>
              <a:t> emitter with a .08 </a:t>
            </a:r>
            <a:r>
              <a:rPr lang="en-US" sz="2900" dirty="0" err="1"/>
              <a:t>gpm</a:t>
            </a:r>
            <a:r>
              <a:rPr lang="en-US" sz="2900" dirty="0"/>
              <a:t> the odds are not good.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/>
              <a:t>The solution is to put flow meters on the small flow sections of the irrigation lines.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/>
              <a:t>Problem is power.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/>
              <a:t>Processor has to on to count pulses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900" dirty="0"/>
              <a:t>No battery powered processor can do this.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900" dirty="0"/>
              <a:t>Exception FRAM MSP430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900" dirty="0"/>
              <a:t>Done it for German Apartment Building with battery life of 5 years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9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FDAEDB7-91EA-4738-8028-3E9731D8D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is that the flow meter is in an area where there is a lack of electrical power</a:t>
            </a:r>
            <a:br>
              <a:rPr lang="en-US" altLang="en-US"/>
            </a:br>
            <a:r>
              <a:rPr lang="en-US" altLang="en-US"/>
              <a:t>Picture from my grove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D4F798A5-1272-4FFC-9438-747048E79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432050"/>
            <a:ext cx="6367462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5">
            <a:extLst>
              <a:ext uri="{FF2B5EF4-FFF2-40B4-BE49-F238E27FC236}">
                <a16:creationId xmlns:a16="http://schemas.microsoft.com/office/drawing/2014/main" id="{66A2062B-5D4A-4C50-8A91-4DCB59B71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8" y="2314575"/>
            <a:ext cx="3311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At 12 GPM and at least 30 psi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Head the power generated by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a water turbine has capacity of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157 watts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More than enough to power flow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Meters or valves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D8338A3-CAFE-4CA2-9337-E561F7EE0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 Cost Generators Available??</a:t>
            </a:r>
          </a:p>
        </p:txBody>
      </p:sp>
      <p:pic>
        <p:nvPicPr>
          <p:cNvPr id="8195" name="Picture 2" descr="https://images-na.ssl-images-amazon.com/images/I/71Wt0jouzBL._SL1200_.jpg">
            <a:extLst>
              <a:ext uri="{FF2B5EF4-FFF2-40B4-BE49-F238E27FC236}">
                <a16:creationId xmlns:a16="http://schemas.microsoft.com/office/drawing/2014/main" id="{84142AED-67F4-464C-A2FD-2C9E6609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571625"/>
            <a:ext cx="3871912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>
            <a:extLst>
              <a:ext uri="{FF2B5EF4-FFF2-40B4-BE49-F238E27FC236}">
                <a16:creationId xmlns:a16="http://schemas.microsoft.com/office/drawing/2014/main" id="{568342B2-8F62-465A-9E41-B13E2B4F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3" y="1928813"/>
            <a:ext cx="36052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10 W  various voltages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.25 inlet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$10.00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Need to up scale or fit multiple units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Into the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130451F-D99D-49FB-BBB0-74AB01E77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need is a small water turbine powered subsystem</a:t>
            </a: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05EF974D-7746-4DA9-AB64-5F5D3C7F3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266950"/>
            <a:ext cx="1312863" cy="6461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Water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Turbine</a:t>
            </a:r>
          </a:p>
        </p:txBody>
      </p:sp>
      <p:sp>
        <p:nvSpPr>
          <p:cNvPr id="9220" name="TextBox 4">
            <a:extLst>
              <a:ext uri="{FF2B5EF4-FFF2-40B4-BE49-F238E27FC236}">
                <a16:creationId xmlns:a16="http://schemas.microsoft.com/office/drawing/2014/main" id="{BAF385C7-4FED-4281-867B-2A83E0C6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417763"/>
            <a:ext cx="1263650" cy="3698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Flow Meter</a:t>
            </a:r>
          </a:p>
        </p:txBody>
      </p:sp>
      <p:sp>
        <p:nvSpPr>
          <p:cNvPr id="9221" name="TextBox 5">
            <a:extLst>
              <a:ext uri="{FF2B5EF4-FFF2-40B4-BE49-F238E27FC236}">
                <a16:creationId xmlns:a16="http://schemas.microsoft.com/office/drawing/2014/main" id="{47E9E3E9-EAD6-4D2E-972E-6F27806E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2530475"/>
            <a:ext cx="1905000" cy="646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Pressure Reducing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Valve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F9C8EE-E23E-4223-90C9-63E9B4DF73BF}"/>
              </a:ext>
            </a:extLst>
          </p:cNvPr>
          <p:cNvCxnSpPr/>
          <p:nvPr/>
        </p:nvCxnSpPr>
        <p:spPr>
          <a:xfrm>
            <a:off x="7662863" y="2806700"/>
            <a:ext cx="3186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8">
            <a:extLst>
              <a:ext uri="{FF2B5EF4-FFF2-40B4-BE49-F238E27FC236}">
                <a16:creationId xmlns:a16="http://schemas.microsoft.com/office/drawing/2014/main" id="{B48D6AD8-9E4E-4C34-BEAF-EFFD1E9D8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538" y="2101850"/>
            <a:ext cx="2246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Irrigation Flow line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3~4 gallon per minute</a:t>
            </a:r>
          </a:p>
        </p:txBody>
      </p:sp>
      <p:sp>
        <p:nvSpPr>
          <p:cNvPr id="9224" name="TextBox 9">
            <a:extLst>
              <a:ext uri="{FF2B5EF4-FFF2-40B4-BE49-F238E27FC236}">
                <a16:creationId xmlns:a16="http://schemas.microsoft.com/office/drawing/2014/main" id="{C7E83CA6-3E11-452F-A098-44A936D7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3365500"/>
            <a:ext cx="1728788" cy="369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Microprocessor</a:t>
            </a:r>
          </a:p>
        </p:txBody>
      </p:sp>
      <p:sp>
        <p:nvSpPr>
          <p:cNvPr id="9225" name="TextBox 10">
            <a:extLst>
              <a:ext uri="{FF2B5EF4-FFF2-40B4-BE49-F238E27FC236}">
                <a16:creationId xmlns:a16="http://schemas.microsoft.com/office/drawing/2014/main" id="{D208D82A-D5DB-44AC-BD0E-732CB46A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4279900"/>
            <a:ext cx="1296987" cy="9239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Battery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And Battery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Charger</a:t>
            </a:r>
          </a:p>
        </p:txBody>
      </p:sp>
      <p:sp>
        <p:nvSpPr>
          <p:cNvPr id="9226" name="TextBox 11">
            <a:extLst>
              <a:ext uri="{FF2B5EF4-FFF2-40B4-BE49-F238E27FC236}">
                <a16:creationId xmlns:a16="http://schemas.microsoft.com/office/drawing/2014/main" id="{7030DFFA-7194-4729-84D6-AC86B049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3411538"/>
            <a:ext cx="965200" cy="6461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Mesh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RF Unit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4C7C1B-2820-4C39-BCD9-1E0A1DB3A366}"/>
              </a:ext>
            </a:extLst>
          </p:cNvPr>
          <p:cNvCxnSpPr>
            <a:endCxn id="9219" idx="1"/>
          </p:cNvCxnSpPr>
          <p:nvPr/>
        </p:nvCxnSpPr>
        <p:spPr>
          <a:xfrm>
            <a:off x="838200" y="2530475"/>
            <a:ext cx="654050" cy="5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573873-7B10-4235-93EB-223DCE822B84}"/>
              </a:ext>
            </a:extLst>
          </p:cNvPr>
          <p:cNvCxnSpPr>
            <a:stCxn id="9219" idx="3"/>
            <a:endCxn id="9220" idx="1"/>
          </p:cNvCxnSpPr>
          <p:nvPr/>
        </p:nvCxnSpPr>
        <p:spPr>
          <a:xfrm>
            <a:off x="2805113" y="2589213"/>
            <a:ext cx="5778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9C1CC-C7E3-49FF-92C8-C45F1B3283C8}"/>
              </a:ext>
            </a:extLst>
          </p:cNvPr>
          <p:cNvCxnSpPr>
            <a:stCxn id="9220" idx="3"/>
            <a:endCxn id="9221" idx="1"/>
          </p:cNvCxnSpPr>
          <p:nvPr/>
        </p:nvCxnSpPr>
        <p:spPr>
          <a:xfrm>
            <a:off x="4646613" y="2601913"/>
            <a:ext cx="715962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F939DE-6C03-457A-AB66-18F90ACE5F90}"/>
              </a:ext>
            </a:extLst>
          </p:cNvPr>
          <p:cNvCxnSpPr>
            <a:stCxn id="9219" idx="2"/>
            <a:endCxn id="9225" idx="1"/>
          </p:cNvCxnSpPr>
          <p:nvPr/>
        </p:nvCxnSpPr>
        <p:spPr>
          <a:xfrm rot="16200000" flipH="1">
            <a:off x="2644776" y="2416175"/>
            <a:ext cx="1828800" cy="2822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669E53-6908-4B47-9F1F-F8DA34702081}"/>
              </a:ext>
            </a:extLst>
          </p:cNvPr>
          <p:cNvCxnSpPr>
            <a:endCxn id="9224" idx="0"/>
          </p:cNvCxnSpPr>
          <p:nvPr/>
        </p:nvCxnSpPr>
        <p:spPr>
          <a:xfrm>
            <a:off x="4224338" y="2806700"/>
            <a:ext cx="77787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215C6C-EFD6-4C7F-8A33-58EAB05BCF17}"/>
              </a:ext>
            </a:extLst>
          </p:cNvPr>
          <p:cNvCxnSpPr/>
          <p:nvPr/>
        </p:nvCxnSpPr>
        <p:spPr>
          <a:xfrm>
            <a:off x="4449763" y="3679825"/>
            <a:ext cx="515937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D4DF7E-5392-4FDA-9CCD-365E4461163A}"/>
              </a:ext>
            </a:extLst>
          </p:cNvPr>
          <p:cNvCxnSpPr>
            <a:stCxn id="9224" idx="3"/>
            <a:endCxn id="9226" idx="1"/>
          </p:cNvCxnSpPr>
          <p:nvPr/>
        </p:nvCxnSpPr>
        <p:spPr>
          <a:xfrm>
            <a:off x="5167313" y="3551238"/>
            <a:ext cx="1147762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596F120-89B5-42E2-949C-2F942A19A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Mesh Unit will allow Units to communicate</a:t>
            </a:r>
            <a:br>
              <a:rPr lang="en-US" altLang="en-US"/>
            </a:br>
            <a:r>
              <a:rPr lang="en-US" altLang="en-US"/>
              <a:t>Across Fields</a:t>
            </a:r>
          </a:p>
        </p:txBody>
      </p:sp>
      <p:sp>
        <p:nvSpPr>
          <p:cNvPr id="10243" name="TextBox 3">
            <a:extLst>
              <a:ext uri="{FF2B5EF4-FFF2-40B4-BE49-F238E27FC236}">
                <a16:creationId xmlns:a16="http://schemas.microsoft.com/office/drawing/2014/main" id="{BF0B5C91-5C8B-471F-8780-925225172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52775"/>
            <a:ext cx="1662113" cy="3698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Main Controller</a:t>
            </a:r>
          </a:p>
        </p:txBody>
      </p:sp>
      <p:sp>
        <p:nvSpPr>
          <p:cNvPr id="10244" name="TextBox 4">
            <a:extLst>
              <a:ext uri="{FF2B5EF4-FFF2-40B4-BE49-F238E27FC236}">
                <a16:creationId xmlns:a16="http://schemas.microsoft.com/office/drawing/2014/main" id="{578943AC-7F7E-44C6-872D-67190E2C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202113"/>
            <a:ext cx="1598613" cy="646112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Internet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Access</a:t>
            </a:r>
          </a:p>
        </p:txBody>
      </p:sp>
      <p:sp>
        <p:nvSpPr>
          <p:cNvPr id="10245" name="TextBox 5">
            <a:extLst>
              <a:ext uri="{FF2B5EF4-FFF2-40B4-BE49-F238E27FC236}">
                <a16:creationId xmlns:a16="http://schemas.microsoft.com/office/drawing/2014/main" id="{EB680C2E-B743-4391-9348-B4291B1D8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57513"/>
            <a:ext cx="1250950" cy="3698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Mesh Units</a:t>
            </a:r>
          </a:p>
        </p:txBody>
      </p:sp>
      <p:sp>
        <p:nvSpPr>
          <p:cNvPr id="10246" name="TextBox 6">
            <a:extLst>
              <a:ext uri="{FF2B5EF4-FFF2-40B4-BE49-F238E27FC236}">
                <a16:creationId xmlns:a16="http://schemas.microsoft.com/office/drawing/2014/main" id="{2A83AA32-A4F4-4F90-B056-A9887499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2957513"/>
            <a:ext cx="1249362" cy="3698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Mesh Units</a:t>
            </a:r>
          </a:p>
        </p:txBody>
      </p:sp>
      <p:sp>
        <p:nvSpPr>
          <p:cNvPr id="10247" name="TextBox 7">
            <a:extLst>
              <a:ext uri="{FF2B5EF4-FFF2-40B4-BE49-F238E27FC236}">
                <a16:creationId xmlns:a16="http://schemas.microsoft.com/office/drawing/2014/main" id="{7340A21B-D7F2-469B-B957-27BB6196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363" y="2957513"/>
            <a:ext cx="1249362" cy="36988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Mesh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CBC22-3406-43A5-A2A0-E5C490D1BA66}"/>
              </a:ext>
            </a:extLst>
          </p:cNvPr>
          <p:cNvCxnSpPr>
            <a:endCxn id="10244" idx="0"/>
          </p:cNvCxnSpPr>
          <p:nvPr/>
        </p:nvCxnSpPr>
        <p:spPr>
          <a:xfrm flipH="1">
            <a:off x="1158875" y="3522663"/>
            <a:ext cx="18415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C4290-DA88-4F8E-9001-BEACCCDA4CA2}"/>
              </a:ext>
            </a:extLst>
          </p:cNvPr>
          <p:cNvCxnSpPr>
            <a:stCxn id="10243" idx="3"/>
            <a:endCxn id="10245" idx="1"/>
          </p:cNvCxnSpPr>
          <p:nvPr/>
        </p:nvCxnSpPr>
        <p:spPr>
          <a:xfrm flipV="1">
            <a:off x="2500313" y="3141663"/>
            <a:ext cx="1614487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8C8F08-8A36-4641-A58A-AEA57E317AC6}"/>
              </a:ext>
            </a:extLst>
          </p:cNvPr>
          <p:cNvCxnSpPr>
            <a:endCxn id="10246" idx="1"/>
          </p:cNvCxnSpPr>
          <p:nvPr/>
        </p:nvCxnSpPr>
        <p:spPr>
          <a:xfrm flipV="1">
            <a:off x="5572125" y="3141663"/>
            <a:ext cx="1150938" cy="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2DB14-BC41-4D9C-A5DE-1132F1B72251}"/>
              </a:ext>
            </a:extLst>
          </p:cNvPr>
          <p:cNvCxnSpPr>
            <a:stCxn id="10246" idx="3"/>
            <a:endCxn id="10247" idx="1"/>
          </p:cNvCxnSpPr>
          <p:nvPr/>
        </p:nvCxnSpPr>
        <p:spPr>
          <a:xfrm>
            <a:off x="7972425" y="3141663"/>
            <a:ext cx="115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443</Words>
  <Application>Microsoft Office PowerPoint</Application>
  <PresentationFormat>Widescreen</PresentationFormat>
  <Paragraphs>80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Office Theme</vt:lpstr>
      <vt:lpstr>IOT Power Considerations</vt:lpstr>
      <vt:lpstr>Two Types of Power Sites</vt:lpstr>
      <vt:lpstr>Sites where power will never be added</vt:lpstr>
      <vt:lpstr>Flow meters can be cheap</vt:lpstr>
      <vt:lpstr>Biggest Problem with Flow Meters</vt:lpstr>
      <vt:lpstr>Problem is that the flow meter is in an area where there is a lack of electrical power Picture from my grove</vt:lpstr>
      <vt:lpstr>Low Cost Generators Available??</vt:lpstr>
      <vt:lpstr>What is need is a small water turbine powered subsystem</vt:lpstr>
      <vt:lpstr>Mesh Unit will allow Units to communicate Across Fields</vt:lpstr>
      <vt:lpstr>Product for Majority of California Agriculture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Power Considerations</dc:title>
  <dc:creator>Glenn Edgar</dc:creator>
  <cp:lastModifiedBy>Glenn Edgar</cp:lastModifiedBy>
  <cp:revision>18</cp:revision>
  <dcterms:created xsi:type="dcterms:W3CDTF">2018-02-13T03:17:00Z</dcterms:created>
  <dcterms:modified xsi:type="dcterms:W3CDTF">2018-02-13T20:40:21Z</dcterms:modified>
</cp:coreProperties>
</file>