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3" r:id="rId11"/>
    <p:sldId id="271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6431-2B59-4446-9A0C-EBBE73712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44526-5C15-4679-9C73-85D5242A6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CC84-5AD5-4A2C-A326-6273FB12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F08E-0840-4FFB-B154-144841BB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887C-3BFB-4FF9-BF2F-5466DDAB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4568-F019-4481-9D4E-20C1EAD9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9CA2-4A57-4BB8-94BF-D32830A2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8B6C-F02A-469B-BA5A-81FEA102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108E-3995-4064-9386-A5F89303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423A2-C9D9-4436-8F5C-FF3B0B6C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42F4-BC0A-459A-9DBE-E048ED21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8796F-F9AA-4099-9260-4CB955DF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BCCA2-CF8D-4FE6-B720-B5145D3D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B84F-F0FA-4F30-A7AD-DC9CDD3C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6AF96-21CD-48EC-9A00-D1ACBA6E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2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78E-0B9B-4477-8FD5-54D5474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DEF5-73F8-4254-B77B-676A7CF0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8FF7-ADA5-4BC9-A6A7-5F91F67B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2CA5-74BA-469F-B50F-A9F82E53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130A-36ED-4C96-85DF-9A6B4446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8893-A20A-44B6-9A09-86C12DB7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E5CC9-AC14-4194-8CD0-66F7C964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B11B-702B-4A1D-AA3E-2D09989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5373-987C-4B6A-9302-0C3FCAC4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BB99-CB98-47DE-9CCB-E9FC0728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1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FAE1-858D-4098-B374-AE20CA19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948C-222E-4EC9-84A3-E2E27E009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8A276-65C6-4682-AF1A-17DF50286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DBD38-A27A-403B-9724-3CADB98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BA890-FF62-43C1-A979-C8291E40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EF205-7DB3-45FD-9815-4C0469A7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8A33-5E6A-41A1-AF8C-E4F59E7D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8358-DACB-45CF-A682-CBF1CECD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BA15A-1ED9-41A8-8C70-D60CEDF8C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33C63-F0B9-488B-A2F4-510672058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EECB5-21F4-4D22-85F8-B19130096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5F471-E0A0-4B35-B20C-18761F25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0E14C-AFD8-46E6-93D0-1220C91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45F2E-C416-4875-BF7E-47D8457E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81FB-F9A0-46FE-B5FB-ABA95E09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2F4A8-C7D1-4B4A-AFB2-4CF893D6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3643A-35EE-4D9B-A7D7-FB43FC6F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60180-DD6E-4B40-A8B8-72D78329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4F496-A275-41C9-B0BB-819A3538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31275-DEC5-4041-8C26-DA89568C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66EE8-16AF-4CF7-B4D0-D0725689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16B1-A83C-47B6-BA0F-4F342F6C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34DC-FB52-456E-B0A4-EA10B42B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4651B-BB7D-4297-9467-1E4D48FA2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1A1A-F255-44D0-9AC5-DB64C8A0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87F7-F44A-4E94-BFDE-97929F58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BA331-F352-4B48-B9BA-2E952D33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3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A50D-FEDA-41C9-830A-19EA6435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AB7C0-CE82-4778-BD04-F6A7F8AC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C4933-009A-449D-9226-75D14581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D5E20-C35F-4082-B6D2-5A7B0CF4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6808-9E48-4148-808C-3F1ED8A0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9E51D-DFB4-4C8E-B1CA-F4BCB4FC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DA40B-01DE-4E35-9515-15A65081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7CC4-DBB0-4C2E-8373-2107390A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E984-17A2-40C2-AADB-B876B055D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7AA1-C316-4C25-8E51-D995D03C6309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5DE1-B933-49F0-BCD2-39F3DBD0A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1E3F-502D-4757-8ADC-7BC436488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B9D4-F7C8-42EC-A1D7-DC34C3C0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D612-FFEA-43EC-9332-08AA71858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Database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DE99A-9DF0-4061-BFCA-0B384CC6C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and Construction of the Graph</a:t>
            </a:r>
          </a:p>
        </p:txBody>
      </p:sp>
    </p:spTree>
    <p:extLst>
      <p:ext uri="{BB962C8B-B14F-4D97-AF65-F5344CB8AC3E}">
        <p14:creationId xmlns:p14="http://schemas.microsoft.com/office/powerpoint/2010/main" val="215900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CAF-641F-44A9-A0C5-54132F75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Hard to build graph a node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BC39-25EA-4818-A52F-B4E4852C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constructs</a:t>
            </a:r>
          </a:p>
          <a:p>
            <a:r>
              <a:rPr lang="en-US" dirty="0"/>
              <a:t>To add a node that has children</a:t>
            </a:r>
          </a:p>
          <a:p>
            <a:pPr lvl="1"/>
            <a:r>
              <a:rPr lang="en-US" dirty="0" err="1"/>
              <a:t>bc.add_header_node</a:t>
            </a:r>
            <a:r>
              <a:rPr lang="en-US" dirty="0"/>
              <a:t>(  relation, </a:t>
            </a:r>
            <a:r>
              <a:rPr lang="en-US" dirty="0" err="1"/>
              <a:t>relation_name</a:t>
            </a:r>
            <a:r>
              <a:rPr lang="en-US" dirty="0"/>
              <a:t>,  </a:t>
            </a:r>
            <a:r>
              <a:rPr lang="en-US" dirty="0" err="1"/>
              <a:t>node_properties</a:t>
            </a:r>
            <a:r>
              <a:rPr lang="en-US" dirty="0"/>
              <a:t> )</a:t>
            </a:r>
          </a:p>
          <a:p>
            <a:r>
              <a:rPr lang="en-US" dirty="0"/>
              <a:t>To add a node that has no children</a:t>
            </a:r>
          </a:p>
          <a:p>
            <a:pPr lvl="1"/>
            <a:r>
              <a:rPr lang="en-US" dirty="0" err="1"/>
              <a:t>bc</a:t>
            </a:r>
            <a:r>
              <a:rPr lang="en-US" dirty="0"/>
              <a:t>. </a:t>
            </a:r>
            <a:r>
              <a:rPr lang="en-US" dirty="0" err="1"/>
              <a:t>add_info_node</a:t>
            </a:r>
            <a:r>
              <a:rPr lang="en-US" dirty="0"/>
              <a:t>( relation, </a:t>
            </a:r>
            <a:r>
              <a:rPr lang="en-US" dirty="0" err="1"/>
              <a:t>relation_name</a:t>
            </a:r>
            <a:r>
              <a:rPr lang="en-US" dirty="0"/>
              <a:t>, </a:t>
            </a:r>
            <a:r>
              <a:rPr lang="en-US" dirty="0" err="1"/>
              <a:t>node_properties</a:t>
            </a:r>
            <a:r>
              <a:rPr lang="en-US" dirty="0"/>
              <a:t> )</a:t>
            </a:r>
          </a:p>
          <a:p>
            <a:r>
              <a:rPr lang="en-US" dirty="0"/>
              <a:t>To return to the upper level</a:t>
            </a:r>
          </a:p>
          <a:p>
            <a:pPr lvl="1"/>
            <a:r>
              <a:rPr lang="en-US" dirty="0" err="1"/>
              <a:t>bc.end_header_node</a:t>
            </a:r>
            <a:r>
              <a:rPr lang="en-US" dirty="0"/>
              <a:t>( self, </a:t>
            </a:r>
            <a:r>
              <a:rPr lang="en-US" dirty="0" err="1"/>
              <a:t>starting_relation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444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8728-F905-4E2D-9E0A-60DDE8C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An example of this from my production code showing how levels are created/entered and exited.  Neo4j’s cypher does not have a better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2143-9331-4EE4-BCCE-B1D92489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 err="1"/>
              <a:t>cf.add_header_node</a:t>
            </a:r>
            <a:r>
              <a:rPr lang="en-US" b="1" dirty="0"/>
              <a:t>("MASTER_VALVES")   </a:t>
            </a:r>
          </a:p>
          <a:p>
            <a:r>
              <a:rPr lang="en-US" dirty="0" err="1"/>
              <a:t>cf.add_info_node</a:t>
            </a:r>
            <a:r>
              <a:rPr lang="en-US" dirty="0"/>
              <a:t>("MASTER_VALVE_CONTROLLER","satellite_1",properties = { "remote":"satellite_1","master_valve":43, "cleaning_valve":44 })   </a:t>
            </a:r>
          </a:p>
          <a:p>
            <a:r>
              <a:rPr lang="en-US" b="1" dirty="0" err="1"/>
              <a:t>cf.end_header_node</a:t>
            </a:r>
            <a:r>
              <a:rPr lang="en-US" b="1" dirty="0"/>
              <a:t>("MASTER_VALVES")          </a:t>
            </a:r>
          </a:p>
          <a:p>
            <a:r>
              <a:rPr lang="en-US" b="1" dirty="0" err="1"/>
              <a:t>cf.add_header_node</a:t>
            </a:r>
            <a:r>
              <a:rPr lang="en-US" b="1" dirty="0"/>
              <a:t>("CURRENT_MEASUREMENT")   </a:t>
            </a:r>
          </a:p>
          <a:p>
            <a:r>
              <a:rPr lang="en-US" dirty="0" err="1"/>
              <a:t>cf.add_info_node</a:t>
            </a:r>
            <a:r>
              <a:rPr lang="en-US" dirty="0"/>
              <a:t>("CURRENT_DEVICE" ,"satellite_1",properties={ "remote":"satellite_1","register":"DF2", "conversion":1.0 } )   </a:t>
            </a:r>
          </a:p>
          <a:p>
            <a:r>
              <a:rPr lang="en-US" b="1" dirty="0" err="1"/>
              <a:t>cf.end_header_node</a:t>
            </a:r>
            <a:r>
              <a:rPr lang="en-US" b="1" dirty="0"/>
              <a:t>("CURRENT_MEASUREMENT")</a:t>
            </a:r>
          </a:p>
        </p:txBody>
      </p:sp>
    </p:spTree>
    <p:extLst>
      <p:ext uri="{BB962C8B-B14F-4D97-AF65-F5344CB8AC3E}">
        <p14:creationId xmlns:p14="http://schemas.microsoft.com/office/powerpoint/2010/main" val="386667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E420-2436-43B9-91A2-0A741A8E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9E68-E29E-4EBE-A504-B5952551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build a graph layer by layer and still keep track of the structure of the graph</a:t>
            </a:r>
          </a:p>
          <a:p>
            <a:r>
              <a:rPr lang="en-US" dirty="0"/>
              <a:t>Hard to insert detail property detail into the graph in inline code.</a:t>
            </a:r>
          </a:p>
          <a:p>
            <a:r>
              <a:rPr lang="en-US" dirty="0"/>
              <a:t>The python code cannot be indented and the structure of the graph looks flat.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5F7A-5A89-4BB8-94C1-6CBCAB85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will be continued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5700-D03C-4709-B613-5F5A85DA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BE93-C099-4E92-991C-C0DD3714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 or Knowledge Bases have been around since the late 70’s (20 BP)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D084-5E02-4453-9AF1-5B361BAF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 Nets and Frames were big in the AI world.  </a:t>
            </a:r>
          </a:p>
          <a:p>
            <a:pPr lvl="1"/>
            <a:r>
              <a:rPr lang="en-US" dirty="0"/>
              <a:t>At the time the two concepts were though to be different.</a:t>
            </a:r>
          </a:p>
          <a:p>
            <a:pPr lvl="1"/>
            <a:r>
              <a:rPr lang="en-US" dirty="0"/>
              <a:t>But later work showed that they were the same thing.</a:t>
            </a:r>
          </a:p>
          <a:p>
            <a:pPr lvl="1"/>
            <a:r>
              <a:rPr lang="en-US" dirty="0"/>
              <a:t>At the Time the information in these graphs where called knowledge bases.</a:t>
            </a:r>
          </a:p>
          <a:p>
            <a:r>
              <a:rPr lang="en-US" dirty="0"/>
              <a:t>A Semantic Net or a Frame system is essential:</a:t>
            </a:r>
          </a:p>
          <a:p>
            <a:pPr lvl="1"/>
            <a:r>
              <a:rPr lang="en-US" dirty="0"/>
              <a:t> a graph with edges and nodes.  </a:t>
            </a:r>
          </a:p>
          <a:p>
            <a:pPr lvl="1"/>
            <a:r>
              <a:rPr lang="en-US" dirty="0"/>
              <a:t>Dictionaries are attached to the graph and nodes</a:t>
            </a:r>
          </a:p>
          <a:p>
            <a:r>
              <a:rPr lang="en-US" dirty="0"/>
              <a:t>Semantic Nets and Frames fell out of favor because the Lisp frameworks did not have the capabilities to analyze the graphs.</a:t>
            </a:r>
          </a:p>
          <a:p>
            <a:r>
              <a:rPr lang="en-US" dirty="0"/>
              <a:t>Semantic Nets did survive in </a:t>
            </a:r>
          </a:p>
          <a:p>
            <a:pPr lvl="1"/>
            <a:r>
              <a:rPr lang="en-US" dirty="0"/>
              <a:t>RDF format for semantic web</a:t>
            </a:r>
          </a:p>
          <a:p>
            <a:pPr lvl="1"/>
            <a:r>
              <a:rPr lang="en-US" dirty="0"/>
              <a:t>Knowledge Graphs used by Google to enhance search.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963-34E3-467E-860D-D966893B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Graph Databases have generated over a trillion dollars in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65EB-CB03-40AF-944C-0A9BCA06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Proprietary Graph Data bases propelled the following companies:	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Google</a:t>
            </a:r>
          </a:p>
          <a:p>
            <a:r>
              <a:rPr lang="en-US" dirty="0"/>
              <a:t>In the 70’s and 80’s these accomplishments would be considered great works of AI.</a:t>
            </a:r>
          </a:p>
          <a:p>
            <a:r>
              <a:rPr lang="en-US" dirty="0"/>
              <a:t>Instead these systems are taken for granted.</a:t>
            </a:r>
          </a:p>
        </p:txBody>
      </p:sp>
    </p:spTree>
    <p:extLst>
      <p:ext uri="{BB962C8B-B14F-4D97-AF65-F5344CB8AC3E}">
        <p14:creationId xmlns:p14="http://schemas.microsoft.com/office/powerpoint/2010/main" val="32775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49C8-BD51-47ED-9335-63A788A4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Neo4J and Cypher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07D8-B940-4F1A-86B4-53617EBE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in 2007 a company named Neo4J, started developing a general use graphical data base, with a query language.</a:t>
            </a:r>
          </a:p>
          <a:p>
            <a:r>
              <a:rPr lang="en-US" dirty="0"/>
              <a:t>A query language is important, because without the SQL query language, the SQL data base is a collection of excel tables. </a:t>
            </a:r>
          </a:p>
          <a:p>
            <a:r>
              <a:rPr lang="en-US" dirty="0"/>
              <a:t>I started experimenting with Neo4j on the cloud and realized that a graph data base would be useful for the </a:t>
            </a:r>
            <a:r>
              <a:rPr lang="en-US" i="1" dirty="0" err="1"/>
              <a:t>nano</a:t>
            </a:r>
            <a:r>
              <a:rPr lang="en-US" i="1" dirty="0"/>
              <a:t> data center frame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BBBA-B107-42E6-82EB-8908E407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magical about a graph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FC71-7221-44F5-8448-DDFFAE7C8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graph can be stored as a </a:t>
            </a:r>
            <a:r>
              <a:rPr lang="en-US" dirty="0" err="1"/>
              <a:t>json</a:t>
            </a:r>
            <a:r>
              <a:rPr lang="en-US" dirty="0"/>
              <a:t> document or a nested python dictionary.</a:t>
            </a:r>
          </a:p>
          <a:p>
            <a:r>
              <a:rPr lang="en-US" dirty="0"/>
              <a:t>Accessing a nested element requires knowledge of the dictionary structure.</a:t>
            </a:r>
          </a:p>
          <a:p>
            <a:r>
              <a:rPr lang="en-US" dirty="0"/>
              <a:t>A graph query language allows data to be found without knowing the structure of the graph.</a:t>
            </a:r>
          </a:p>
          <a:p>
            <a:r>
              <a:rPr lang="en-US" dirty="0"/>
              <a:t>Starting at Controller “A” find Slave “B”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ADE18-DEC3-4ECB-B392-9F815ED0A0D8}"/>
              </a:ext>
            </a:extLst>
          </p:cNvPr>
          <p:cNvSpPr txBox="1"/>
          <p:nvPr/>
        </p:nvSpPr>
        <p:spPr>
          <a:xfrm>
            <a:off x="7253492" y="1825625"/>
            <a:ext cx="116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8730A-43FF-4437-B632-DA99BCEC3F3B}"/>
              </a:ext>
            </a:extLst>
          </p:cNvPr>
          <p:cNvSpPr txBox="1"/>
          <p:nvPr/>
        </p:nvSpPr>
        <p:spPr>
          <a:xfrm>
            <a:off x="6613973" y="2849787"/>
            <a:ext cx="7404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A114C-3441-4CA9-A891-25A2247AF076}"/>
              </a:ext>
            </a:extLst>
          </p:cNvPr>
          <p:cNvSpPr txBox="1"/>
          <p:nvPr/>
        </p:nvSpPr>
        <p:spPr>
          <a:xfrm>
            <a:off x="8308137" y="2838567"/>
            <a:ext cx="3097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89F58-1AA6-4A26-BB33-2498B712B809}"/>
              </a:ext>
            </a:extLst>
          </p:cNvPr>
          <p:cNvSpPr/>
          <p:nvPr/>
        </p:nvSpPr>
        <p:spPr>
          <a:xfrm>
            <a:off x="6613973" y="3888218"/>
            <a:ext cx="835862" cy="308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CDDFA-5105-46EF-9F2E-B80FE7FE8824}"/>
              </a:ext>
            </a:extLst>
          </p:cNvPr>
          <p:cNvSpPr/>
          <p:nvPr/>
        </p:nvSpPr>
        <p:spPr>
          <a:xfrm>
            <a:off x="6372795" y="4912380"/>
            <a:ext cx="998547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98061-E9FD-4947-86E9-BDC1C0C2AE0E}"/>
              </a:ext>
            </a:extLst>
          </p:cNvPr>
          <p:cNvSpPr/>
          <p:nvPr/>
        </p:nvSpPr>
        <p:spPr>
          <a:xfrm>
            <a:off x="7627290" y="3888218"/>
            <a:ext cx="835862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1970C-8377-493F-8FE1-83B6895126BD}"/>
              </a:ext>
            </a:extLst>
          </p:cNvPr>
          <p:cNvSpPr/>
          <p:nvPr/>
        </p:nvSpPr>
        <p:spPr>
          <a:xfrm>
            <a:off x="8045221" y="4912380"/>
            <a:ext cx="835862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7DDCA-3589-45E0-AE3E-FFDCD44C2B26}"/>
              </a:ext>
            </a:extLst>
          </p:cNvPr>
          <p:cNvSpPr txBox="1"/>
          <p:nvPr/>
        </p:nvSpPr>
        <p:spPr>
          <a:xfrm>
            <a:off x="6457950" y="6086475"/>
            <a:ext cx="116684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1CECF9-1B3D-4638-8F52-7516725CC6DF}"/>
              </a:ext>
            </a:extLst>
          </p:cNvPr>
          <p:cNvCxnSpPr/>
          <p:nvPr/>
        </p:nvCxnSpPr>
        <p:spPr>
          <a:xfrm flipH="1">
            <a:off x="7079456" y="2194957"/>
            <a:ext cx="421482" cy="57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BFF31-60F6-4BD8-A0AA-925EDAF4FCA1}"/>
              </a:ext>
            </a:extLst>
          </p:cNvPr>
          <p:cNvCxnSpPr>
            <a:stCxn id="5" idx="2"/>
          </p:cNvCxnSpPr>
          <p:nvPr/>
        </p:nvCxnSpPr>
        <p:spPr>
          <a:xfrm>
            <a:off x="7836913" y="2194957"/>
            <a:ext cx="583421" cy="44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69365-9552-4817-A347-167F70FC1445}"/>
              </a:ext>
            </a:extLst>
          </p:cNvPr>
          <p:cNvCxnSpPr/>
          <p:nvPr/>
        </p:nvCxnSpPr>
        <p:spPr>
          <a:xfrm>
            <a:off x="6915150" y="3342836"/>
            <a:ext cx="0" cy="44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42C53A-846B-4B2B-BB70-A53888DF7AF5}"/>
              </a:ext>
            </a:extLst>
          </p:cNvPr>
          <p:cNvCxnSpPr/>
          <p:nvPr/>
        </p:nvCxnSpPr>
        <p:spPr>
          <a:xfrm flipH="1">
            <a:off x="6557963" y="4214813"/>
            <a:ext cx="202337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909550-4D39-42D3-8707-7E1673909F61}"/>
              </a:ext>
            </a:extLst>
          </p:cNvPr>
          <p:cNvCxnSpPr>
            <a:stCxn id="8" idx="2"/>
          </p:cNvCxnSpPr>
          <p:nvPr/>
        </p:nvCxnSpPr>
        <p:spPr>
          <a:xfrm>
            <a:off x="7031904" y="4196757"/>
            <a:ext cx="1069109" cy="71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52BD2A-C190-4161-8F83-E68827F7C5A9}"/>
              </a:ext>
            </a:extLst>
          </p:cNvPr>
          <p:cNvCxnSpPr>
            <a:stCxn id="9" idx="2"/>
          </p:cNvCxnSpPr>
          <p:nvPr/>
        </p:nvCxnSpPr>
        <p:spPr>
          <a:xfrm>
            <a:off x="6872069" y="5281712"/>
            <a:ext cx="62102" cy="89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E715D9-E50D-439E-99D6-BA7275306DD5}"/>
              </a:ext>
            </a:extLst>
          </p:cNvPr>
          <p:cNvCxnSpPr>
            <a:endCxn id="10" idx="0"/>
          </p:cNvCxnSpPr>
          <p:nvPr/>
        </p:nvCxnSpPr>
        <p:spPr>
          <a:xfrm>
            <a:off x="7371342" y="3207899"/>
            <a:ext cx="673879" cy="68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AD025E-0401-4564-B1C4-D098BC406864}"/>
              </a:ext>
            </a:extLst>
          </p:cNvPr>
          <p:cNvSpPr/>
          <p:nvPr/>
        </p:nvSpPr>
        <p:spPr>
          <a:xfrm>
            <a:off x="6200733" y="2289389"/>
            <a:ext cx="11262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84B5D4-4628-4DE9-AABC-9D5590867F30}"/>
              </a:ext>
            </a:extLst>
          </p:cNvPr>
          <p:cNvSpPr/>
          <p:nvPr/>
        </p:nvSpPr>
        <p:spPr>
          <a:xfrm>
            <a:off x="6671432" y="5528311"/>
            <a:ext cx="14591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378241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CE0B-B963-4DED-8426-29706FE0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Graph Database on the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E3B3-9FA1-43AA-B43C-12E6A699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Reason – Add features such that:</a:t>
            </a:r>
          </a:p>
          <a:p>
            <a:pPr lvl="1"/>
            <a:r>
              <a:rPr lang="en-US" dirty="0"/>
              <a:t>New Features must not interfere with old features.</a:t>
            </a:r>
          </a:p>
          <a:p>
            <a:pPr lvl="1"/>
            <a:r>
              <a:rPr lang="en-US" dirty="0"/>
              <a:t>A new feature might have several data structure might be shared among several processes, including cloud functions.  </a:t>
            </a:r>
          </a:p>
          <a:p>
            <a:pPr lvl="1"/>
            <a:r>
              <a:rPr lang="en-US" dirty="0"/>
              <a:t>Having the new feature data in the graph allows the graph query language to find the information effectively.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1C86-5C36-4891-B36E-42B317AB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Custom Graph Data Base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CA-5544-4D09-AB23-B47AB48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Redis</a:t>
            </a:r>
            <a:r>
              <a:rPr lang="en-US" dirty="0"/>
              <a:t> has a graph data base module.  </a:t>
            </a:r>
          </a:p>
          <a:p>
            <a:pPr lvl="1"/>
            <a:r>
              <a:rPr lang="en-US" dirty="0"/>
              <a:t>Supports a subset of the Neo4j Query Language Cypher</a:t>
            </a:r>
          </a:p>
          <a:p>
            <a:pPr lvl="1"/>
            <a:r>
              <a:rPr lang="en-US" dirty="0"/>
              <a:t>Will not run on ARM processors, unaligned memory issues.</a:t>
            </a:r>
          </a:p>
          <a:p>
            <a:r>
              <a:rPr lang="en-US" dirty="0"/>
              <a:t>A custom graph database was developed for the pi.</a:t>
            </a:r>
          </a:p>
          <a:p>
            <a:pPr lvl="1"/>
            <a:r>
              <a:rPr lang="en-US" dirty="0"/>
              <a:t>Only Tree type graphs are supported</a:t>
            </a:r>
          </a:p>
          <a:p>
            <a:pPr lvl="1"/>
            <a:r>
              <a:rPr lang="en-US" dirty="0"/>
              <a:t>Relations can have a only have a name.</a:t>
            </a:r>
          </a:p>
          <a:p>
            <a:pPr lvl="2"/>
            <a:r>
              <a:rPr lang="en-US" dirty="0"/>
              <a:t>In Neo4j </a:t>
            </a:r>
          </a:p>
          <a:p>
            <a:pPr lvl="1"/>
            <a:r>
              <a:rPr lang="en-US" dirty="0"/>
              <a:t>Graphs less than 1000 nodes are supported</a:t>
            </a:r>
          </a:p>
          <a:p>
            <a:pPr lvl="1"/>
            <a:r>
              <a:rPr lang="en-US" dirty="0"/>
              <a:t>Graph database is constructed using</a:t>
            </a:r>
          </a:p>
          <a:p>
            <a:pPr lvl="2"/>
            <a:r>
              <a:rPr lang="en-US" dirty="0"/>
              <a:t>Strings to encode hierarchy of the node</a:t>
            </a:r>
          </a:p>
          <a:p>
            <a:pPr lvl="2"/>
            <a:r>
              <a:rPr lang="en-US" dirty="0"/>
              <a:t>Sets Operations to do query functions.</a:t>
            </a:r>
          </a:p>
          <a:p>
            <a:pPr lvl="2"/>
            <a:r>
              <a:rPr lang="en-US" dirty="0"/>
              <a:t>Memory intensive relative production graphical data bases.</a:t>
            </a:r>
          </a:p>
          <a:p>
            <a:pPr lvl="1"/>
            <a:r>
              <a:rPr lang="en-US" dirty="0"/>
              <a:t>Supports a query structure with the capabilities similar to the </a:t>
            </a:r>
            <a:r>
              <a:rPr lang="en-US" dirty="0" err="1"/>
              <a:t>Redis</a:t>
            </a:r>
            <a:r>
              <a:rPr lang="en-US" dirty="0"/>
              <a:t> graph module</a:t>
            </a:r>
          </a:p>
          <a:p>
            <a:r>
              <a:rPr lang="en-US" dirty="0"/>
              <a:t>This custom graph database will be discarded, once production data bases are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3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D9F7-6E40-4EDF-8B76-D4F1243A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Base Is a Client Server Data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C309E-50EB-454A-AB8F-532168782F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client builds up a query object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json</a:t>
            </a:r>
            <a:r>
              <a:rPr lang="en-US" dirty="0"/>
              <a:t> list with each element being a search request.</a:t>
            </a:r>
          </a:p>
          <a:p>
            <a:pPr lvl="1"/>
            <a:r>
              <a:rPr lang="en-US" dirty="0"/>
              <a:t>A search request will have the form </a:t>
            </a:r>
          </a:p>
          <a:p>
            <a:pPr lvl="2"/>
            <a:r>
              <a:rPr lang="en-US" dirty="0"/>
              <a:t>Relation</a:t>
            </a:r>
          </a:p>
          <a:p>
            <a:pPr lvl="2"/>
            <a:r>
              <a:rPr lang="en-US" dirty="0"/>
              <a:t>Optional relation name</a:t>
            </a:r>
          </a:p>
          <a:p>
            <a:pPr lvl="2"/>
            <a:r>
              <a:rPr lang="en-US" dirty="0"/>
              <a:t>Optional node properties</a:t>
            </a:r>
          </a:p>
          <a:p>
            <a:pPr lvl="2"/>
            <a:r>
              <a:rPr lang="en-US" dirty="0"/>
              <a:t>Ending Node flag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CE2F0A-3FC6-4F48-91DE-7B7065718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2260600"/>
          </a:xfrm>
        </p:spPr>
        <p:txBody>
          <a:bodyPr/>
          <a:lstStyle/>
          <a:p>
            <a:r>
              <a:rPr lang="en-US" dirty="0"/>
              <a:t>Graph Server</a:t>
            </a:r>
          </a:p>
          <a:p>
            <a:pPr lvl="1"/>
            <a:r>
              <a:rPr lang="en-US" dirty="0"/>
              <a:t>Constructs the graph data base from python scripts.</a:t>
            </a:r>
          </a:p>
          <a:p>
            <a:pPr lvl="1"/>
            <a:r>
              <a:rPr lang="en-US" dirty="0"/>
              <a:t>Opens a RPC server to fetch queries from the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BAD-2184-460A-969E-0BB26A5DD3EE}"/>
              </a:ext>
            </a:extLst>
          </p:cNvPr>
          <p:cNvSpPr txBox="1"/>
          <p:nvPr/>
        </p:nvSpPr>
        <p:spPr>
          <a:xfrm>
            <a:off x="6250781" y="4800600"/>
            <a:ext cx="72596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718EE-A9BC-4E8F-8B83-0CC3FEBE0E2F}"/>
              </a:ext>
            </a:extLst>
          </p:cNvPr>
          <p:cNvSpPr txBox="1"/>
          <p:nvPr/>
        </p:nvSpPr>
        <p:spPr>
          <a:xfrm>
            <a:off x="7579519" y="4800600"/>
            <a:ext cx="120729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RPC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06929-4D14-4A75-8208-1EF036A2E8ED}"/>
              </a:ext>
            </a:extLst>
          </p:cNvPr>
          <p:cNvSpPr txBox="1"/>
          <p:nvPr/>
        </p:nvSpPr>
        <p:spPr>
          <a:xfrm>
            <a:off x="9658350" y="4740681"/>
            <a:ext cx="78581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  <a:p>
            <a:r>
              <a:rPr lang="en-US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2D9DE9-0087-4FAA-AD5E-B7F96A32A6A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76749" y="4957765"/>
            <a:ext cx="602770" cy="16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31EA09-0308-436E-B159-22547D3F1236}"/>
              </a:ext>
            </a:extLst>
          </p:cNvPr>
          <p:cNvCxnSpPr/>
          <p:nvPr/>
        </p:nvCxnSpPr>
        <p:spPr>
          <a:xfrm flipH="1" flipV="1">
            <a:off x="7033899" y="5271240"/>
            <a:ext cx="488470" cy="2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5079DF-3087-4BFE-AD0E-5F9451B0A085}"/>
              </a:ext>
            </a:extLst>
          </p:cNvPr>
          <p:cNvCxnSpPr>
            <a:cxnSpLocks/>
          </p:cNvCxnSpPr>
          <p:nvPr/>
        </p:nvCxnSpPr>
        <p:spPr>
          <a:xfrm flipV="1">
            <a:off x="8713307" y="4957763"/>
            <a:ext cx="945043" cy="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D2DF35-B1D2-4D8F-8C09-A65519EF2C98}"/>
              </a:ext>
            </a:extLst>
          </p:cNvPr>
          <p:cNvCxnSpPr>
            <a:cxnSpLocks/>
          </p:cNvCxnSpPr>
          <p:nvPr/>
        </p:nvCxnSpPr>
        <p:spPr>
          <a:xfrm flipH="1">
            <a:off x="8791261" y="5207437"/>
            <a:ext cx="867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5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AF5C3D-A191-4056-B190-410200E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of Ending Flag</a:t>
            </a:r>
            <a:br>
              <a:rPr lang="en-US" dirty="0"/>
            </a:br>
            <a:r>
              <a:rPr lang="en-US" dirty="0"/>
              <a:t>Search for Relation Controller Name </a:t>
            </a:r>
            <a:r>
              <a:rPr lang="en-US" dirty="0" err="1"/>
              <a:t>Controller_A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BE45F2-1665-4FA2-B7A5-C9EF735E9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ENDING Flag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F6E1C3-351D-476E-9B21-385B65AA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ENDING FLAG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663940-AB25-4747-8672-4C4C7668DDC8}"/>
              </a:ext>
            </a:extLst>
          </p:cNvPr>
          <p:cNvCxnSpPr/>
          <p:nvPr/>
        </p:nvCxnSpPr>
        <p:spPr>
          <a:xfrm>
            <a:off x="1166323" y="2901047"/>
            <a:ext cx="75326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C17E34-BDA5-470D-8229-DC850BF6E881}"/>
              </a:ext>
            </a:extLst>
          </p:cNvPr>
          <p:cNvSpPr txBox="1"/>
          <p:nvPr/>
        </p:nvSpPr>
        <p:spPr>
          <a:xfrm>
            <a:off x="957262" y="3586847"/>
            <a:ext cx="195024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Controller_A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5885F-5A83-4850-A0D7-DD650751AFF4}"/>
              </a:ext>
            </a:extLst>
          </p:cNvPr>
          <p:cNvSpPr txBox="1"/>
          <p:nvPr/>
        </p:nvSpPr>
        <p:spPr>
          <a:xfrm>
            <a:off x="221456" y="5007769"/>
            <a:ext cx="1435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Process_1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A8B31-97BD-450F-B86A-D60E713A3789}"/>
              </a:ext>
            </a:extLst>
          </p:cNvPr>
          <p:cNvSpPr txBox="1"/>
          <p:nvPr/>
        </p:nvSpPr>
        <p:spPr>
          <a:xfrm>
            <a:off x="2486025" y="5047238"/>
            <a:ext cx="1521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Process_2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D42C8-5171-48E4-95DF-FC0B70450449}"/>
              </a:ext>
            </a:extLst>
          </p:cNvPr>
          <p:cNvSpPr txBox="1"/>
          <p:nvPr/>
        </p:nvSpPr>
        <p:spPr>
          <a:xfrm>
            <a:off x="4358684" y="5053310"/>
            <a:ext cx="1126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Process_3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518CFD-03CF-43F7-8B44-D92DCC996808}"/>
              </a:ext>
            </a:extLst>
          </p:cNvPr>
          <p:cNvCxnSpPr>
            <a:endCxn id="14" idx="0"/>
          </p:cNvCxnSpPr>
          <p:nvPr/>
        </p:nvCxnSpPr>
        <p:spPr>
          <a:xfrm flipH="1">
            <a:off x="939403" y="4233178"/>
            <a:ext cx="568925" cy="77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6DC4B8-8F13-47B8-8A2D-5E3CD445DCEB}"/>
              </a:ext>
            </a:extLst>
          </p:cNvPr>
          <p:cNvCxnSpPr/>
          <p:nvPr/>
        </p:nvCxnSpPr>
        <p:spPr>
          <a:xfrm>
            <a:off x="2344147" y="4252912"/>
            <a:ext cx="449059" cy="79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37D6BB-95FF-47F0-869E-F73E21EA60E1}"/>
              </a:ext>
            </a:extLst>
          </p:cNvPr>
          <p:cNvCxnSpPr/>
          <p:nvPr/>
        </p:nvCxnSpPr>
        <p:spPr>
          <a:xfrm>
            <a:off x="2650331" y="4233178"/>
            <a:ext cx="1878807" cy="8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0ACC5-4B88-4E3F-BF78-9C51C213063D}"/>
              </a:ext>
            </a:extLst>
          </p:cNvPr>
          <p:cNvSpPr/>
          <p:nvPr/>
        </p:nvSpPr>
        <p:spPr>
          <a:xfrm>
            <a:off x="368722" y="2660348"/>
            <a:ext cx="41714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Controller:Controller_A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9D1722-D19F-49DD-B601-9DBB6E1DD4EF}"/>
              </a:ext>
            </a:extLst>
          </p:cNvPr>
          <p:cNvSpPr/>
          <p:nvPr/>
        </p:nvSpPr>
        <p:spPr>
          <a:xfrm>
            <a:off x="2653023" y="4288208"/>
            <a:ext cx="35664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 Process:Process_3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F9003-73E7-4BAA-8AEE-1F76702388C5}"/>
              </a:ext>
            </a:extLst>
          </p:cNvPr>
          <p:cNvCxnSpPr>
            <a:cxnSpLocks/>
          </p:cNvCxnSpPr>
          <p:nvPr/>
        </p:nvCxnSpPr>
        <p:spPr>
          <a:xfrm>
            <a:off x="7040867" y="3016592"/>
            <a:ext cx="75326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D3FC39-2D14-437A-98A4-5B3964F0DC14}"/>
              </a:ext>
            </a:extLst>
          </p:cNvPr>
          <p:cNvSpPr txBox="1"/>
          <p:nvPr/>
        </p:nvSpPr>
        <p:spPr>
          <a:xfrm>
            <a:off x="6831806" y="3702392"/>
            <a:ext cx="195024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Controller_A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7056C8-1515-4D26-9AD3-3316E15B16FC}"/>
              </a:ext>
            </a:extLst>
          </p:cNvPr>
          <p:cNvSpPr txBox="1"/>
          <p:nvPr/>
        </p:nvSpPr>
        <p:spPr>
          <a:xfrm>
            <a:off x="6096000" y="5123314"/>
            <a:ext cx="143589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Process_1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6B1FF-7F88-48D1-9BBD-0C1AB40165F7}"/>
              </a:ext>
            </a:extLst>
          </p:cNvPr>
          <p:cNvSpPr txBox="1"/>
          <p:nvPr/>
        </p:nvSpPr>
        <p:spPr>
          <a:xfrm>
            <a:off x="8360569" y="5162783"/>
            <a:ext cx="15216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Process_2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F10C65-650A-455E-B68E-7DC9A5DDE281}"/>
              </a:ext>
            </a:extLst>
          </p:cNvPr>
          <p:cNvSpPr txBox="1"/>
          <p:nvPr/>
        </p:nvSpPr>
        <p:spPr>
          <a:xfrm>
            <a:off x="10233228" y="5168855"/>
            <a:ext cx="11267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Process_3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3BDD86-C758-4EAA-AA93-8B1E355A48FD}"/>
              </a:ext>
            </a:extLst>
          </p:cNvPr>
          <p:cNvCxnSpPr>
            <a:endCxn id="27" idx="0"/>
          </p:cNvCxnSpPr>
          <p:nvPr/>
        </p:nvCxnSpPr>
        <p:spPr>
          <a:xfrm flipH="1">
            <a:off x="6813947" y="4348723"/>
            <a:ext cx="568925" cy="77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5CCD1F-E4F0-4D22-BEF0-EBEF8F792B3E}"/>
              </a:ext>
            </a:extLst>
          </p:cNvPr>
          <p:cNvCxnSpPr>
            <a:cxnSpLocks/>
          </p:cNvCxnSpPr>
          <p:nvPr/>
        </p:nvCxnSpPr>
        <p:spPr>
          <a:xfrm>
            <a:off x="8218691" y="4368457"/>
            <a:ext cx="449059" cy="79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EAC424-9157-4E52-B1FF-364C58E206B6}"/>
              </a:ext>
            </a:extLst>
          </p:cNvPr>
          <p:cNvCxnSpPr>
            <a:cxnSpLocks/>
          </p:cNvCxnSpPr>
          <p:nvPr/>
        </p:nvCxnSpPr>
        <p:spPr>
          <a:xfrm>
            <a:off x="8524875" y="4348723"/>
            <a:ext cx="1878807" cy="8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C64A2-D733-4E63-82C8-FC677D213779}"/>
              </a:ext>
            </a:extLst>
          </p:cNvPr>
          <p:cNvSpPr/>
          <p:nvPr/>
        </p:nvSpPr>
        <p:spPr>
          <a:xfrm>
            <a:off x="6243266" y="2775893"/>
            <a:ext cx="41714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Controller:Controller_A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28A56F-AF10-48DF-99D7-3B68139995BD}"/>
              </a:ext>
            </a:extLst>
          </p:cNvPr>
          <p:cNvSpPr/>
          <p:nvPr/>
        </p:nvSpPr>
        <p:spPr>
          <a:xfrm>
            <a:off x="8527567" y="4403753"/>
            <a:ext cx="35664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 Process:Process_3</a:t>
            </a:r>
          </a:p>
        </p:txBody>
      </p:sp>
    </p:spTree>
    <p:extLst>
      <p:ext uri="{BB962C8B-B14F-4D97-AF65-F5344CB8AC3E}">
        <p14:creationId xmlns:p14="http://schemas.microsoft.com/office/powerpoint/2010/main" val="258188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908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Graph Database Part 1</vt:lpstr>
      <vt:lpstr>Graph Databases or Knowledge Bases have been around since the late 70’s (20 BP)</vt:lpstr>
      <vt:lpstr>Proprietary Graph Databases have generated over a trillion dollars in equity</vt:lpstr>
      <vt:lpstr>Enter Neo4J and Cypher Query Language</vt:lpstr>
      <vt:lpstr>What is magical about a graph data base</vt:lpstr>
      <vt:lpstr>Needed Graph Database on the PI</vt:lpstr>
      <vt:lpstr>A Custom Graph Data Base Module</vt:lpstr>
      <vt:lpstr>Graph Data Base Is a Client Server Data Base</vt:lpstr>
      <vt:lpstr>Important of Ending Flag Search for Relation Controller Name Controller_A</vt:lpstr>
      <vt:lpstr>Very Hard to build graph a node at a time</vt:lpstr>
      <vt:lpstr>An example of this from my production code showing how levels are created/entered and exited.  Neo4j’s cypher does not have a better way</vt:lpstr>
      <vt:lpstr>Problems</vt:lpstr>
      <vt:lpstr>Discussion will be continued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Part 1</dc:title>
  <dc:creator>Glenn Edgar</dc:creator>
  <cp:lastModifiedBy>Glenn Edgar</cp:lastModifiedBy>
  <cp:revision>41</cp:revision>
  <dcterms:created xsi:type="dcterms:W3CDTF">2018-02-21T15:27:12Z</dcterms:created>
  <dcterms:modified xsi:type="dcterms:W3CDTF">2018-02-27T22:42:54Z</dcterms:modified>
</cp:coreProperties>
</file>