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9B48-E91A-48FB-8433-0DB41103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C49B7-AAAB-4220-9166-D403DD645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3D80-725A-41FD-BFAE-F165EE1A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BCF2-47F3-488D-BDD2-A10FF3BB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BCDD-A638-447C-98E1-BB87390D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CDDC-CA02-4A1F-A60E-B47BC6AF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B495E-7398-46E3-8F41-32E466FF8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B6ED-79D6-4BAA-9637-16467CDA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26040-8C86-4D32-B592-0064EDB2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5425-BD38-4E2A-B308-70CA0A93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D4BE8-FC0C-4BA9-A3B1-624DE5D93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E1F38-44EC-434D-8F50-7AC5C79B6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EE609-ACD0-42F3-9846-23D5D63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C2A4-8822-4363-B659-9339F099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5ED5-0EBD-4966-B4EE-815417A4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AA3B-5F14-4DFD-8682-75AC46C1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6AC9-C3E1-49E5-9923-D2884139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D816-6789-4991-87B8-4CEF3384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0A5C-EA06-4745-A9CD-1551EB2E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ED3F-8679-4F52-99EB-A21F7998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B5D2-9304-4095-9401-72B81240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7F73-B9F1-4A07-BFED-EFD694F6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2058-A048-4713-83DE-333A5E8D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0080-6155-46AF-AA50-9FB1BFC4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2917-4D0F-491F-B359-A8E6E8B8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3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EE0-9888-4F7D-A468-0489706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18EC-496B-4864-B4EE-74FCA4ECB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08DA-D20C-455C-9313-0DF4E7CC2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E103E-8003-48C1-986B-32F3AB9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8AFB8-7A14-4C00-BC16-33346D30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776C8-2282-4736-9541-FB590FAE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6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DB0D-A85B-4CD0-88AD-15695B03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3D10-4182-4895-8A78-9CCC853E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8E7C1-3A6F-49FD-B269-C8E8ED50F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88227-AA81-4833-AE8C-E75CC46AD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94687-B7D2-4402-973B-FE7E8EE3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30FBA-07F5-40CA-B8C7-8E1ADBD1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411C9-BE34-429E-8E69-C899D60F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8CC1D-BC4B-403D-A48D-DDF6549D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DF28-9AAF-4B03-9D37-8FBF37EA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20B2E-E691-41B7-A937-1483D740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B447-1D70-4BC8-9246-26BB91F6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E45FC-E6C9-4EB7-BECC-17015CFE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2F025-8355-432F-9E32-CAAA3531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34DC-7D2E-4018-B48C-88CAF2F8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0042-9F74-4D7A-A04C-157E9887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31B8-2AB6-466B-BF62-69F50254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18072-14E1-45AC-BD37-881FE11E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4A6B-FE39-46E6-A8AA-192FF2EEC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88471-0696-4E4E-BDDB-1A237BE8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2C5D-8630-423C-B171-6DE99E37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58F46-B391-49CD-A15C-23DEE327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00CB-0DA5-49AB-8E79-14BE3E78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8CD16-9B15-4FB2-8166-AF9F12B4C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78F31-5C7A-4261-AABD-1F956BB0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D76D-B2B3-45A9-A1C7-A698FB7B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6D7F-91CD-4D6D-B79B-375E9C9B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B4BF-A302-4BE3-BA62-B918F210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3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7BE0B-BF1A-4505-BE88-1E52802E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D2ED-8C04-4985-8249-078AE071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06652-7E27-44BA-8858-5FB693D1D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96FCB-1FA5-4715-A0C0-4A0FB5211AF1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D950-B430-45A0-A563-42407C3B7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4E1D-E760-433F-ADBE-14457A720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10E5-D89F-4C40-8B52-42A05009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18D2-2BEB-4C3B-81F3-FB01303C4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Vending Machine Hardware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FF738-1752-4DA4-83AC-C6E842596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Strawman plan</a:t>
            </a:r>
          </a:p>
        </p:txBody>
      </p:sp>
    </p:spTree>
    <p:extLst>
      <p:ext uri="{BB962C8B-B14F-4D97-AF65-F5344CB8AC3E}">
        <p14:creationId xmlns:p14="http://schemas.microsoft.com/office/powerpoint/2010/main" val="318730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8552-2EC6-4004-AF25-5BAD296D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Bluetooth over RS485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5035-9AED-4C49-9F57-F1988813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 was chosen to be communication mechanism within the case because a BLE processor would be as cheap as a processor with a high grade industrial RS485 transceiver.</a:t>
            </a:r>
          </a:p>
          <a:p>
            <a:r>
              <a:rPr lang="en-US" dirty="0"/>
              <a:t>With the addition of upcoming BLE mesh, the BLE solution may be more attractive.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1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13FD-7F89-4528-9AEF-8969707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CF0A-C947-4687-8A2A-6AEE0D9D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6841"/>
          </a:xfrm>
        </p:spPr>
        <p:txBody>
          <a:bodyPr/>
          <a:lstStyle/>
          <a:p>
            <a:r>
              <a:rPr lang="en-US" dirty="0"/>
              <a:t>Vending Machine Controller Hardware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D7CD7-A913-4D5B-927D-07726EA25848}"/>
              </a:ext>
            </a:extLst>
          </p:cNvPr>
          <p:cNvSpPr txBox="1"/>
          <p:nvPr/>
        </p:nvSpPr>
        <p:spPr>
          <a:xfrm>
            <a:off x="959278" y="2828835"/>
            <a:ext cx="1548310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24 Volt</a:t>
            </a:r>
          </a:p>
          <a:p>
            <a:r>
              <a:rPr lang="en-US" dirty="0"/>
              <a:t>To 3.3 Volt Switching </a:t>
            </a:r>
          </a:p>
          <a:p>
            <a:r>
              <a:rPr lang="en-US" dirty="0"/>
              <a:t>Regulator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5AD03-7B08-4CDB-B2D8-575C223122F3}"/>
              </a:ext>
            </a:extLst>
          </p:cNvPr>
          <p:cNvSpPr txBox="1"/>
          <p:nvPr/>
        </p:nvSpPr>
        <p:spPr>
          <a:xfrm>
            <a:off x="2776859" y="3046130"/>
            <a:ext cx="109626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</a:p>
          <a:p>
            <a:r>
              <a:rPr lang="en-US" dirty="0"/>
              <a:t>Processor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BA046-F6EA-46A6-9BF2-EAAB7CCB0C03}"/>
              </a:ext>
            </a:extLst>
          </p:cNvPr>
          <p:cNvSpPr txBox="1"/>
          <p:nvPr/>
        </p:nvSpPr>
        <p:spPr>
          <a:xfrm>
            <a:off x="5615426" y="2990032"/>
            <a:ext cx="210929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 End Driver</a:t>
            </a:r>
          </a:p>
          <a:p>
            <a:r>
              <a:rPr lang="en-US" dirty="0"/>
              <a:t>PWM Bridge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22CA6-38AF-4DDB-8A6A-B6A20F532AB6}"/>
              </a:ext>
            </a:extLst>
          </p:cNvPr>
          <p:cNvSpPr txBox="1"/>
          <p:nvPr/>
        </p:nvSpPr>
        <p:spPr>
          <a:xfrm>
            <a:off x="4527120" y="3636363"/>
            <a:ext cx="127903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</a:p>
          <a:p>
            <a:r>
              <a:rPr lang="en-US" dirty="0"/>
              <a:t>Sense</a:t>
            </a:r>
          </a:p>
          <a:p>
            <a:r>
              <a:rPr lang="en-US" dirty="0"/>
              <a:t>Resistors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8E32D1-C4B5-4B7C-B9E5-3EAE5DE20B9F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5166640" y="3472475"/>
            <a:ext cx="448786" cy="163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A54AE1-1094-46B2-B490-16AB905396B5}"/>
              </a:ext>
            </a:extLst>
          </p:cNvPr>
          <p:cNvCxnSpPr/>
          <p:nvPr/>
        </p:nvCxnSpPr>
        <p:spPr>
          <a:xfrm>
            <a:off x="7724717" y="3112439"/>
            <a:ext cx="2614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CB6A2F-2CEF-4229-92A2-F61F12C191D0}"/>
              </a:ext>
            </a:extLst>
          </p:cNvPr>
          <p:cNvCxnSpPr/>
          <p:nvPr/>
        </p:nvCxnSpPr>
        <p:spPr>
          <a:xfrm flipH="1">
            <a:off x="7724717" y="3587113"/>
            <a:ext cx="2821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94AF2-1AA9-48BD-868C-F0E16BCD1FAD}"/>
              </a:ext>
            </a:extLst>
          </p:cNvPr>
          <p:cNvCxnSpPr/>
          <p:nvPr/>
        </p:nvCxnSpPr>
        <p:spPr>
          <a:xfrm>
            <a:off x="3680039" y="3197595"/>
            <a:ext cx="1800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8E071-1B59-4876-9798-1924856EAFC1}"/>
              </a:ext>
            </a:extLst>
          </p:cNvPr>
          <p:cNvCxnSpPr/>
          <p:nvPr/>
        </p:nvCxnSpPr>
        <p:spPr>
          <a:xfrm flipH="1" flipV="1">
            <a:off x="3657600" y="3692461"/>
            <a:ext cx="746106" cy="51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48A368-BB4D-4354-B16F-0FA8D3589BF3}"/>
              </a:ext>
            </a:extLst>
          </p:cNvPr>
          <p:cNvSpPr txBox="1"/>
          <p:nvPr/>
        </p:nvSpPr>
        <p:spPr>
          <a:xfrm>
            <a:off x="8465576" y="2084663"/>
            <a:ext cx="164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Side Motor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6C0FE5-BBA5-4455-A480-443E15AD0618}"/>
              </a:ext>
            </a:extLst>
          </p:cNvPr>
          <p:cNvSpPr txBox="1"/>
          <p:nvPr/>
        </p:nvSpPr>
        <p:spPr>
          <a:xfrm>
            <a:off x="8167891" y="3901710"/>
            <a:ext cx="223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Return Current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FF1AD-1D6B-4EAD-9FB8-2241F90862EA}"/>
              </a:ext>
            </a:extLst>
          </p:cNvPr>
          <p:cNvSpPr txBox="1"/>
          <p:nvPr/>
        </p:nvSpPr>
        <p:spPr>
          <a:xfrm>
            <a:off x="2776859" y="4029164"/>
            <a:ext cx="1012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</a:t>
            </a:r>
          </a:p>
          <a:p>
            <a:r>
              <a:rPr lang="en-US" dirty="0"/>
              <a:t>Vending</a:t>
            </a:r>
          </a:p>
          <a:p>
            <a:r>
              <a:rPr lang="en-US" dirty="0"/>
              <a:t>Machine</a:t>
            </a:r>
          </a:p>
          <a:p>
            <a:r>
              <a:rPr lang="en-US" dirty="0"/>
              <a:t>Motor</a:t>
            </a:r>
          </a:p>
          <a:p>
            <a:r>
              <a:rPr lang="en-US" dirty="0"/>
              <a:t>Current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8FBE5E-60CB-45E3-8A4B-54F862BD88D8}"/>
              </a:ext>
            </a:extLst>
          </p:cNvPr>
          <p:cNvCxnSpPr/>
          <p:nvPr/>
        </p:nvCxnSpPr>
        <p:spPr>
          <a:xfrm flipH="1">
            <a:off x="3164378" y="2410691"/>
            <a:ext cx="493222" cy="63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9882AF-C050-45CB-BEE9-2F962FD823D1}"/>
              </a:ext>
            </a:extLst>
          </p:cNvPr>
          <p:cNvCxnSpPr/>
          <p:nvPr/>
        </p:nvCxnSpPr>
        <p:spPr>
          <a:xfrm flipH="1">
            <a:off x="1318953" y="3751811"/>
            <a:ext cx="1457906" cy="254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EC0427-6119-4691-81BD-13DCD1E715E6}"/>
              </a:ext>
            </a:extLst>
          </p:cNvPr>
          <p:cNvSpPr txBox="1"/>
          <p:nvPr/>
        </p:nvSpPr>
        <p:spPr>
          <a:xfrm>
            <a:off x="3591098" y="2482735"/>
            <a:ext cx="23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WIFI Commands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144B60-6B50-43B0-A9C2-515DBC410774}"/>
              </a:ext>
            </a:extLst>
          </p:cNvPr>
          <p:cNvSpPr txBox="1"/>
          <p:nvPr/>
        </p:nvSpPr>
        <p:spPr>
          <a:xfrm>
            <a:off x="1717964" y="6184669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BLE Command To Slave</a:t>
            </a:r>
          </a:p>
        </p:txBody>
      </p:sp>
    </p:spTree>
    <p:extLst>
      <p:ext uri="{BB962C8B-B14F-4D97-AF65-F5344CB8AC3E}">
        <p14:creationId xmlns:p14="http://schemas.microsoft.com/office/powerpoint/2010/main" val="427217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88C8-7CEB-4DF4-BF4E-D329DF0E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Slave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1B37-9E7C-4E72-8C5C-C6DCF5F5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815"/>
          </a:xfrm>
        </p:spPr>
        <p:txBody>
          <a:bodyPr/>
          <a:lstStyle/>
          <a:p>
            <a:r>
              <a:rPr lang="en-US" dirty="0"/>
              <a:t>Slave 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DC31F-CC7E-4818-A7F1-A0C462726801}"/>
              </a:ext>
            </a:extLst>
          </p:cNvPr>
          <p:cNvSpPr txBox="1"/>
          <p:nvPr/>
        </p:nvSpPr>
        <p:spPr>
          <a:xfrm>
            <a:off x="2563686" y="2546856"/>
            <a:ext cx="224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BLE Processor</a:t>
            </a:r>
          </a:p>
          <a:p>
            <a:r>
              <a:rPr lang="en-US" dirty="0"/>
              <a:t>ESP32 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D2751-A3DE-4FC5-A6C4-43771AA8A012}"/>
              </a:ext>
            </a:extLst>
          </p:cNvPr>
          <p:cNvSpPr txBox="1"/>
          <p:nvPr/>
        </p:nvSpPr>
        <p:spPr>
          <a:xfrm>
            <a:off x="2215877" y="4207362"/>
            <a:ext cx="219904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Darlington Pair Low</a:t>
            </a:r>
          </a:p>
          <a:p>
            <a:r>
              <a:rPr lang="en-US" dirty="0"/>
              <a:t>Drivers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393D16-F8C0-42CD-8489-6E384471CB2A}"/>
              </a:ext>
            </a:extLst>
          </p:cNvPr>
          <p:cNvCxnSpPr/>
          <p:nvPr/>
        </p:nvCxnSpPr>
        <p:spPr>
          <a:xfrm>
            <a:off x="2956373" y="3276133"/>
            <a:ext cx="0" cy="81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3FCEF9-45BC-4F6F-AAA2-4C410ABBC859}"/>
              </a:ext>
            </a:extLst>
          </p:cNvPr>
          <p:cNvSpPr txBox="1"/>
          <p:nvPr/>
        </p:nvSpPr>
        <p:spPr>
          <a:xfrm>
            <a:off x="908790" y="2799298"/>
            <a:ext cx="1084015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24 to</a:t>
            </a:r>
          </a:p>
          <a:p>
            <a:r>
              <a:rPr lang="en-US" dirty="0"/>
              <a:t>3.3 </a:t>
            </a:r>
          </a:p>
          <a:p>
            <a:r>
              <a:rPr lang="en-US" dirty="0"/>
              <a:t>Switching</a:t>
            </a:r>
          </a:p>
          <a:p>
            <a:r>
              <a:rPr lang="en-US" dirty="0"/>
              <a:t>Regulator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43664-43E7-4EA0-80A0-D0A4F6944429}"/>
              </a:ext>
            </a:extLst>
          </p:cNvPr>
          <p:cNvSpPr txBox="1"/>
          <p:nvPr/>
        </p:nvSpPr>
        <p:spPr>
          <a:xfrm>
            <a:off x="5609816" y="3085399"/>
            <a:ext cx="156513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Comparator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DADF3E-4F1C-44C4-B9C2-4157E6932B18}"/>
              </a:ext>
            </a:extLst>
          </p:cNvPr>
          <p:cNvCxnSpPr/>
          <p:nvPr/>
        </p:nvCxnSpPr>
        <p:spPr>
          <a:xfrm flipH="1">
            <a:off x="7281541" y="3193187"/>
            <a:ext cx="942449" cy="4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0BDFDD-F3DF-435E-86BA-8691B0785EEE}"/>
              </a:ext>
            </a:extLst>
          </p:cNvPr>
          <p:cNvSpPr txBox="1"/>
          <p:nvPr/>
        </p:nvSpPr>
        <p:spPr>
          <a:xfrm>
            <a:off x="8424623" y="2775199"/>
            <a:ext cx="126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Sense line from</a:t>
            </a:r>
          </a:p>
          <a:p>
            <a:r>
              <a:rPr lang="en-US" dirty="0"/>
              <a:t>motors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FF715A-679E-41C5-BB1E-B48FF50A6CF6}"/>
              </a:ext>
            </a:extLst>
          </p:cNvPr>
          <p:cNvCxnSpPr>
            <a:endCxn id="4" idx="1"/>
          </p:cNvCxnSpPr>
          <p:nvPr/>
        </p:nvCxnSpPr>
        <p:spPr>
          <a:xfrm flipV="1">
            <a:off x="2092461" y="2870022"/>
            <a:ext cx="471225" cy="21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AD5AE6-B3BF-4F22-83AC-4DB52EAF9BD7}"/>
              </a:ext>
            </a:extLst>
          </p:cNvPr>
          <p:cNvCxnSpPr/>
          <p:nvPr/>
        </p:nvCxnSpPr>
        <p:spPr>
          <a:xfrm flipH="1" flipV="1">
            <a:off x="3943701" y="3085399"/>
            <a:ext cx="1351965" cy="10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FD9753-30E3-4F08-A338-B8033635F922}"/>
              </a:ext>
            </a:extLst>
          </p:cNvPr>
          <p:cNvCxnSpPr/>
          <p:nvPr/>
        </p:nvCxnSpPr>
        <p:spPr>
          <a:xfrm>
            <a:off x="3125328" y="5284447"/>
            <a:ext cx="0" cy="115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09D514B-BB41-4179-B247-A27DC1F48D20}"/>
              </a:ext>
            </a:extLst>
          </p:cNvPr>
          <p:cNvSpPr/>
          <p:nvPr/>
        </p:nvSpPr>
        <p:spPr>
          <a:xfrm>
            <a:off x="3125328" y="5652490"/>
            <a:ext cx="20548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motors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61CD0-E824-4299-8F8D-71F0142ECC98}"/>
              </a:ext>
            </a:extLst>
          </p:cNvPr>
          <p:cNvSpPr txBox="1"/>
          <p:nvPr/>
        </p:nvSpPr>
        <p:spPr>
          <a:xfrm>
            <a:off x="7472275" y="1284648"/>
            <a:ext cx="2214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 would have one command.  Spin motor one cycle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5BFBCB-C0B0-4B0F-B1BF-30E2D30AF563}"/>
              </a:ext>
            </a:extLst>
          </p:cNvPr>
          <p:cNvSpPr txBox="1"/>
          <p:nvPr/>
        </p:nvSpPr>
        <p:spPr>
          <a:xfrm>
            <a:off x="3408442" y="1270496"/>
            <a:ext cx="192088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Pins to identify Vending Machine Row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E432D9-FDBC-4B62-8243-A959D201173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685649" y="2281651"/>
            <a:ext cx="258052" cy="26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C83541-664E-4351-AEC2-30CE21946A83}"/>
              </a:ext>
            </a:extLst>
          </p:cNvPr>
          <p:cNvCxnSpPr/>
          <p:nvPr/>
        </p:nvCxnSpPr>
        <p:spPr>
          <a:xfrm flipV="1">
            <a:off x="4256116" y="1945178"/>
            <a:ext cx="2388524" cy="72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50B114-9CCB-495A-A4D9-223D2125BA43}"/>
              </a:ext>
            </a:extLst>
          </p:cNvPr>
          <p:cNvCxnSpPr/>
          <p:nvPr/>
        </p:nvCxnSpPr>
        <p:spPr>
          <a:xfrm flipV="1">
            <a:off x="6650182" y="831273"/>
            <a:ext cx="44334" cy="108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4AB9F1-B25A-43D4-87AE-DCB9962FF3DD}"/>
              </a:ext>
            </a:extLst>
          </p:cNvPr>
          <p:cNvSpPr txBox="1"/>
          <p:nvPr/>
        </p:nvSpPr>
        <p:spPr>
          <a:xfrm>
            <a:off x="5558630" y="2256262"/>
            <a:ext cx="166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BLE Commands</a:t>
            </a:r>
          </a:p>
          <a:p>
            <a:r>
              <a:rPr lang="en-US" dirty="0"/>
              <a:t>From Controller</a:t>
            </a:r>
          </a:p>
        </p:txBody>
      </p:sp>
    </p:spTree>
    <p:extLst>
      <p:ext uri="{BB962C8B-B14F-4D97-AF65-F5344CB8AC3E}">
        <p14:creationId xmlns:p14="http://schemas.microsoft.com/office/powerpoint/2010/main" val="152619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29BF-4656-406A-B7C4-72D0F260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4245-CD50-49AF-8FB8-2771FC17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Design consists of assembling modules</a:t>
            </a:r>
          </a:p>
          <a:p>
            <a:pPr lvl="1"/>
            <a:r>
              <a:rPr lang="en-US" dirty="0"/>
              <a:t>ESP32</a:t>
            </a:r>
          </a:p>
          <a:p>
            <a:pPr lvl="1"/>
            <a:r>
              <a:rPr lang="en-US" dirty="0"/>
              <a:t>24V – 3.3 DC switching regulator</a:t>
            </a:r>
          </a:p>
          <a:p>
            <a:pPr lvl="1"/>
            <a:r>
              <a:rPr lang="en-US" dirty="0"/>
              <a:t>Bridge Module</a:t>
            </a:r>
          </a:p>
          <a:p>
            <a:pPr lvl="1"/>
            <a:r>
              <a:rPr lang="en-US" dirty="0"/>
              <a:t>ULN23003B are in dips and easy to make modules</a:t>
            </a:r>
          </a:p>
          <a:p>
            <a:r>
              <a:rPr lang="en-US" dirty="0"/>
              <a:t>Main Cost of Hardware will be in plastic enclosures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6883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23A1-54B3-4654-8534-5CB7AF63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131"/>
          </a:xfrm>
        </p:spPr>
        <p:txBody>
          <a:bodyPr/>
          <a:lstStyle/>
          <a:p>
            <a:r>
              <a:rPr lang="en-US" dirty="0"/>
              <a:t>Vending Machine Controller Software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F00AF-0267-4831-8FE2-39D173E5A04B}"/>
              </a:ext>
            </a:extLst>
          </p:cNvPr>
          <p:cNvSpPr/>
          <p:nvPr/>
        </p:nvSpPr>
        <p:spPr>
          <a:xfrm>
            <a:off x="700088" y="5765006"/>
            <a:ext cx="1278731" cy="72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04E6EA-8256-4463-BF20-5BC0DD21A80F}"/>
              </a:ext>
            </a:extLst>
          </p:cNvPr>
          <p:cNvSpPr/>
          <p:nvPr/>
        </p:nvSpPr>
        <p:spPr>
          <a:xfrm>
            <a:off x="2984302" y="5800725"/>
            <a:ext cx="1357312" cy="72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ABED1-EE6D-40B1-B1E7-2495C3DE5D04}"/>
              </a:ext>
            </a:extLst>
          </p:cNvPr>
          <p:cNvSpPr/>
          <p:nvPr/>
        </p:nvSpPr>
        <p:spPr>
          <a:xfrm>
            <a:off x="5378053" y="5793581"/>
            <a:ext cx="1435893" cy="72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FB891-3E93-46B5-BDC2-BED3966B577C}"/>
              </a:ext>
            </a:extLst>
          </p:cNvPr>
          <p:cNvCxnSpPr/>
          <p:nvPr/>
        </p:nvCxnSpPr>
        <p:spPr>
          <a:xfrm flipH="1">
            <a:off x="1600200" y="5167312"/>
            <a:ext cx="807244" cy="46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B01928-2975-4C30-8223-72EEFC8A2150}"/>
              </a:ext>
            </a:extLst>
          </p:cNvPr>
          <p:cNvCxnSpPr/>
          <p:nvPr/>
        </p:nvCxnSpPr>
        <p:spPr>
          <a:xfrm>
            <a:off x="3366492" y="5057775"/>
            <a:ext cx="212527" cy="62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5FEA24-3F53-41BD-B535-9660F285EDB9}"/>
              </a:ext>
            </a:extLst>
          </p:cNvPr>
          <p:cNvCxnSpPr/>
          <p:nvPr/>
        </p:nvCxnSpPr>
        <p:spPr>
          <a:xfrm>
            <a:off x="5564981" y="5114925"/>
            <a:ext cx="228600" cy="65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51A0D8-79E1-4EB4-85D8-FA942AD2E65F}"/>
              </a:ext>
            </a:extLst>
          </p:cNvPr>
          <p:cNvSpPr txBox="1"/>
          <p:nvPr/>
        </p:nvSpPr>
        <p:spPr>
          <a:xfrm>
            <a:off x="7493794" y="599360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Slave Modules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E299F-BC81-4CED-BC5E-48386D3964F2}"/>
              </a:ext>
            </a:extLst>
          </p:cNvPr>
          <p:cNvSpPr txBox="1"/>
          <p:nvPr/>
        </p:nvSpPr>
        <p:spPr>
          <a:xfrm>
            <a:off x="9896717" y="2159793"/>
            <a:ext cx="76020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Graph</a:t>
            </a:r>
          </a:p>
          <a:p>
            <a:r>
              <a:rPr lang="en-US" dirty="0"/>
              <a:t>DB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C95902-6B4C-4FDF-B594-7221093357FA}"/>
              </a:ext>
            </a:extLst>
          </p:cNvPr>
          <p:cNvSpPr txBox="1"/>
          <p:nvPr/>
        </p:nvSpPr>
        <p:spPr>
          <a:xfrm>
            <a:off x="8101013" y="2130533"/>
            <a:ext cx="93756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Job Stream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F16C71-6052-42B2-B5B0-3D44D8AC0F6F}"/>
              </a:ext>
            </a:extLst>
          </p:cNvPr>
          <p:cNvSpPr txBox="1"/>
          <p:nvPr/>
        </p:nvSpPr>
        <p:spPr>
          <a:xfrm>
            <a:off x="6708130" y="2130533"/>
            <a:ext cx="785664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RPC</a:t>
            </a:r>
          </a:p>
          <a:p>
            <a:r>
              <a:rPr lang="en-US" dirty="0"/>
              <a:t>Server</a:t>
            </a:r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A73B05-67CE-4804-8D1E-0773B4606E28}"/>
              </a:ext>
            </a:extLst>
          </p:cNvPr>
          <p:cNvSpPr txBox="1"/>
          <p:nvPr/>
        </p:nvSpPr>
        <p:spPr>
          <a:xfrm>
            <a:off x="4550828" y="2130532"/>
            <a:ext cx="101415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  <a:p>
            <a:r>
              <a:rPr lang="en-US" dirty="0"/>
              <a:t>Logs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98C10D-2B30-4181-B1BA-5359899B6CF6}"/>
              </a:ext>
            </a:extLst>
          </p:cNvPr>
          <p:cNvSpPr txBox="1"/>
          <p:nvPr/>
        </p:nvSpPr>
        <p:spPr>
          <a:xfrm>
            <a:off x="2550077" y="2136663"/>
            <a:ext cx="129198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Status</a:t>
            </a:r>
          </a:p>
          <a:p>
            <a:r>
              <a:rPr lang="en-US" dirty="0"/>
              <a:t>Information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7796ED-4412-4359-AF77-F70AFC156E2A}"/>
              </a:ext>
            </a:extLst>
          </p:cNvPr>
          <p:cNvSpPr txBox="1"/>
          <p:nvPr/>
        </p:nvSpPr>
        <p:spPr>
          <a:xfrm>
            <a:off x="1281780" y="2159793"/>
            <a:ext cx="64312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Alert</a:t>
            </a:r>
          </a:p>
          <a:p>
            <a:r>
              <a:rPr lang="en-US" dirty="0"/>
              <a:t>Logs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CF303-B76A-41F2-839C-058A9A1F94FF}"/>
              </a:ext>
            </a:extLst>
          </p:cNvPr>
          <p:cNvSpPr/>
          <p:nvPr/>
        </p:nvSpPr>
        <p:spPr>
          <a:xfrm>
            <a:off x="500063" y="1750219"/>
            <a:ext cx="10679906" cy="1614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D4EA67-E059-43F0-AE33-FB4773F6026A}"/>
              </a:ext>
            </a:extLst>
          </p:cNvPr>
          <p:cNvSpPr txBox="1"/>
          <p:nvPr/>
        </p:nvSpPr>
        <p:spPr>
          <a:xfrm>
            <a:off x="9479755" y="4193381"/>
            <a:ext cx="147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4A1025-AA7A-42C7-BA03-8B46E3FDBB8C}"/>
              </a:ext>
            </a:extLst>
          </p:cNvPr>
          <p:cNvSpPr txBox="1"/>
          <p:nvPr/>
        </p:nvSpPr>
        <p:spPr>
          <a:xfrm>
            <a:off x="4429125" y="3907631"/>
            <a:ext cx="181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Vending A Product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C04BBA-D25E-42F2-92BF-39C989A0A221}"/>
              </a:ext>
            </a:extLst>
          </p:cNvPr>
          <p:cNvSpPr txBox="1"/>
          <p:nvPr/>
        </p:nvSpPr>
        <p:spPr>
          <a:xfrm>
            <a:off x="1335881" y="4014788"/>
            <a:ext cx="1238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2FA639-992E-4268-99DA-59992FE28AB1}"/>
              </a:ext>
            </a:extLst>
          </p:cNvPr>
          <p:cNvCxnSpPr/>
          <p:nvPr/>
        </p:nvCxnSpPr>
        <p:spPr>
          <a:xfrm flipV="1">
            <a:off x="1807369" y="2971800"/>
            <a:ext cx="942975" cy="9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CAD6E8-009A-45B6-BB6E-B3850D1CE79F}"/>
              </a:ext>
            </a:extLst>
          </p:cNvPr>
          <p:cNvCxnSpPr>
            <a:endCxn id="34" idx="2"/>
          </p:cNvCxnSpPr>
          <p:nvPr/>
        </p:nvCxnSpPr>
        <p:spPr>
          <a:xfrm flipH="1" flipV="1">
            <a:off x="1603343" y="2806124"/>
            <a:ext cx="104013" cy="9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1C30E3-3A45-4D5F-B1F7-A5545AAFC711}"/>
              </a:ext>
            </a:extLst>
          </p:cNvPr>
          <p:cNvCxnSpPr/>
          <p:nvPr/>
        </p:nvCxnSpPr>
        <p:spPr>
          <a:xfrm flipH="1" flipV="1">
            <a:off x="3579019" y="2893219"/>
            <a:ext cx="1211959" cy="106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5F570-6F6B-472C-A4C3-8A5645F3B912}"/>
              </a:ext>
            </a:extLst>
          </p:cNvPr>
          <p:cNvCxnSpPr/>
          <p:nvPr/>
        </p:nvCxnSpPr>
        <p:spPr>
          <a:xfrm flipV="1">
            <a:off x="5222081" y="2950369"/>
            <a:ext cx="0" cy="92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0B98638-C57B-4823-958B-2D7ED8A131D9}"/>
              </a:ext>
            </a:extLst>
          </p:cNvPr>
          <p:cNvCxnSpPr/>
          <p:nvPr/>
        </p:nvCxnSpPr>
        <p:spPr>
          <a:xfrm flipV="1">
            <a:off x="5793581" y="3228975"/>
            <a:ext cx="1107282" cy="72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D19C27-9E5F-4707-B823-43EAC8B0730B}"/>
              </a:ext>
            </a:extLst>
          </p:cNvPr>
          <p:cNvCxnSpPr/>
          <p:nvPr/>
        </p:nvCxnSpPr>
        <p:spPr>
          <a:xfrm flipV="1">
            <a:off x="5979319" y="2893219"/>
            <a:ext cx="2478881" cy="155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0050DA-289A-46C3-853D-67547CEBAD5E}"/>
              </a:ext>
            </a:extLst>
          </p:cNvPr>
          <p:cNvCxnSpPr>
            <a:endCxn id="28" idx="2"/>
          </p:cNvCxnSpPr>
          <p:nvPr/>
        </p:nvCxnSpPr>
        <p:spPr>
          <a:xfrm flipV="1">
            <a:off x="9958388" y="2806124"/>
            <a:ext cx="318433" cy="138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0F11BBF-2937-459B-9C2E-E4DC220A71B3}"/>
              </a:ext>
            </a:extLst>
          </p:cNvPr>
          <p:cNvSpPr/>
          <p:nvPr/>
        </p:nvSpPr>
        <p:spPr>
          <a:xfrm>
            <a:off x="453105" y="3824049"/>
            <a:ext cx="11341226" cy="1353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D73380-30C7-45A1-992C-268E59D31043}"/>
              </a:ext>
            </a:extLst>
          </p:cNvPr>
          <p:cNvSpPr/>
          <p:nvPr/>
        </p:nvSpPr>
        <p:spPr>
          <a:xfrm>
            <a:off x="5605031" y="1281080"/>
            <a:ext cx="14559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79EE7D-BF15-4830-B459-4ABA9BD124B0}"/>
              </a:ext>
            </a:extLst>
          </p:cNvPr>
          <p:cNvSpPr/>
          <p:nvPr/>
        </p:nvSpPr>
        <p:spPr>
          <a:xfrm>
            <a:off x="9294019" y="5370356"/>
            <a:ext cx="223336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ESP32 Processes</a:t>
            </a:r>
          </a:p>
        </p:txBody>
      </p:sp>
    </p:spTree>
    <p:extLst>
      <p:ext uri="{BB962C8B-B14F-4D97-AF65-F5344CB8AC3E}">
        <p14:creationId xmlns:p14="http://schemas.microsoft.com/office/powerpoint/2010/main" val="372658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48FF-089A-4852-BA00-D0782DCD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Software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F3F4-F4E5-486E-A68F-30E30060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Operations</a:t>
            </a:r>
          </a:p>
          <a:p>
            <a:pPr lvl="1"/>
            <a:r>
              <a:rPr lang="en-US" dirty="0"/>
              <a:t>Open Connection to </a:t>
            </a:r>
            <a:r>
              <a:rPr lang="en-US" dirty="0" err="1"/>
              <a:t>Redis</a:t>
            </a:r>
            <a:r>
              <a:rPr lang="en-US" dirty="0"/>
              <a:t> Data Base and Access Graph Database</a:t>
            </a:r>
          </a:p>
          <a:p>
            <a:pPr lvl="1"/>
            <a:r>
              <a:rPr lang="en-US" dirty="0"/>
              <a:t>Identify Slaves</a:t>
            </a:r>
          </a:p>
          <a:p>
            <a:pPr lvl="1"/>
            <a:r>
              <a:rPr lang="en-US" dirty="0"/>
              <a:t>Verify Connections with Slaves</a:t>
            </a:r>
          </a:p>
          <a:p>
            <a:pPr lvl="1"/>
            <a:r>
              <a:rPr lang="en-US" dirty="0"/>
              <a:t>Open up RPC server to accept commands from Raspberry PI</a:t>
            </a:r>
          </a:p>
          <a:p>
            <a:pPr lvl="1"/>
            <a:r>
              <a:rPr lang="en-US" dirty="0"/>
              <a:t>Power High Side Motors off</a:t>
            </a:r>
          </a:p>
          <a:p>
            <a:r>
              <a:rPr lang="en-US" dirty="0"/>
              <a:t>Steady State Operation</a:t>
            </a:r>
          </a:p>
          <a:p>
            <a:pPr lvl="1"/>
            <a:r>
              <a:rPr lang="en-US" dirty="0"/>
              <a:t>Verify Operation of Slaves</a:t>
            </a:r>
          </a:p>
          <a:p>
            <a:pPr lvl="1"/>
            <a:r>
              <a:rPr lang="en-US" dirty="0"/>
              <a:t>Verify Product Bin is Closed – Report incidents</a:t>
            </a:r>
          </a:p>
        </p:txBody>
      </p:sp>
    </p:spTree>
    <p:extLst>
      <p:ext uri="{BB962C8B-B14F-4D97-AF65-F5344CB8AC3E}">
        <p14:creationId xmlns:p14="http://schemas.microsoft.com/office/powerpoint/2010/main" val="259351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DC8D-ED54-41E8-85B3-D88DC20A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76B5-2F99-4A94-B9FE-E3EB264C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Vend product request for RPC queue</a:t>
            </a:r>
          </a:p>
          <a:p>
            <a:pPr lvl="1"/>
            <a:r>
              <a:rPr lang="en-US" dirty="0"/>
              <a:t>Issue endowment to start vend to pi side</a:t>
            </a:r>
          </a:p>
          <a:p>
            <a:pPr lvl="1"/>
            <a:r>
              <a:rPr lang="en-US" dirty="0"/>
              <a:t>Identify Correct slave.</a:t>
            </a:r>
          </a:p>
          <a:p>
            <a:pPr lvl="1"/>
            <a:r>
              <a:rPr lang="en-US" dirty="0"/>
              <a:t>Turn on High Side Current</a:t>
            </a:r>
          </a:p>
          <a:p>
            <a:pPr lvl="1"/>
            <a:r>
              <a:rPr lang="en-US" dirty="0"/>
              <a:t>Start Current Monitoring and Recording</a:t>
            </a:r>
          </a:p>
          <a:p>
            <a:pPr lvl="1"/>
            <a:r>
              <a:rPr lang="en-US" dirty="0"/>
              <a:t>Tell slave to start motor cycle</a:t>
            </a:r>
          </a:p>
          <a:p>
            <a:pPr lvl="1"/>
            <a:r>
              <a:rPr lang="en-US" dirty="0"/>
              <a:t>Stop if excessive current is received and report back to pi</a:t>
            </a:r>
          </a:p>
          <a:p>
            <a:pPr lvl="1"/>
            <a:r>
              <a:rPr lang="en-US" dirty="0"/>
              <a:t>Wait for complete from slave.</a:t>
            </a:r>
          </a:p>
          <a:p>
            <a:pPr lvl="1"/>
            <a:r>
              <a:rPr lang="en-US" dirty="0"/>
              <a:t>Turn off high side power and close current monitoring</a:t>
            </a:r>
          </a:p>
          <a:p>
            <a:pPr lvl="1"/>
            <a:r>
              <a:rPr lang="en-US" dirty="0"/>
              <a:t>Wait for customer to pick up product.</a:t>
            </a:r>
          </a:p>
          <a:p>
            <a:pPr lvl="1"/>
            <a:r>
              <a:rPr lang="en-US" dirty="0"/>
              <a:t>Assemble vend package and send it to the </a:t>
            </a:r>
            <a:r>
              <a:rPr lang="en-US" dirty="0" err="1"/>
              <a:t>redis</a:t>
            </a:r>
            <a:r>
              <a:rPr lang="en-US" dirty="0"/>
              <a:t> data base. </a:t>
            </a:r>
          </a:p>
          <a:p>
            <a:pPr lvl="1"/>
            <a:r>
              <a:rPr lang="en-US" dirty="0"/>
              <a:t>Report Exceptions to the vend transaction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4E19-4DD0-498D-BBDB-089C76D6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Site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D89B-E3BA-4572-B20F-D8BD0AA3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 Site Controller will have two functions.</a:t>
            </a:r>
          </a:p>
          <a:p>
            <a:pPr lvl="1"/>
            <a:r>
              <a:rPr lang="en-US" dirty="0"/>
              <a:t>Control and Monitoring of Vending Machine</a:t>
            </a:r>
          </a:p>
          <a:p>
            <a:pPr lvl="1"/>
            <a:r>
              <a:rPr lang="en-US" dirty="0"/>
              <a:t>Customer Transaction and the Management of Mark Coin ( Digital Money)</a:t>
            </a:r>
          </a:p>
          <a:p>
            <a:r>
              <a:rPr lang="en-US" dirty="0"/>
              <a:t>This presentation will address the 1</a:t>
            </a:r>
            <a:r>
              <a:rPr lang="en-US" baseline="30000" dirty="0"/>
              <a:t>st</a:t>
            </a:r>
            <a:r>
              <a:rPr lang="en-US" dirty="0"/>
              <a:t> topic only.</a:t>
            </a:r>
          </a:p>
          <a:p>
            <a:r>
              <a:rPr lang="en-US" dirty="0"/>
              <a:t>The PI Site Controller consist of two activities</a:t>
            </a:r>
          </a:p>
          <a:p>
            <a:pPr lvl="1"/>
            <a:r>
              <a:rPr lang="en-US" dirty="0"/>
              <a:t>Monitor Vending Machines that are on the site.</a:t>
            </a:r>
          </a:p>
          <a:p>
            <a:pPr lvl="1"/>
            <a:r>
              <a:rPr lang="en-US" dirty="0"/>
              <a:t>Manage the vend request from the financial side of the server.</a:t>
            </a:r>
          </a:p>
          <a:p>
            <a:pPr lvl="1"/>
            <a:r>
              <a:rPr lang="en-US" dirty="0"/>
              <a:t>Support Service Requests from</a:t>
            </a:r>
          </a:p>
          <a:p>
            <a:pPr lvl="2"/>
            <a:r>
              <a:rPr lang="en-US" dirty="0"/>
              <a:t>Offsite Cloud Monitors</a:t>
            </a:r>
          </a:p>
          <a:p>
            <a:pPr lvl="2"/>
            <a:r>
              <a:rPr lang="en-US" dirty="0"/>
              <a:t>Factory Fabrication</a:t>
            </a:r>
          </a:p>
          <a:p>
            <a:pPr lvl="2"/>
            <a:r>
              <a:rPr lang="en-US" dirty="0"/>
              <a:t>Service Technicians</a:t>
            </a:r>
          </a:p>
          <a:p>
            <a:pPr lvl="2"/>
            <a:r>
              <a:rPr lang="en-US" dirty="0"/>
              <a:t>Service Workers Filling the vending Machine</a:t>
            </a:r>
          </a:p>
          <a:p>
            <a:pPr lvl="2"/>
            <a:r>
              <a:rPr lang="en-US" dirty="0"/>
              <a:t>4 levels of users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9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8F1-6A5B-4F6C-988B-5E88BEFC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38A7-3458-469D-906F-3AF7EA95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vending machine will have a QPR sticker that will send the user to the Mark Coin web site to select and pay for </a:t>
            </a:r>
            <a:r>
              <a:rPr lang="en-US"/>
              <a:t>the product</a:t>
            </a:r>
          </a:p>
        </p:txBody>
      </p:sp>
    </p:spTree>
    <p:extLst>
      <p:ext uri="{BB962C8B-B14F-4D97-AF65-F5344CB8AC3E}">
        <p14:creationId xmlns:p14="http://schemas.microsoft.com/office/powerpoint/2010/main" val="12127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0439-FB4B-4B6E-AC50-AAFE88AB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B7F5-738B-4984-BFCA-EFB034DC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</a:t>
            </a:r>
            <a:r>
              <a:rPr lang="en-US" b="1" dirty="0"/>
              <a:t>pretend</a:t>
            </a:r>
            <a:r>
              <a:rPr lang="en-US" dirty="0"/>
              <a:t> small company.</a:t>
            </a:r>
          </a:p>
          <a:p>
            <a:r>
              <a:rPr lang="en-US" dirty="0"/>
              <a:t>We want to minimize the NRE, Non Recurring Costs</a:t>
            </a:r>
          </a:p>
          <a:p>
            <a:r>
              <a:rPr lang="en-US" dirty="0"/>
              <a:t>We need to develop systems that can be reused in other projects and have a few years of life span.</a:t>
            </a:r>
          </a:p>
          <a:p>
            <a:r>
              <a:rPr lang="en-US" dirty="0"/>
              <a:t>We need to get the system out as fast as possible.</a:t>
            </a:r>
          </a:p>
          <a:p>
            <a:r>
              <a:rPr lang="en-US" dirty="0"/>
              <a:t>Since this is a prototype, we can push technology:</a:t>
            </a:r>
          </a:p>
          <a:p>
            <a:pPr lvl="1"/>
            <a:r>
              <a:rPr lang="en-US" dirty="0"/>
              <a:t>If it fails, we will not do it in the future</a:t>
            </a:r>
          </a:p>
          <a:p>
            <a:pPr lvl="1"/>
            <a:r>
              <a:rPr lang="en-US" dirty="0"/>
              <a:t>If it succeeds then we will have a valuable tool.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3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1993C-DF4E-4228-93DF-A008A23C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believe the motor arrangement is</a:t>
            </a:r>
            <a:br>
              <a:rPr lang="en-US" dirty="0"/>
            </a:br>
            <a:r>
              <a:rPr lang="en-US" dirty="0"/>
              <a:t>similar to a  matrix key board as shown below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156EC-7EB5-4023-A16B-9E9159FEC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70" y="2636876"/>
            <a:ext cx="5149555" cy="35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66D5-320B-4791-BDAA-F818CC5A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749B-DB5A-47D7-A036-8FAD65AA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switches are replaced by motors</a:t>
            </a:r>
          </a:p>
          <a:p>
            <a:r>
              <a:rPr lang="en-US" dirty="0"/>
              <a:t>The rows are high side ( + voltage ) switches which turn on only one row.</a:t>
            </a:r>
          </a:p>
          <a:p>
            <a:r>
              <a:rPr lang="en-US" dirty="0"/>
              <a:t>The columns are low side (-voltage ) switches which turn on only one column.</a:t>
            </a:r>
          </a:p>
          <a:p>
            <a:r>
              <a:rPr lang="en-US" dirty="0"/>
              <a:t>This allows only one motor to turn</a:t>
            </a:r>
          </a:p>
        </p:txBody>
      </p:sp>
    </p:spTree>
    <p:extLst>
      <p:ext uri="{BB962C8B-B14F-4D97-AF65-F5344CB8AC3E}">
        <p14:creationId xmlns:p14="http://schemas.microsoft.com/office/powerpoint/2010/main" val="36436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A6E4-A785-4DD5-A771-FB4ABFF5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synchronize the motion of the vending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10BE-4BFD-47F1-BEA4-97C43AB8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695"/>
          </a:xfrm>
        </p:spPr>
        <p:txBody>
          <a:bodyPr/>
          <a:lstStyle/>
          <a:p>
            <a:r>
              <a:rPr lang="en-US" dirty="0"/>
              <a:t>There is a third pin which appears to pull down for a period of time during the rotation.  This is used to synchronize the vending machine operation.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8A41-B8AC-49A2-B017-4CB7317F8EA7}"/>
              </a:ext>
            </a:extLst>
          </p:cNvPr>
          <p:cNvSpPr txBox="1"/>
          <p:nvPr/>
        </p:nvSpPr>
        <p:spPr>
          <a:xfrm>
            <a:off x="4454193" y="3489306"/>
            <a:ext cx="10041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Resistor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F57C9-AF3A-406B-98A2-04452F715171}"/>
              </a:ext>
            </a:extLst>
          </p:cNvPr>
          <p:cNvSpPr txBox="1"/>
          <p:nvPr/>
        </p:nvSpPr>
        <p:spPr>
          <a:xfrm>
            <a:off x="1840020" y="4672977"/>
            <a:ext cx="10209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Motor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3413E-FFFD-41A8-A258-D8287DF88662}"/>
              </a:ext>
            </a:extLst>
          </p:cNvPr>
          <p:cNvSpPr txBox="1"/>
          <p:nvPr/>
        </p:nvSpPr>
        <p:spPr>
          <a:xfrm>
            <a:off x="3837113" y="4630445"/>
            <a:ext cx="102098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Motor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7B514-DAF6-4BA0-854E-BC45CAB8AA32}"/>
              </a:ext>
            </a:extLst>
          </p:cNvPr>
          <p:cNvSpPr txBox="1"/>
          <p:nvPr/>
        </p:nvSpPr>
        <p:spPr>
          <a:xfrm>
            <a:off x="5497620" y="4672977"/>
            <a:ext cx="100636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Motor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95218-9896-4790-9CC5-9585917BA1C0}"/>
              </a:ext>
            </a:extLst>
          </p:cNvPr>
          <p:cNvSpPr txBox="1"/>
          <p:nvPr/>
        </p:nvSpPr>
        <p:spPr>
          <a:xfrm>
            <a:off x="7203003" y="4695416"/>
            <a:ext cx="111635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Motor 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D0D893-770B-46AC-B760-A5D9D927774D}"/>
              </a:ext>
            </a:extLst>
          </p:cNvPr>
          <p:cNvCxnSpPr/>
          <p:nvPr/>
        </p:nvCxnSpPr>
        <p:spPr>
          <a:xfrm>
            <a:off x="4768344" y="2855396"/>
            <a:ext cx="0" cy="63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64137E-5E0A-4D6D-A60C-7FF304F574C9}"/>
              </a:ext>
            </a:extLst>
          </p:cNvPr>
          <p:cNvCxnSpPr/>
          <p:nvPr/>
        </p:nvCxnSpPr>
        <p:spPr>
          <a:xfrm flipH="1">
            <a:off x="4740294" y="3960530"/>
            <a:ext cx="56099" cy="37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AF5D88-FB30-4B90-BAF4-E3F8C56D9EB7}"/>
              </a:ext>
            </a:extLst>
          </p:cNvPr>
          <p:cNvCxnSpPr/>
          <p:nvPr/>
        </p:nvCxnSpPr>
        <p:spPr>
          <a:xfrm flipH="1">
            <a:off x="2350513" y="4352091"/>
            <a:ext cx="2339293" cy="11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369AF8-AF46-4916-8103-22C6E7444073}"/>
              </a:ext>
            </a:extLst>
          </p:cNvPr>
          <p:cNvCxnSpPr>
            <a:endCxn id="6" idx="0"/>
          </p:cNvCxnSpPr>
          <p:nvPr/>
        </p:nvCxnSpPr>
        <p:spPr>
          <a:xfrm>
            <a:off x="2350513" y="4510292"/>
            <a:ext cx="0" cy="16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954418-C785-4C1F-B392-544E3270FA4D}"/>
              </a:ext>
            </a:extLst>
          </p:cNvPr>
          <p:cNvCxnSpPr>
            <a:endCxn id="7" idx="0"/>
          </p:cNvCxnSpPr>
          <p:nvPr/>
        </p:nvCxnSpPr>
        <p:spPr>
          <a:xfrm>
            <a:off x="4347606" y="4411557"/>
            <a:ext cx="0" cy="21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485544-D341-46CD-AA89-008227BC4F8C}"/>
              </a:ext>
            </a:extLst>
          </p:cNvPr>
          <p:cNvCxnSpPr>
            <a:cxnSpLocks/>
          </p:cNvCxnSpPr>
          <p:nvPr/>
        </p:nvCxnSpPr>
        <p:spPr>
          <a:xfrm flipV="1">
            <a:off x="4820700" y="4303646"/>
            <a:ext cx="2681496" cy="3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95C309-885C-42E2-9566-C2BC5E1AD7C8}"/>
              </a:ext>
            </a:extLst>
          </p:cNvPr>
          <p:cNvCxnSpPr/>
          <p:nvPr/>
        </p:nvCxnSpPr>
        <p:spPr>
          <a:xfrm>
            <a:off x="7517153" y="4261113"/>
            <a:ext cx="100977" cy="4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86ECDC-5ADC-4E79-842F-475DF30547D3}"/>
              </a:ext>
            </a:extLst>
          </p:cNvPr>
          <p:cNvCxnSpPr/>
          <p:nvPr/>
        </p:nvCxnSpPr>
        <p:spPr>
          <a:xfrm>
            <a:off x="5497620" y="4336388"/>
            <a:ext cx="172202" cy="35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9373D0-5C44-42D9-81E2-F2543023EF85}"/>
              </a:ext>
            </a:extLst>
          </p:cNvPr>
          <p:cNvCxnSpPr/>
          <p:nvPr/>
        </p:nvCxnSpPr>
        <p:spPr>
          <a:xfrm flipH="1">
            <a:off x="7423574" y="4303646"/>
            <a:ext cx="102929" cy="1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757678-6728-4C68-B213-C26E8ADE83D0}"/>
              </a:ext>
            </a:extLst>
          </p:cNvPr>
          <p:cNvCxnSpPr>
            <a:cxnSpLocks/>
          </p:cNvCxnSpPr>
          <p:nvPr/>
        </p:nvCxnSpPr>
        <p:spPr>
          <a:xfrm>
            <a:off x="4796393" y="4045394"/>
            <a:ext cx="4931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126BB3-A2D8-49EF-B4DD-7BB99F201C10}"/>
              </a:ext>
            </a:extLst>
          </p:cNvPr>
          <p:cNvSpPr txBox="1"/>
          <p:nvPr/>
        </p:nvSpPr>
        <p:spPr>
          <a:xfrm>
            <a:off x="9727421" y="3791488"/>
            <a:ext cx="134074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comparator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362FE7-B041-4888-92C0-1BD3AABD371D}"/>
              </a:ext>
            </a:extLst>
          </p:cNvPr>
          <p:cNvCxnSpPr/>
          <p:nvPr/>
        </p:nvCxnSpPr>
        <p:spPr>
          <a:xfrm>
            <a:off x="10170596" y="4261113"/>
            <a:ext cx="0" cy="107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11850D-59CE-4AE8-8F9C-F7A9B6033EFF}"/>
              </a:ext>
            </a:extLst>
          </p:cNvPr>
          <p:cNvSpPr txBox="1"/>
          <p:nvPr/>
        </p:nvSpPr>
        <p:spPr>
          <a:xfrm>
            <a:off x="9347806" y="5412789"/>
            <a:ext cx="164557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Microprocessor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9C29A0-2BB9-4BCD-AC7C-73D08BB7B497}"/>
              </a:ext>
            </a:extLst>
          </p:cNvPr>
          <p:cNvSpPr txBox="1"/>
          <p:nvPr/>
        </p:nvSpPr>
        <p:spPr>
          <a:xfrm>
            <a:off x="4956271" y="2917104"/>
            <a:ext cx="151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920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D7EA-12F6-4F75-9DD3-C3747693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harness and low side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21C4-515F-46BD-85BA-3CB46C6E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small to medium volumes the fabrication of cable harnesses can be labor intensive to build as well as test.</a:t>
            </a:r>
          </a:p>
          <a:p>
            <a:r>
              <a:rPr lang="en-US" dirty="0"/>
              <a:t>Low side switches are very cheap, particularly if motor current is .5 amps or below.</a:t>
            </a:r>
          </a:p>
          <a:p>
            <a:pPr lvl="1"/>
            <a:r>
              <a:rPr lang="en-US" dirty="0"/>
              <a:t>The UNL2303B from TI store in 1’s is  $.89</a:t>
            </a:r>
          </a:p>
          <a:p>
            <a:pPr lvl="1"/>
            <a:r>
              <a:rPr lang="en-US" dirty="0"/>
              <a:t>A Lady Ada favorite part.</a:t>
            </a:r>
          </a:p>
          <a:p>
            <a:r>
              <a:rPr lang="en-US" dirty="0"/>
              <a:t>My approach is to remove the need for custom cable harnesses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0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86BE-5976-4719-B0F5-C86AEF3B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ULN2003B Layout</a:t>
            </a:r>
            <a:br>
              <a:rPr lang="en-US" dirty="0"/>
            </a:br>
            <a:r>
              <a:rPr lang="en-US" dirty="0"/>
              <a:t>Notice the fly back diodes for inductive loads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B9436-D90E-41EE-9F85-9192AD658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36" y="1564481"/>
            <a:ext cx="4498964" cy="50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B7A6-5C16-4123-ACC2-B93F3C46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Vending Machine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BDF32-1550-4921-AD2B-4237566132FF}"/>
              </a:ext>
            </a:extLst>
          </p:cNvPr>
          <p:cNvSpPr txBox="1"/>
          <p:nvPr/>
        </p:nvSpPr>
        <p:spPr>
          <a:xfrm>
            <a:off x="4100775" y="1690688"/>
            <a:ext cx="168294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Site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A92BD-A0C6-4D48-89BD-533D17812349}"/>
              </a:ext>
            </a:extLst>
          </p:cNvPr>
          <p:cNvSpPr txBox="1"/>
          <p:nvPr/>
        </p:nvSpPr>
        <p:spPr>
          <a:xfrm>
            <a:off x="1649286" y="3016251"/>
            <a:ext cx="1419283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Vending</a:t>
            </a:r>
          </a:p>
          <a:p>
            <a:r>
              <a:rPr lang="en-US" dirty="0"/>
              <a:t>Machine</a:t>
            </a:r>
          </a:p>
          <a:p>
            <a:r>
              <a:rPr lang="en-US" dirty="0"/>
              <a:t>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23A8E-C6CC-4E1F-BF7E-003EE542AB8D}"/>
              </a:ext>
            </a:extLst>
          </p:cNvPr>
          <p:cNvSpPr txBox="1"/>
          <p:nvPr/>
        </p:nvSpPr>
        <p:spPr>
          <a:xfrm>
            <a:off x="1158427" y="4687750"/>
            <a:ext cx="138562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for Row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DC485-BD65-4D43-8358-9F906C26D646}"/>
              </a:ext>
            </a:extLst>
          </p:cNvPr>
          <p:cNvSpPr txBox="1"/>
          <p:nvPr/>
        </p:nvSpPr>
        <p:spPr>
          <a:xfrm>
            <a:off x="2844177" y="4645459"/>
            <a:ext cx="1750263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for </a:t>
            </a:r>
          </a:p>
          <a:p>
            <a:r>
              <a:rPr lang="en-US" dirty="0"/>
              <a:t>Row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0AC5F-965F-4897-9D12-5954E062CEB0}"/>
              </a:ext>
            </a:extLst>
          </p:cNvPr>
          <p:cNvSpPr txBox="1"/>
          <p:nvPr/>
        </p:nvSpPr>
        <p:spPr>
          <a:xfrm>
            <a:off x="4818832" y="4645458"/>
            <a:ext cx="1385625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Slave for</a:t>
            </a:r>
          </a:p>
          <a:p>
            <a:r>
              <a:rPr lang="en-US" dirty="0"/>
              <a:t>Row 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E44274-A52B-471A-9C13-536C01F17E9A}"/>
              </a:ext>
            </a:extLst>
          </p:cNvPr>
          <p:cNvCxnSpPr/>
          <p:nvPr/>
        </p:nvCxnSpPr>
        <p:spPr>
          <a:xfrm flipH="1">
            <a:off x="2563686" y="2109291"/>
            <a:ext cx="1222940" cy="90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5B5594-B8F8-4A08-A828-B3DD85B11627}"/>
              </a:ext>
            </a:extLst>
          </p:cNvPr>
          <p:cNvCxnSpPr/>
          <p:nvPr/>
        </p:nvCxnSpPr>
        <p:spPr>
          <a:xfrm>
            <a:off x="1918557" y="3939581"/>
            <a:ext cx="0" cy="705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28A4A5-F68D-4DCC-8C9A-89CF6E4072F4}"/>
              </a:ext>
            </a:extLst>
          </p:cNvPr>
          <p:cNvCxnSpPr/>
          <p:nvPr/>
        </p:nvCxnSpPr>
        <p:spPr>
          <a:xfrm>
            <a:off x="2131730" y="4061507"/>
            <a:ext cx="824644" cy="66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DFFF1A-D489-4629-A96E-58090DB5BDA2}"/>
              </a:ext>
            </a:extLst>
          </p:cNvPr>
          <p:cNvCxnSpPr/>
          <p:nvPr/>
        </p:nvCxnSpPr>
        <p:spPr>
          <a:xfrm>
            <a:off x="2619785" y="3939581"/>
            <a:ext cx="2199047" cy="79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27D88-FBAD-44CA-B792-E26B62A57239}"/>
              </a:ext>
            </a:extLst>
          </p:cNvPr>
          <p:cNvSpPr/>
          <p:nvPr/>
        </p:nvSpPr>
        <p:spPr>
          <a:xfrm>
            <a:off x="2962736" y="2656809"/>
            <a:ext cx="32417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 Communication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F5177E-67C3-42C0-A901-CCD15A1EF1DF}"/>
              </a:ext>
            </a:extLst>
          </p:cNvPr>
          <p:cNvSpPr/>
          <p:nvPr/>
        </p:nvSpPr>
        <p:spPr>
          <a:xfrm>
            <a:off x="4062407" y="3997573"/>
            <a:ext cx="26799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BLE Communication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8E270-6E23-41BA-8CDE-BFC438601012}"/>
              </a:ext>
            </a:extLst>
          </p:cNvPr>
          <p:cNvSpPr txBox="1"/>
          <p:nvPr/>
        </p:nvSpPr>
        <p:spPr>
          <a:xfrm>
            <a:off x="6934630" y="4645455"/>
            <a:ext cx="2264569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Slave for intrusion detection and</a:t>
            </a:r>
          </a:p>
          <a:p>
            <a:r>
              <a:rPr lang="en-US" dirty="0"/>
              <a:t>To detect product pickup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BE09E5-AA77-4669-97BB-A2ABEFE81610}"/>
              </a:ext>
            </a:extLst>
          </p:cNvPr>
          <p:cNvCxnSpPr/>
          <p:nvPr/>
        </p:nvCxnSpPr>
        <p:spPr>
          <a:xfrm>
            <a:off x="2755319" y="3786188"/>
            <a:ext cx="4617851" cy="85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0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7C62-7CC3-4394-9F12-D428808F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 of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D7A8-2C57-4842-9B79-EE8F7E4C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two types of cables.</a:t>
            </a:r>
          </a:p>
          <a:p>
            <a:r>
              <a:rPr lang="en-US" dirty="0"/>
              <a:t>3 wire cables which connect the vending machine controller to the slave nodes</a:t>
            </a:r>
          </a:p>
          <a:p>
            <a:pPr lvl="1"/>
            <a:r>
              <a:rPr lang="en-US" dirty="0"/>
              <a:t>Wires</a:t>
            </a:r>
          </a:p>
          <a:p>
            <a:pPr lvl="2"/>
            <a:r>
              <a:rPr lang="en-US" dirty="0"/>
              <a:t>Hi for motor  +24 Volts</a:t>
            </a:r>
          </a:p>
          <a:p>
            <a:pPr lvl="2"/>
            <a:r>
              <a:rPr lang="en-US" dirty="0"/>
              <a:t>Hi for slave  +24 Volts </a:t>
            </a:r>
          </a:p>
          <a:p>
            <a:pPr lvl="2"/>
            <a:r>
              <a:rPr lang="en-US" dirty="0"/>
              <a:t>Common Low</a:t>
            </a:r>
          </a:p>
          <a:p>
            <a:pPr lvl="1"/>
            <a:r>
              <a:rPr lang="en-US" dirty="0"/>
              <a:t>Separate Hi for motor allows the slave to function if motor shorts</a:t>
            </a:r>
          </a:p>
          <a:p>
            <a:r>
              <a:rPr lang="en-US" dirty="0"/>
              <a:t>3 wire cable from slave unit to each motor.</a:t>
            </a:r>
          </a:p>
          <a:p>
            <a:pPr lvl="1"/>
            <a:r>
              <a:rPr lang="en-US" dirty="0"/>
              <a:t>Hi for Motor  +24 Volts</a:t>
            </a:r>
          </a:p>
          <a:p>
            <a:pPr lvl="1"/>
            <a:r>
              <a:rPr lang="en-US" dirty="0"/>
              <a:t>Low for Motor</a:t>
            </a:r>
          </a:p>
          <a:p>
            <a:pPr lvl="1"/>
            <a:r>
              <a:rPr lang="en-US" dirty="0"/>
              <a:t>Line for synchronization  ( 3.3 V ???)</a:t>
            </a:r>
          </a:p>
        </p:txBody>
      </p:sp>
    </p:spTree>
    <p:extLst>
      <p:ext uri="{BB962C8B-B14F-4D97-AF65-F5344CB8AC3E}">
        <p14:creationId xmlns:p14="http://schemas.microsoft.com/office/powerpoint/2010/main" val="275066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837</Words>
  <Application>Microsoft Office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Vending Machine Hardware Design</vt:lpstr>
      <vt:lpstr>Assumptions</vt:lpstr>
      <vt:lpstr>What I believe the motor arrangement is similar to a  matrix key board as shown below</vt:lpstr>
      <vt:lpstr>The difference is</vt:lpstr>
      <vt:lpstr>To synchronize the motion of the vending action</vt:lpstr>
      <vt:lpstr>Cable harness and low side switches</vt:lpstr>
      <vt:lpstr>ULN2003B Layout Notice the fly back diodes for inductive loads</vt:lpstr>
      <vt:lpstr>Vending Machine System</vt:lpstr>
      <vt:lpstr>Two Type of Cables</vt:lpstr>
      <vt:lpstr>What Bluetooth over RS485</vt:lpstr>
      <vt:lpstr>Vending Machine Controller</vt:lpstr>
      <vt:lpstr>Motor Slave</vt:lpstr>
      <vt:lpstr>Hardware</vt:lpstr>
      <vt:lpstr>Vending Machine Controller Software</vt:lpstr>
      <vt:lpstr>Vending Machine Software Steps</vt:lpstr>
      <vt:lpstr>Vending Machine Controller</vt:lpstr>
      <vt:lpstr>PI Site Controller</vt:lpstr>
      <vt:lpstr>QPR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Vending Machine Hardware Design</dc:title>
  <dc:creator>Glenn Edgar</dc:creator>
  <cp:lastModifiedBy>Glenn Edgar</cp:lastModifiedBy>
  <cp:revision>36</cp:revision>
  <dcterms:created xsi:type="dcterms:W3CDTF">2018-02-27T16:56:42Z</dcterms:created>
  <dcterms:modified xsi:type="dcterms:W3CDTF">2018-02-28T22:56:32Z</dcterms:modified>
</cp:coreProperties>
</file>