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4" r:id="rId3"/>
    <p:sldId id="265" r:id="rId4"/>
    <p:sldId id="266" r:id="rId5"/>
    <p:sldId id="273" r:id="rId6"/>
    <p:sldId id="268" r:id="rId7"/>
    <p:sldId id="269" r:id="rId8"/>
    <p:sldId id="270" r:id="rId9"/>
    <p:sldId id="271" r:id="rId10"/>
    <p:sldId id="258" r:id="rId11"/>
    <p:sldId id="274" r:id="rId12"/>
    <p:sldId id="257" r:id="rId13"/>
    <p:sldId id="259" r:id="rId14"/>
    <p:sldId id="260" r:id="rId15"/>
    <p:sldId id="262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C9A9-72F4-4ACD-AC33-5034D3901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64CC7-D2F0-4B15-AF3B-0392B0C99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D6F9-43D6-47BB-8375-306B2764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D53EC-4D22-41EC-8A48-5B6E1F7A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BDCC8-E1B6-4A18-BF65-390EFA7B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4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DB79-98F3-404A-8EA2-76DFEE6D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CF39D-1E6F-4EE1-B30C-144D4FF46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7290-D327-4C2F-AEA0-35DB3517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1056-6A65-4092-B390-D0C7B14C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9F549-BDBF-4686-B3EE-AEBE5788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8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275B0-3840-407C-A35A-75D63B426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4D81D-28E8-404C-B32C-F9AB47EDD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94BF2-CCA2-4F15-8365-79BA712F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667E8-3B68-4805-A304-5A6B3F9A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D8AE9-DB7C-4F53-BBCE-C7B0BAF2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B9C2-B0CD-4DC0-AEE9-18641441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DD797-A8D0-499A-AD0F-14270DC6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DAFF7-AF0A-4A18-A083-F50147DF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72456-F24E-4E54-A760-643622CF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30B7F-8C7A-4D0C-9B01-B020710B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1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D0AA-5932-484F-93FE-5E181A111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43913-E646-4019-8FD1-A11E0F7C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7986F-9653-49B6-80F7-402368FF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7086-EB18-47C0-B11B-07791D52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D9989-6225-4D6E-960F-2888C1AE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4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9769-25F2-433A-9A72-23F19B2F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07821-A99C-408D-8CAE-B0121D488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09F4-C4C0-49C1-AC7E-F92C7D975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65D7E-6C0B-4924-B56F-81AC649C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8ECDE-0470-4F71-A2AB-058F7D97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67902-DAC8-4FBD-9359-A8B11040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3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D1E3-73C3-4663-A014-D23569F5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18093-DAA0-4C71-998F-D034BEE9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07F69-D284-4E07-9797-455CD95E5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DFBDE-C220-403D-A1C1-4F4C5F57C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5CE66-F093-4CC7-ACB5-D204B0D84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8FE33-DCFE-4E2E-B59E-CAD63F58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62945-6F9D-458C-96E4-1B4287F9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9A862-3871-43DD-A662-3AC9D161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0A17-6874-4314-9C9B-AB442A56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4E708-245F-4CAA-827D-8D4F4B35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9BA09-1CC2-4BEF-85BF-039B1A16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2025B-CBA4-432D-BE6A-46A49E87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8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E0D69-6483-44D0-8AE9-63C991CF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9CB96-A4FE-488E-A84E-88785640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4525A-831D-4864-B07C-AAB4DF83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7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D2AA-B20E-4D41-8A70-34C146F1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6085-0AA4-4F2D-889F-B4EBF7CD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2F3D7-4F62-45BD-BA82-3BB268557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7A9EF-CEED-4ACC-8C39-93C8EB64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E62CF-6ECE-4351-BEC9-444794B0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588A2-BB2E-40BE-959B-55E8B89A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3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9E84-F6A9-4878-AC08-AAE82A22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5BF2C-5B74-4171-A4F3-A95246BB9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904C9-9696-4C7B-A431-87BE6C1F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226D5-B147-4249-A32F-25BA186B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7126D-D69E-415C-AFD0-F8A35525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F67D1-2127-4627-ABD4-499FF460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0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FA4BE-7019-4B57-AB73-ABDF0B01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D5D8C-3D9C-4CEB-AC77-73EC286A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23D73-63C5-48FA-B624-5823F9447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E080-E428-451B-9050-4F4DF215FDEE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059DE-DDC8-454C-AE5A-C7E77BD07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77480-47A0-4C08-970C-A633B0BA4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2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noDataCenter/nano_data_cente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124F-33BF-4CF8-863F-9E0A5BDD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meetup data is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EB4A-9AAB-4478-9FC8-65667FFFB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at </a:t>
            </a:r>
            <a:r>
              <a:rPr lang="en-US" dirty="0">
                <a:hlinkClick r:id="rId2"/>
              </a:rPr>
              <a:t>https://github.com/NanoDataCenter/nano_data_center</a:t>
            </a:r>
            <a:endParaRPr lang="en-US" dirty="0"/>
          </a:p>
          <a:p>
            <a:r>
              <a:rPr lang="en-US" dirty="0"/>
              <a:t>MIT License</a:t>
            </a:r>
          </a:p>
          <a:p>
            <a:r>
              <a:rPr lang="en-US" dirty="0"/>
              <a:t>Use it free and share</a:t>
            </a:r>
          </a:p>
        </p:txBody>
      </p:sp>
    </p:spTree>
    <p:extLst>
      <p:ext uri="{BB962C8B-B14F-4D97-AF65-F5344CB8AC3E}">
        <p14:creationId xmlns:p14="http://schemas.microsoft.com/office/powerpoint/2010/main" val="4259090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388626-0EAA-4D9E-8CF3-7A4BF2BF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Tracks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2BDC1-5A25-4D7D-978B-1F054F198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Nano Data Center Track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1BCA4-6F34-4A21-A98D-0D45ACE3E9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section is concerned with the concept behind data centers and the software that is used in the is used in the Nano Data Center. </a:t>
            </a:r>
          </a:p>
          <a:p>
            <a:r>
              <a:rPr lang="en-US" dirty="0"/>
              <a:t>After the Nano Data Center, the IOT infrastructure will be presented.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28707C-63D5-4903-A919-42CC19089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Embedded Track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A8AD15-0BD0-4237-B893-3AB87CBBB2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All IOT projects are welcome to being discussed.  Our first task will be to turn the vending machine shell to an IOT vending machine</a:t>
            </a:r>
          </a:p>
          <a:p>
            <a:r>
              <a:rPr lang="en-US" dirty="0"/>
              <a:t>The project will be run like as a company would design and put the unit into production.</a:t>
            </a:r>
          </a:p>
          <a:p>
            <a:r>
              <a:rPr lang="en-US" dirty="0"/>
              <a:t>Areas such manufacturing and servicing will be addressed</a:t>
            </a:r>
          </a:p>
        </p:txBody>
      </p:sp>
    </p:spTree>
    <p:extLst>
      <p:ext uri="{BB962C8B-B14F-4D97-AF65-F5344CB8AC3E}">
        <p14:creationId xmlns:p14="http://schemas.microsoft.com/office/powerpoint/2010/main" val="408945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5729B8-A8B5-430B-BCD0-A02C4697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Track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75FC93-EAA5-4C9D-94F0-C18A357CF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third track is a lab track.  The purposes of this track are:</a:t>
            </a:r>
          </a:p>
          <a:p>
            <a:pPr lvl="1"/>
            <a:r>
              <a:rPr lang="en-US" dirty="0"/>
              <a:t>Provide Practical Experience</a:t>
            </a:r>
          </a:p>
          <a:p>
            <a:pPr lvl="1"/>
            <a:r>
              <a:rPr lang="en-US" dirty="0"/>
              <a:t>Provide a document trail to train people.</a:t>
            </a:r>
          </a:p>
          <a:p>
            <a:pPr lvl="1"/>
            <a:r>
              <a:rPr lang="en-US" dirty="0"/>
              <a:t>Provide a document trail to start companies.</a:t>
            </a:r>
          </a:p>
          <a:p>
            <a:r>
              <a:rPr lang="en-US" dirty="0"/>
              <a:t>The lab track will be taught through projects.</a:t>
            </a:r>
          </a:p>
          <a:p>
            <a:pPr lvl="1"/>
            <a:r>
              <a:rPr lang="en-US" dirty="0"/>
              <a:t>The first project is the IOT vending machine.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4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1456-F001-4AA7-B82E-657B834D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 Data Center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6E779-FBEC-4817-8A3E-0E308A75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are the Pieces in a Data Center</a:t>
            </a:r>
          </a:p>
          <a:p>
            <a:r>
              <a:rPr lang="en-US" dirty="0" err="1"/>
              <a:t>Redis</a:t>
            </a:r>
            <a:r>
              <a:rPr lang="en-US" dirty="0"/>
              <a:t> as the basis of the Nano Data Center</a:t>
            </a:r>
          </a:p>
          <a:p>
            <a:r>
              <a:rPr lang="en-US" dirty="0"/>
              <a:t>Graphical Data Bases</a:t>
            </a:r>
          </a:p>
          <a:p>
            <a:r>
              <a:rPr lang="en-US" dirty="0"/>
              <a:t>Logs and Text Search</a:t>
            </a:r>
          </a:p>
          <a:p>
            <a:r>
              <a:rPr lang="en-US" dirty="0"/>
              <a:t>Web Backend and Web Frontend Basics – Need help on modern frame works</a:t>
            </a:r>
          </a:p>
          <a:p>
            <a:r>
              <a:rPr lang="en-US" dirty="0"/>
              <a:t>Application or process support</a:t>
            </a:r>
          </a:p>
          <a:p>
            <a:r>
              <a:rPr lang="en-US" dirty="0"/>
              <a:t>Docker Integration</a:t>
            </a:r>
          </a:p>
          <a:p>
            <a:r>
              <a:rPr lang="en-US" dirty="0"/>
              <a:t>Alexa Integration</a:t>
            </a:r>
          </a:p>
          <a:p>
            <a:r>
              <a:rPr lang="en-US" dirty="0"/>
              <a:t>Phone Integration???  -- Cannot Teach this one</a:t>
            </a:r>
          </a:p>
          <a:p>
            <a:pPr lvl="1"/>
            <a:r>
              <a:rPr lang="en-US" dirty="0"/>
              <a:t>Phone Apps</a:t>
            </a:r>
          </a:p>
          <a:p>
            <a:pPr lvl="1"/>
            <a:r>
              <a:rPr lang="en-US" dirty="0"/>
              <a:t>IOT setup thru </a:t>
            </a:r>
            <a:r>
              <a:rPr lang="en-US" dirty="0" err="1"/>
              <a:t>bluetooth</a:t>
            </a:r>
            <a:endParaRPr lang="en-US" dirty="0"/>
          </a:p>
          <a:p>
            <a:r>
              <a:rPr lang="en-US" dirty="0"/>
              <a:t>Start Cloud Track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3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0020-6A98-4230-AF7B-87928013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CE67-6621-4C30-A2C5-6AA49149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Rules of the Game</a:t>
            </a:r>
          </a:p>
          <a:p>
            <a:pPr lvl="1"/>
            <a:r>
              <a:rPr lang="en-US" dirty="0"/>
              <a:t>Get Prototype out as fast as possible</a:t>
            </a:r>
          </a:p>
          <a:p>
            <a:pPr lvl="1"/>
            <a:r>
              <a:rPr lang="en-US" dirty="0"/>
              <a:t>Minimize NRE</a:t>
            </a:r>
          </a:p>
          <a:p>
            <a:pPr lvl="1"/>
            <a:r>
              <a:rPr lang="en-US" dirty="0"/>
              <a:t>Develop as little as possible</a:t>
            </a:r>
          </a:p>
          <a:p>
            <a:r>
              <a:rPr lang="en-US" dirty="0"/>
              <a:t>Types of IOT Environments</a:t>
            </a:r>
          </a:p>
          <a:p>
            <a:pPr lvl="1"/>
            <a:r>
              <a:rPr lang="en-US" dirty="0"/>
              <a:t>State of Power</a:t>
            </a:r>
          </a:p>
          <a:p>
            <a:pPr lvl="2"/>
            <a:r>
              <a:rPr lang="en-US" dirty="0"/>
              <a:t>Electrical Power</a:t>
            </a:r>
          </a:p>
          <a:p>
            <a:pPr lvl="2"/>
            <a:r>
              <a:rPr lang="en-US" dirty="0"/>
              <a:t>No Electrical Power</a:t>
            </a:r>
          </a:p>
          <a:p>
            <a:pPr lvl="1"/>
            <a:r>
              <a:rPr lang="en-US" dirty="0"/>
              <a:t>Internet Communication</a:t>
            </a:r>
          </a:p>
          <a:p>
            <a:pPr lvl="2"/>
            <a:r>
              <a:rPr lang="en-US" dirty="0"/>
              <a:t>Internet Connectivity</a:t>
            </a:r>
          </a:p>
          <a:p>
            <a:pPr lvl="2"/>
            <a:r>
              <a:rPr lang="en-US" dirty="0"/>
              <a:t>Cell Phone Connectivity</a:t>
            </a:r>
          </a:p>
          <a:p>
            <a:pPr lvl="2"/>
            <a:r>
              <a:rPr lang="en-US" dirty="0"/>
              <a:t>No Cell Phone Connectivity</a:t>
            </a:r>
          </a:p>
          <a:p>
            <a:pPr lvl="3"/>
            <a:r>
              <a:rPr lang="en-US" dirty="0"/>
              <a:t>Mesh Networks and </a:t>
            </a:r>
            <a:r>
              <a:rPr lang="en-US" dirty="0" err="1"/>
              <a:t>LoRa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449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8C3B-34A3-4492-BFD0-467F0C60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Track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6136-C0D7-4117-9939-2DE759FE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of Processors and Architectures</a:t>
            </a:r>
          </a:p>
          <a:p>
            <a:r>
              <a:rPr lang="en-US" dirty="0"/>
              <a:t>Packaging for deployment</a:t>
            </a:r>
          </a:p>
          <a:p>
            <a:r>
              <a:rPr lang="en-US" dirty="0"/>
              <a:t>Introduction to PLC’s</a:t>
            </a:r>
          </a:p>
          <a:p>
            <a:r>
              <a:rPr lang="en-US" dirty="0"/>
              <a:t>Introduction to pi zero w as an IOT device</a:t>
            </a:r>
          </a:p>
          <a:p>
            <a:r>
              <a:rPr lang="en-US" dirty="0"/>
              <a:t>Introduction to ESP32 as on IOT device</a:t>
            </a:r>
          </a:p>
          <a:p>
            <a:pPr lvl="1"/>
            <a:r>
              <a:rPr lang="en-US" dirty="0" err="1"/>
              <a:t>Micropython</a:t>
            </a:r>
            <a:r>
              <a:rPr lang="en-US" dirty="0"/>
              <a:t> , </a:t>
            </a:r>
            <a:r>
              <a:rPr lang="en-US" dirty="0" err="1"/>
              <a:t>Audrino</a:t>
            </a:r>
            <a:r>
              <a:rPr lang="en-US" dirty="0"/>
              <a:t>, or Lua which is the best environment?</a:t>
            </a:r>
          </a:p>
          <a:p>
            <a:r>
              <a:rPr lang="en-US" dirty="0"/>
              <a:t>Embedded Software Development techniques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3B4C-DDF8-450B-9BDA-4EFAAEA0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Improvements to Meetup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CA009-4E87-4439-B040-E40FA1C7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Ideas?</a:t>
            </a:r>
          </a:p>
        </p:txBody>
      </p:sp>
    </p:spTree>
    <p:extLst>
      <p:ext uri="{BB962C8B-B14F-4D97-AF65-F5344CB8AC3E}">
        <p14:creationId xmlns:p14="http://schemas.microsoft.com/office/powerpoint/2010/main" val="269492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5D7B-6B59-42C0-8276-7AEB1EBA0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IOT</a:t>
            </a:r>
            <a:br>
              <a:rPr lang="en-US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F682C-D93D-472F-B8B7-C27B81D96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Architecture</a:t>
            </a:r>
          </a:p>
          <a:p>
            <a:r>
              <a:rPr lang="en-US" dirty="0"/>
              <a:t>New Developer</a:t>
            </a:r>
          </a:p>
          <a:p>
            <a:r>
              <a:rPr lang="en-US" dirty="0"/>
              <a:t>New Technician</a:t>
            </a:r>
          </a:p>
        </p:txBody>
      </p:sp>
    </p:spTree>
    <p:extLst>
      <p:ext uri="{BB962C8B-B14F-4D97-AF65-F5344CB8AC3E}">
        <p14:creationId xmlns:p14="http://schemas.microsoft.com/office/powerpoint/2010/main" val="99829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BFB9-54B4-43D6-A94C-72BB0EEB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IOT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4C6EE-4A4C-498A-B6B4-BDDB0CEF3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IOT systems is a two tier approach.</a:t>
            </a:r>
          </a:p>
          <a:p>
            <a:pPr lvl="1"/>
            <a:r>
              <a:rPr lang="en-US" dirty="0"/>
              <a:t>Embedded Side</a:t>
            </a:r>
          </a:p>
          <a:p>
            <a:pPr lvl="2"/>
            <a:r>
              <a:rPr lang="en-US" dirty="0"/>
              <a:t>Develop Sensors </a:t>
            </a:r>
          </a:p>
          <a:p>
            <a:pPr lvl="2"/>
            <a:r>
              <a:rPr lang="en-US" dirty="0"/>
              <a:t>Develop Embedded Devices</a:t>
            </a:r>
          </a:p>
          <a:p>
            <a:pPr lvl="2"/>
            <a:r>
              <a:rPr lang="en-US" dirty="0"/>
              <a:t>Power Constraints</a:t>
            </a:r>
          </a:p>
          <a:p>
            <a:pPr lvl="2"/>
            <a:r>
              <a:rPr lang="en-US" dirty="0"/>
              <a:t>Communications Constraints</a:t>
            </a:r>
          </a:p>
          <a:p>
            <a:pPr lvl="1"/>
            <a:r>
              <a:rPr lang="en-US" dirty="0"/>
              <a:t>Cloud/ Networking Side	</a:t>
            </a:r>
          </a:p>
          <a:p>
            <a:pPr lvl="2"/>
            <a:r>
              <a:rPr lang="en-US" dirty="0"/>
              <a:t>Provide Connectivity to Internet</a:t>
            </a:r>
          </a:p>
          <a:p>
            <a:pPr lvl="2"/>
            <a:r>
              <a:rPr lang="en-US" dirty="0"/>
              <a:t>Provide Service to Remote Users</a:t>
            </a:r>
          </a:p>
          <a:p>
            <a:pPr lvl="2"/>
            <a:r>
              <a:rPr lang="en-US" dirty="0"/>
              <a:t>Provide Remote Control of Embedded Devices</a:t>
            </a:r>
          </a:p>
          <a:p>
            <a:pPr lvl="2"/>
            <a:r>
              <a:rPr lang="en-US" dirty="0"/>
              <a:t>Provide Services for Monitoring and Debugging Remote Devices</a:t>
            </a:r>
          </a:p>
        </p:txBody>
      </p:sp>
    </p:spTree>
    <p:extLst>
      <p:ext uri="{BB962C8B-B14F-4D97-AF65-F5344CB8AC3E}">
        <p14:creationId xmlns:p14="http://schemas.microsoft.com/office/powerpoint/2010/main" val="131687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8F27-4C87-4CAF-895C-693DC29F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do it with few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05D05-6E89-4097-B1AF-DD9266250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successful online companies worth 100’s million of dollars have been built with crews as low as 4.</a:t>
            </a:r>
          </a:p>
          <a:p>
            <a:r>
              <a:rPr lang="en-US" dirty="0"/>
              <a:t>Productive people is as the sqrt( N )</a:t>
            </a:r>
          </a:p>
          <a:p>
            <a:pPr lvl="1"/>
            <a:r>
              <a:rPr lang="en-US" dirty="0"/>
              <a:t>For a group of 10  (3) are productive</a:t>
            </a:r>
          </a:p>
          <a:p>
            <a:pPr lvl="1"/>
            <a:r>
              <a:rPr lang="en-US" dirty="0"/>
              <a:t>For a group of 100 (10) are productive</a:t>
            </a:r>
          </a:p>
          <a:p>
            <a:r>
              <a:rPr lang="en-US" dirty="0"/>
              <a:t>This means the members of your team must be multifunctional.</a:t>
            </a:r>
          </a:p>
          <a:p>
            <a:pPr lvl="1"/>
            <a:r>
              <a:rPr lang="en-US" dirty="0"/>
              <a:t>Renaissance Men?</a:t>
            </a:r>
          </a:p>
          <a:p>
            <a:r>
              <a:rPr lang="en-US" dirty="0"/>
              <a:t>Purpose of this meetup is to present tools so that a small group can construct state of the art IOT systems.</a:t>
            </a:r>
          </a:p>
          <a:p>
            <a:r>
              <a:rPr lang="en-US" dirty="0"/>
              <a:t>Concentrate on OEM type systems.  </a:t>
            </a:r>
          </a:p>
          <a:p>
            <a:pPr lvl="1"/>
            <a:r>
              <a:rPr lang="en-US" dirty="0"/>
              <a:t>Numbers ( 1-100 ) for specialty systems</a:t>
            </a:r>
          </a:p>
          <a:p>
            <a:pPr lvl="1"/>
            <a:r>
              <a:rPr lang="en-US" dirty="0"/>
              <a:t>Cannot compete with large consumer systems.</a:t>
            </a:r>
          </a:p>
          <a:p>
            <a:pPr lvl="1"/>
            <a:r>
              <a:rPr lang="en-US" dirty="0"/>
              <a:t>For larger numbers a larger company will come into play, </a:t>
            </a:r>
            <a:r>
              <a:rPr lang="en-US" dirty="0" err="1"/>
              <a:t>ie</a:t>
            </a:r>
            <a:r>
              <a:rPr lang="en-US" dirty="0"/>
              <a:t>, buy 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1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9AD2-D32E-41E5-B093-29CDB048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OEM IOT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ED2B-73B4-49CC-A0CB-DE905857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will want to add more functions</a:t>
            </a:r>
          </a:p>
          <a:p>
            <a:pPr lvl="1"/>
            <a:r>
              <a:rPr lang="en-US" dirty="0"/>
              <a:t>You want that</a:t>
            </a:r>
          </a:p>
          <a:p>
            <a:pPr lvl="1"/>
            <a:r>
              <a:rPr lang="en-US" dirty="0"/>
              <a:t>There is usually only one feature that triggers the buy.</a:t>
            </a:r>
          </a:p>
          <a:p>
            <a:pPr lvl="2"/>
            <a:r>
              <a:rPr lang="en-US" dirty="0"/>
              <a:t>Varies with customer and is hard to predict</a:t>
            </a:r>
          </a:p>
          <a:p>
            <a:r>
              <a:rPr lang="en-US" dirty="0"/>
              <a:t>The OEM device that is developed need to be adaptable to multiple uses and customers.</a:t>
            </a:r>
          </a:p>
          <a:p>
            <a:r>
              <a:rPr lang="en-US" dirty="0"/>
              <a:t>The result is that these systems will be more complicated than single use devices.</a:t>
            </a:r>
          </a:p>
          <a:p>
            <a:r>
              <a:rPr lang="en-US" dirty="0"/>
              <a:t>IOT systems need to handle many loosely independent activities.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2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4B44-AE7E-4AC7-85D9-32493F36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70531"/>
          </a:xfrm>
        </p:spPr>
        <p:txBody>
          <a:bodyPr/>
          <a:lstStyle/>
          <a:p>
            <a:r>
              <a:rPr lang="en-US" dirty="0"/>
              <a:t>Layout of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6E027-7FAE-4A8E-974E-A7FCF7F7A2E5}"/>
              </a:ext>
            </a:extLst>
          </p:cNvPr>
          <p:cNvSpPr txBox="1"/>
          <p:nvPr/>
        </p:nvSpPr>
        <p:spPr>
          <a:xfrm>
            <a:off x="2335218" y="3333855"/>
            <a:ext cx="2681492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Raspberry Pi  </a:t>
            </a:r>
          </a:p>
          <a:p>
            <a:r>
              <a:rPr lang="en-US" dirty="0"/>
              <a:t>Nano Data Center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01E54-CC5F-406C-9CFF-B99B2410133C}"/>
              </a:ext>
            </a:extLst>
          </p:cNvPr>
          <p:cNvSpPr txBox="1"/>
          <p:nvPr/>
        </p:nvSpPr>
        <p:spPr>
          <a:xfrm>
            <a:off x="758859" y="5266346"/>
            <a:ext cx="157635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Slave Device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284DF8-83C3-4BA0-96CC-24D69C2B31F4}"/>
              </a:ext>
            </a:extLst>
          </p:cNvPr>
          <p:cNvSpPr txBox="1"/>
          <p:nvPr/>
        </p:nvSpPr>
        <p:spPr>
          <a:xfrm>
            <a:off x="2700907" y="5266346"/>
            <a:ext cx="150904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Slave Device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A338B-73FB-4184-AE4E-DB8A919526F2}"/>
              </a:ext>
            </a:extLst>
          </p:cNvPr>
          <p:cNvSpPr txBox="1"/>
          <p:nvPr/>
        </p:nvSpPr>
        <p:spPr>
          <a:xfrm>
            <a:off x="4628098" y="5266346"/>
            <a:ext cx="154959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Slave Device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73823C-A3D0-4553-A2C9-54B2574B9C7F}"/>
              </a:ext>
            </a:extLst>
          </p:cNvPr>
          <p:cNvSpPr txBox="1"/>
          <p:nvPr/>
        </p:nvSpPr>
        <p:spPr>
          <a:xfrm>
            <a:off x="2221706" y="1690688"/>
            <a:ext cx="290750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Cloud Data Center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B08B47-BD59-4B82-B1A7-1E6D25A5BAEF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3675460" y="2060020"/>
            <a:ext cx="504" cy="127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68F52D-1296-4B49-8558-48AEEBF38C6D}"/>
              </a:ext>
            </a:extLst>
          </p:cNvPr>
          <p:cNvCxnSpPr/>
          <p:nvPr/>
        </p:nvCxnSpPr>
        <p:spPr>
          <a:xfrm flipH="1">
            <a:off x="1800225" y="4257185"/>
            <a:ext cx="1550194" cy="100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1AFE4B-6298-4593-AF02-7F278F1E0F1C}"/>
              </a:ext>
            </a:extLst>
          </p:cNvPr>
          <p:cNvCxnSpPr>
            <a:endCxn id="9" idx="0"/>
          </p:cNvCxnSpPr>
          <p:nvPr/>
        </p:nvCxnSpPr>
        <p:spPr>
          <a:xfrm>
            <a:off x="3364706" y="4257185"/>
            <a:ext cx="90722" cy="100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54E0F9-4474-4694-82B0-59A40D8D17CC}"/>
              </a:ext>
            </a:extLst>
          </p:cNvPr>
          <p:cNvCxnSpPr/>
          <p:nvPr/>
        </p:nvCxnSpPr>
        <p:spPr>
          <a:xfrm>
            <a:off x="3376584" y="4257185"/>
            <a:ext cx="1452591" cy="100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26E7AB-52F8-4FC6-AD2D-BD3EDD6929AE}"/>
              </a:ext>
            </a:extLst>
          </p:cNvPr>
          <p:cNvCxnSpPr/>
          <p:nvPr/>
        </p:nvCxnSpPr>
        <p:spPr>
          <a:xfrm>
            <a:off x="364331" y="4586288"/>
            <a:ext cx="1048702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5B3604A-19F1-42F7-8037-C7B0F0BFA0BE}"/>
              </a:ext>
            </a:extLst>
          </p:cNvPr>
          <p:cNvSpPr/>
          <p:nvPr/>
        </p:nvSpPr>
        <p:spPr>
          <a:xfrm>
            <a:off x="164307" y="4955620"/>
            <a:ext cx="10622756" cy="1657350"/>
          </a:xfrm>
          <a:prstGeom prst="rect">
            <a:avLst/>
          </a:prstGeom>
          <a:solidFill>
            <a:schemeClr val="bg1">
              <a:lumMod val="75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7F57A9-9F03-4BB2-BD36-E699A177FEC4}"/>
              </a:ext>
            </a:extLst>
          </p:cNvPr>
          <p:cNvSpPr/>
          <p:nvPr/>
        </p:nvSpPr>
        <p:spPr>
          <a:xfrm>
            <a:off x="3381725" y="5556169"/>
            <a:ext cx="7171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Embedded Development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906A83-922F-43FA-A7DF-0E1BF5C864F4}"/>
              </a:ext>
            </a:extLst>
          </p:cNvPr>
          <p:cNvSpPr/>
          <p:nvPr/>
        </p:nvSpPr>
        <p:spPr>
          <a:xfrm>
            <a:off x="4851203" y="2060020"/>
            <a:ext cx="501848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Center Type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89449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7587-FF3A-4B83-993C-708AF6D1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Role of Nano Data Center</a:t>
            </a:r>
            <a:br>
              <a:rPr lang="en-US" sz="3200" dirty="0"/>
            </a:br>
            <a:r>
              <a:rPr lang="en-US" sz="3200" dirty="0"/>
              <a:t>Functions are added to an existing platform much like apps are to a cell phone</a:t>
            </a:r>
          </a:p>
        </p:txBody>
      </p:sp>
      <p:pic>
        <p:nvPicPr>
          <p:cNvPr id="1026" name="Picture 2" descr="https://images-na.ssl-images-amazon.com/images/I/41CdYS1EvWL.jpg">
            <a:extLst>
              <a:ext uri="{FF2B5EF4-FFF2-40B4-BE49-F238E27FC236}">
                <a16:creationId xmlns:a16="http://schemas.microsoft.com/office/drawing/2014/main" id="{8FB89234-EB35-49E5-896C-AA6CDC9B1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81" y="2434828"/>
            <a:ext cx="1988344" cy="198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27B729-042A-45A3-BEE9-7F9F73464563}"/>
              </a:ext>
            </a:extLst>
          </p:cNvPr>
          <p:cNvCxnSpPr/>
          <p:nvPr/>
        </p:nvCxnSpPr>
        <p:spPr>
          <a:xfrm flipV="1">
            <a:off x="3486150" y="3371850"/>
            <a:ext cx="2671763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D6FF9F-56A4-4365-981A-29329C0FA676}"/>
              </a:ext>
            </a:extLst>
          </p:cNvPr>
          <p:cNvSpPr txBox="1"/>
          <p:nvPr/>
        </p:nvSpPr>
        <p:spPr>
          <a:xfrm>
            <a:off x="6270373" y="2967335"/>
            <a:ext cx="1616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Interface</a:t>
            </a:r>
          </a:p>
          <a:p>
            <a:r>
              <a:rPr lang="en-US" dirty="0"/>
              <a:t>AMQP or </a:t>
            </a:r>
          </a:p>
          <a:p>
            <a:r>
              <a:rPr lang="en-US" dirty="0"/>
              <a:t>equivalent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F8D25-96FA-40B3-BCB7-E6B3BCE6F346}"/>
              </a:ext>
            </a:extLst>
          </p:cNvPr>
          <p:cNvSpPr txBox="1"/>
          <p:nvPr/>
        </p:nvSpPr>
        <p:spPr>
          <a:xfrm>
            <a:off x="8434555" y="3662765"/>
            <a:ext cx="109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Bus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26765-D0A2-4B92-9F59-BFADF4E2856E}"/>
              </a:ext>
            </a:extLst>
          </p:cNvPr>
          <p:cNvSpPr txBox="1"/>
          <p:nvPr/>
        </p:nvSpPr>
        <p:spPr>
          <a:xfrm>
            <a:off x="9817179" y="3462827"/>
            <a:ext cx="1300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 Data</a:t>
            </a:r>
          </a:p>
          <a:p>
            <a:r>
              <a:rPr lang="en-US" dirty="0"/>
              <a:t>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72772D-A901-4AAD-A3BE-0F849DAA3754}"/>
              </a:ext>
            </a:extLst>
          </p:cNvPr>
          <p:cNvCxnSpPr/>
          <p:nvPr/>
        </p:nvCxnSpPr>
        <p:spPr>
          <a:xfrm>
            <a:off x="7943499" y="3281742"/>
            <a:ext cx="998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5DBC55-125E-4508-A693-93D7B93A4CD4}"/>
              </a:ext>
            </a:extLst>
          </p:cNvPr>
          <p:cNvCxnSpPr/>
          <p:nvPr/>
        </p:nvCxnSpPr>
        <p:spPr>
          <a:xfrm>
            <a:off x="8982076" y="3276133"/>
            <a:ext cx="1345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1CF89A-7358-4CA3-BD9E-5F1D67DCD621}"/>
              </a:ext>
            </a:extLst>
          </p:cNvPr>
          <p:cNvCxnSpPr>
            <a:endCxn id="8" idx="0"/>
          </p:cNvCxnSpPr>
          <p:nvPr/>
        </p:nvCxnSpPr>
        <p:spPr>
          <a:xfrm>
            <a:off x="8982076" y="3326621"/>
            <a:ext cx="1" cy="33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7A395-077E-485F-9381-454A6D452AAB}"/>
              </a:ext>
            </a:extLst>
          </p:cNvPr>
          <p:cNvCxnSpPr/>
          <p:nvPr/>
        </p:nvCxnSpPr>
        <p:spPr>
          <a:xfrm>
            <a:off x="10327671" y="3276133"/>
            <a:ext cx="0" cy="30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4BB0CD-3AF3-4979-9F2A-8412B30BF098}"/>
              </a:ext>
            </a:extLst>
          </p:cNvPr>
          <p:cNvSpPr txBox="1"/>
          <p:nvPr/>
        </p:nvSpPr>
        <p:spPr>
          <a:xfrm>
            <a:off x="1396844" y="4773953"/>
            <a:ext cx="86952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Local Apps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B4C0FC-8F10-472A-A557-DBD0CB1C5B64}"/>
              </a:ext>
            </a:extLst>
          </p:cNvPr>
          <p:cNvSpPr txBox="1"/>
          <p:nvPr/>
        </p:nvSpPr>
        <p:spPr>
          <a:xfrm>
            <a:off x="10226694" y="4881623"/>
            <a:ext cx="1020985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Cloud Apps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C95D61-DE1C-475B-85E1-EAA9FCEA57D3}"/>
              </a:ext>
            </a:extLst>
          </p:cNvPr>
          <p:cNvCxnSpPr>
            <a:cxnSpLocks/>
          </p:cNvCxnSpPr>
          <p:nvPr/>
        </p:nvCxnSpPr>
        <p:spPr>
          <a:xfrm flipH="1" flipV="1">
            <a:off x="9721810" y="4295851"/>
            <a:ext cx="392691" cy="80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DA967D-D00B-451F-B5D6-D652DCDFB2AF}"/>
              </a:ext>
            </a:extLst>
          </p:cNvPr>
          <p:cNvCxnSpPr/>
          <p:nvPr/>
        </p:nvCxnSpPr>
        <p:spPr>
          <a:xfrm flipV="1">
            <a:off x="1598798" y="4109158"/>
            <a:ext cx="162684" cy="58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845178-5E8A-4954-A0F3-5B40D2F51DE4}"/>
              </a:ext>
            </a:extLst>
          </p:cNvPr>
          <p:cNvSpPr txBox="1"/>
          <p:nvPr/>
        </p:nvSpPr>
        <p:spPr>
          <a:xfrm>
            <a:off x="428856" y="2377677"/>
            <a:ext cx="51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Device is a Nano Data Center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B8CB3C-D53E-400F-86B5-7C433E4524BD}"/>
              </a:ext>
            </a:extLst>
          </p:cNvPr>
          <p:cNvSpPr txBox="1"/>
          <p:nvPr/>
        </p:nvSpPr>
        <p:spPr>
          <a:xfrm>
            <a:off x="2933934" y="4891760"/>
            <a:ext cx="1208088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Local </a:t>
            </a:r>
          </a:p>
          <a:p>
            <a:r>
              <a:rPr lang="en-US" dirty="0"/>
              <a:t>Web Pages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163534-A7FA-442E-A126-9603C26141F7}"/>
              </a:ext>
            </a:extLst>
          </p:cNvPr>
          <p:cNvCxnSpPr/>
          <p:nvPr/>
        </p:nvCxnSpPr>
        <p:spPr>
          <a:xfrm flipH="1" flipV="1">
            <a:off x="2754420" y="4109158"/>
            <a:ext cx="455505" cy="66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5C6871-6EEC-4ED8-A451-6BEF7F801991}"/>
              </a:ext>
            </a:extLst>
          </p:cNvPr>
          <p:cNvCxnSpPr/>
          <p:nvPr/>
        </p:nvCxnSpPr>
        <p:spPr>
          <a:xfrm flipH="1">
            <a:off x="2984422" y="1783921"/>
            <a:ext cx="712447" cy="40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18B3B58-D50D-40BD-8A90-75307B601036}"/>
              </a:ext>
            </a:extLst>
          </p:cNvPr>
          <p:cNvSpPr txBox="1"/>
          <p:nvPr/>
        </p:nvSpPr>
        <p:spPr>
          <a:xfrm>
            <a:off x="3741747" y="1539758"/>
            <a:ext cx="129208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Local Graph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40D7793D-303C-4BED-8B2A-701EDE3CF5A1}"/>
              </a:ext>
            </a:extLst>
          </p:cNvPr>
          <p:cNvCxnSpPr/>
          <p:nvPr/>
        </p:nvCxnSpPr>
        <p:spPr>
          <a:xfrm flipH="1" flipV="1">
            <a:off x="9258066" y="3977360"/>
            <a:ext cx="463744" cy="31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B36E0A77-F732-4410-AA4B-D192939613AE}"/>
              </a:ext>
            </a:extLst>
          </p:cNvPr>
          <p:cNvCxnSpPr/>
          <p:nvPr/>
        </p:nvCxnSpPr>
        <p:spPr>
          <a:xfrm flipV="1">
            <a:off x="9766690" y="4109158"/>
            <a:ext cx="460004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CF1370F-9A55-4C77-A485-A9068A223234}"/>
              </a:ext>
            </a:extLst>
          </p:cNvPr>
          <p:cNvSpPr txBox="1"/>
          <p:nvPr/>
        </p:nvSpPr>
        <p:spPr>
          <a:xfrm>
            <a:off x="8818631" y="1909090"/>
            <a:ext cx="150904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System Graph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C51F5CC7-001A-4811-8584-EB04C7AE69FF}"/>
              </a:ext>
            </a:extLst>
          </p:cNvPr>
          <p:cNvCxnSpPr/>
          <p:nvPr/>
        </p:nvCxnSpPr>
        <p:spPr>
          <a:xfrm>
            <a:off x="9329123" y="2337019"/>
            <a:ext cx="0" cy="93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20252EEB-F78F-444D-9934-38451F5B2BF8}"/>
              </a:ext>
            </a:extLst>
          </p:cNvPr>
          <p:cNvCxnSpPr/>
          <p:nvPr/>
        </p:nvCxnSpPr>
        <p:spPr>
          <a:xfrm flipH="1" flipV="1">
            <a:off x="3326621" y="4109158"/>
            <a:ext cx="1060255" cy="58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03BD04DB-7BA0-44E6-B861-FAE31BE8089E}"/>
              </a:ext>
            </a:extLst>
          </p:cNvPr>
          <p:cNvSpPr txBox="1"/>
          <p:nvPr/>
        </p:nvSpPr>
        <p:spPr>
          <a:xfrm>
            <a:off x="4633708" y="4773953"/>
            <a:ext cx="1150508" cy="64633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Local Web</a:t>
            </a:r>
          </a:p>
          <a:p>
            <a:r>
              <a:rPr lang="en-US" dirty="0"/>
              <a:t>Sockets</a:t>
            </a:r>
          </a:p>
        </p:txBody>
      </p:sp>
    </p:spTree>
    <p:extLst>
      <p:ext uri="{BB962C8B-B14F-4D97-AF65-F5344CB8AC3E}">
        <p14:creationId xmlns:p14="http://schemas.microsoft.com/office/powerpoint/2010/main" val="132725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B767-B958-4488-BE2D-8164E3AA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Technicians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4BB28-C17D-4B8E-BF39-B7C0952F1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Developers, Technicians need to be created very quickly.</a:t>
            </a:r>
          </a:p>
          <a:p>
            <a:r>
              <a:rPr lang="en-US" dirty="0"/>
              <a:t>Role of Technicians</a:t>
            </a:r>
          </a:p>
          <a:p>
            <a:pPr lvl="1"/>
            <a:r>
              <a:rPr lang="en-US" dirty="0"/>
              <a:t>Assemble and Install Units</a:t>
            </a:r>
          </a:p>
          <a:p>
            <a:pPr lvl="1"/>
            <a:r>
              <a:rPr lang="en-US" dirty="0"/>
              <a:t>Configure Units</a:t>
            </a:r>
          </a:p>
          <a:p>
            <a:pPr lvl="1"/>
            <a:r>
              <a:rPr lang="en-US" dirty="0"/>
              <a:t>Run Diagnostics and do servicing.</a:t>
            </a:r>
          </a:p>
          <a:p>
            <a:r>
              <a:rPr lang="en-US" dirty="0"/>
              <a:t>Ideally the end users should be the technicians or “lite technicians”.</a:t>
            </a:r>
          </a:p>
          <a:p>
            <a:r>
              <a:rPr lang="en-US" dirty="0"/>
              <a:t>Without organic technicians, the following results</a:t>
            </a:r>
          </a:p>
          <a:p>
            <a:pPr lvl="1"/>
            <a:r>
              <a:rPr lang="en-US" dirty="0"/>
              <a:t>High paid consultants or consulting services</a:t>
            </a:r>
          </a:p>
          <a:p>
            <a:pPr lvl="1"/>
            <a:r>
              <a:rPr lang="en-US" dirty="0"/>
              <a:t>Law suits from unhappy customers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1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EA38-8D1F-4A7F-8F57-ABBE7F43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products require customer technicians</a:t>
            </a:r>
          </a:p>
        </p:txBody>
      </p:sp>
      <p:pic>
        <p:nvPicPr>
          <p:cNvPr id="4" name="Picture 6" descr="https://images-na.ssl-images-amazon.com/images/I/51FiLzLAw6L._SL1083_.jpg">
            <a:extLst>
              <a:ext uri="{FF2B5EF4-FFF2-40B4-BE49-F238E27FC236}">
                <a16:creationId xmlns:a16="http://schemas.microsoft.com/office/drawing/2014/main" id="{695733D4-99C9-40BF-BDDA-FC6D9D9D7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263" y="1282949"/>
            <a:ext cx="5350625" cy="541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images-na.ssl-images-amazon.com/images/I/811fOwFLH0L._SL1500_.jpg">
            <a:extLst>
              <a:ext uri="{FF2B5EF4-FFF2-40B4-BE49-F238E27FC236}">
                <a16:creationId xmlns:a16="http://schemas.microsoft.com/office/drawing/2014/main" id="{0B171BE5-7BB3-4D58-9FFF-2C0405DF5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069307"/>
            <a:ext cx="3684588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98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712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All meetup data is here</vt:lpstr>
      <vt:lpstr>New IOT </vt:lpstr>
      <vt:lpstr>New IOT Architecture</vt:lpstr>
      <vt:lpstr>Need to do it with few people</vt:lpstr>
      <vt:lpstr>Rules of OEM IOT Devices</vt:lpstr>
      <vt:lpstr>Layout of System</vt:lpstr>
      <vt:lpstr>Role of Nano Data Center Functions are added to an existing platform much like apps are to a cell phone</vt:lpstr>
      <vt:lpstr>Role of Technicians</vt:lpstr>
      <vt:lpstr>These products require customer technicians</vt:lpstr>
      <vt:lpstr>Three Tracks </vt:lpstr>
      <vt:lpstr>Third Track</vt:lpstr>
      <vt:lpstr>Nano Data Center Track</vt:lpstr>
      <vt:lpstr>Embedded Track</vt:lpstr>
      <vt:lpstr>Embedded Track Continued</vt:lpstr>
      <vt:lpstr>Suggestions for Improvements to Meetup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Topics Covered</dc:title>
  <dc:creator>Glenn Edgar</dc:creator>
  <cp:lastModifiedBy>Glenn Edgar</cp:lastModifiedBy>
  <cp:revision>38</cp:revision>
  <cp:lastPrinted>2018-01-17T19:25:01Z</cp:lastPrinted>
  <dcterms:created xsi:type="dcterms:W3CDTF">2018-01-08T21:50:30Z</dcterms:created>
  <dcterms:modified xsi:type="dcterms:W3CDTF">2018-02-06T18:25:20Z</dcterms:modified>
</cp:coreProperties>
</file>