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80" r:id="rId6"/>
    <p:sldId id="272" r:id="rId7"/>
    <p:sldId id="273" r:id="rId8"/>
    <p:sldId id="277" r:id="rId9"/>
    <p:sldId id="267" r:id="rId10"/>
    <p:sldId id="258" r:id="rId11"/>
    <p:sldId id="259" r:id="rId12"/>
    <p:sldId id="268" r:id="rId13"/>
    <p:sldId id="269" r:id="rId14"/>
    <p:sldId id="271" r:id="rId15"/>
    <p:sldId id="260" r:id="rId16"/>
    <p:sldId id="261" r:id="rId17"/>
    <p:sldId id="274" r:id="rId18"/>
    <p:sldId id="275" r:id="rId19"/>
    <p:sldId id="276" r:id="rId20"/>
    <p:sldId id="287" r:id="rId21"/>
    <p:sldId id="288" r:id="rId22"/>
    <p:sldId id="278" r:id="rId23"/>
    <p:sldId id="286" r:id="rId24"/>
    <p:sldId id="281" r:id="rId25"/>
    <p:sldId id="282" r:id="rId26"/>
    <p:sldId id="283" r:id="rId27"/>
    <p:sldId id="284" r:id="rId28"/>
    <p:sldId id="279"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85" d="100"/>
          <a:sy n="85" d="100"/>
        </p:scale>
        <p:origin x="48"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BA304-E742-49EC-A4E5-90FDDA4A34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68DADD-1ACE-4827-949D-F6D8468117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10233D-1632-4ABE-924C-62A697B137A0}"/>
              </a:ext>
            </a:extLst>
          </p:cNvPr>
          <p:cNvSpPr>
            <a:spLocks noGrp="1"/>
          </p:cNvSpPr>
          <p:nvPr>
            <p:ph type="dt" sz="half" idx="10"/>
          </p:nvPr>
        </p:nvSpPr>
        <p:spPr/>
        <p:txBody>
          <a:bodyPr/>
          <a:lstStyle/>
          <a:p>
            <a:fld id="{8C22C25E-FA4A-4147-A951-79F1793DCAF7}" type="datetimeFigureOut">
              <a:rPr lang="en-US" smtClean="0"/>
              <a:t>2/5/2018</a:t>
            </a:fld>
            <a:endParaRPr lang="en-US"/>
          </a:p>
        </p:txBody>
      </p:sp>
      <p:sp>
        <p:nvSpPr>
          <p:cNvPr id="5" name="Footer Placeholder 4">
            <a:extLst>
              <a:ext uri="{FF2B5EF4-FFF2-40B4-BE49-F238E27FC236}">
                <a16:creationId xmlns:a16="http://schemas.microsoft.com/office/drawing/2014/main" id="{05BB90A3-484C-4F47-A4B2-3C6F48D1EA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4B71C-50FF-453E-85E0-82BCDF9A1610}"/>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252943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D30D-7AF7-443B-9879-9ED357498A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48E20-122D-4517-B673-BB31D16C36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33327-AAEA-43CF-9882-C65D20D7727F}"/>
              </a:ext>
            </a:extLst>
          </p:cNvPr>
          <p:cNvSpPr>
            <a:spLocks noGrp="1"/>
          </p:cNvSpPr>
          <p:nvPr>
            <p:ph type="dt" sz="half" idx="10"/>
          </p:nvPr>
        </p:nvSpPr>
        <p:spPr/>
        <p:txBody>
          <a:bodyPr/>
          <a:lstStyle/>
          <a:p>
            <a:fld id="{8C22C25E-FA4A-4147-A951-79F1793DCAF7}" type="datetimeFigureOut">
              <a:rPr lang="en-US" smtClean="0"/>
              <a:t>2/5/2018</a:t>
            </a:fld>
            <a:endParaRPr lang="en-US"/>
          </a:p>
        </p:txBody>
      </p:sp>
      <p:sp>
        <p:nvSpPr>
          <p:cNvPr id="5" name="Footer Placeholder 4">
            <a:extLst>
              <a:ext uri="{FF2B5EF4-FFF2-40B4-BE49-F238E27FC236}">
                <a16:creationId xmlns:a16="http://schemas.microsoft.com/office/drawing/2014/main" id="{1F8D2477-E254-4AF1-99F8-F3F332426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2F59F-06B1-4306-9DB9-A6251141D20A}"/>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1674052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CBE71-18B2-48EC-8D1D-4FCBFF80A2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E5DECF-789C-477B-AE06-3D89C8EA22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9C6E9-9D66-476D-AA17-994C26C46E08}"/>
              </a:ext>
            </a:extLst>
          </p:cNvPr>
          <p:cNvSpPr>
            <a:spLocks noGrp="1"/>
          </p:cNvSpPr>
          <p:nvPr>
            <p:ph type="dt" sz="half" idx="10"/>
          </p:nvPr>
        </p:nvSpPr>
        <p:spPr/>
        <p:txBody>
          <a:bodyPr/>
          <a:lstStyle/>
          <a:p>
            <a:fld id="{8C22C25E-FA4A-4147-A951-79F1793DCAF7}" type="datetimeFigureOut">
              <a:rPr lang="en-US" smtClean="0"/>
              <a:t>2/5/2018</a:t>
            </a:fld>
            <a:endParaRPr lang="en-US"/>
          </a:p>
        </p:txBody>
      </p:sp>
      <p:sp>
        <p:nvSpPr>
          <p:cNvPr id="5" name="Footer Placeholder 4">
            <a:extLst>
              <a:ext uri="{FF2B5EF4-FFF2-40B4-BE49-F238E27FC236}">
                <a16:creationId xmlns:a16="http://schemas.microsoft.com/office/drawing/2014/main" id="{71797EFB-42CB-4311-90CD-3667D13D9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FC10E-BD7B-4F78-824B-AA0C83523DA6}"/>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3223126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344BA-A5EB-42A2-820B-B61D2DDE05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3AAA9E-B27B-424C-8FBB-14408FBF2B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E61CE-DCE3-456B-8D84-4AAC45A0099E}"/>
              </a:ext>
            </a:extLst>
          </p:cNvPr>
          <p:cNvSpPr>
            <a:spLocks noGrp="1"/>
          </p:cNvSpPr>
          <p:nvPr>
            <p:ph type="dt" sz="half" idx="10"/>
          </p:nvPr>
        </p:nvSpPr>
        <p:spPr/>
        <p:txBody>
          <a:bodyPr/>
          <a:lstStyle/>
          <a:p>
            <a:fld id="{8C22C25E-FA4A-4147-A951-79F1793DCAF7}" type="datetimeFigureOut">
              <a:rPr lang="en-US" smtClean="0"/>
              <a:t>2/5/2018</a:t>
            </a:fld>
            <a:endParaRPr lang="en-US"/>
          </a:p>
        </p:txBody>
      </p:sp>
      <p:sp>
        <p:nvSpPr>
          <p:cNvPr id="5" name="Footer Placeholder 4">
            <a:extLst>
              <a:ext uri="{FF2B5EF4-FFF2-40B4-BE49-F238E27FC236}">
                <a16:creationId xmlns:a16="http://schemas.microsoft.com/office/drawing/2014/main" id="{00256A90-9766-4A92-B160-144D77C40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2A1FE-7F38-4124-BBB5-00D980A07C6A}"/>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3085716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8AEB-48DF-4BE8-97A3-ECE68E7C2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6C7815-B356-40A4-AF77-333CCE5B3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BA1202-FF28-49E7-8A25-0E0B1CDBD5D1}"/>
              </a:ext>
            </a:extLst>
          </p:cNvPr>
          <p:cNvSpPr>
            <a:spLocks noGrp="1"/>
          </p:cNvSpPr>
          <p:nvPr>
            <p:ph type="dt" sz="half" idx="10"/>
          </p:nvPr>
        </p:nvSpPr>
        <p:spPr/>
        <p:txBody>
          <a:bodyPr/>
          <a:lstStyle/>
          <a:p>
            <a:fld id="{8C22C25E-FA4A-4147-A951-79F1793DCAF7}" type="datetimeFigureOut">
              <a:rPr lang="en-US" smtClean="0"/>
              <a:t>2/5/2018</a:t>
            </a:fld>
            <a:endParaRPr lang="en-US"/>
          </a:p>
        </p:txBody>
      </p:sp>
      <p:sp>
        <p:nvSpPr>
          <p:cNvPr id="5" name="Footer Placeholder 4">
            <a:extLst>
              <a:ext uri="{FF2B5EF4-FFF2-40B4-BE49-F238E27FC236}">
                <a16:creationId xmlns:a16="http://schemas.microsoft.com/office/drawing/2014/main" id="{935A3349-1B38-4247-B3E1-C7107A31F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11509-D9C4-49D9-A4BF-FFF4F65BD8C5}"/>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403667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67E8-F914-480E-93E5-30136F778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784A2B-C636-4F4B-A1D6-CB807CC3AF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54688D-C9A0-4767-83D6-C33A800362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E02281-C185-4DC3-B661-C5A1DECF2C56}"/>
              </a:ext>
            </a:extLst>
          </p:cNvPr>
          <p:cNvSpPr>
            <a:spLocks noGrp="1"/>
          </p:cNvSpPr>
          <p:nvPr>
            <p:ph type="dt" sz="half" idx="10"/>
          </p:nvPr>
        </p:nvSpPr>
        <p:spPr/>
        <p:txBody>
          <a:bodyPr/>
          <a:lstStyle/>
          <a:p>
            <a:fld id="{8C22C25E-FA4A-4147-A951-79F1793DCAF7}" type="datetimeFigureOut">
              <a:rPr lang="en-US" smtClean="0"/>
              <a:t>2/5/2018</a:t>
            </a:fld>
            <a:endParaRPr lang="en-US"/>
          </a:p>
        </p:txBody>
      </p:sp>
      <p:sp>
        <p:nvSpPr>
          <p:cNvPr id="6" name="Footer Placeholder 5">
            <a:extLst>
              <a:ext uri="{FF2B5EF4-FFF2-40B4-BE49-F238E27FC236}">
                <a16:creationId xmlns:a16="http://schemas.microsoft.com/office/drawing/2014/main" id="{5F1F14A9-4B1C-42EA-A6A7-B05E382D3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7F418-D309-4B59-B3A0-ADE1872C71C8}"/>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301868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AAE9-8F27-4413-9C89-B717D120D0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C73D9F-F37F-41C8-B9DD-15938A5542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56B8FC-DF23-4448-BF97-15AADFD9FA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9E4784-080E-4740-82AA-6E078022E1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DB3543-A079-4695-AB8A-24E9120F2B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5EBFB6-4598-4789-9CA5-5C20B194C941}"/>
              </a:ext>
            </a:extLst>
          </p:cNvPr>
          <p:cNvSpPr>
            <a:spLocks noGrp="1"/>
          </p:cNvSpPr>
          <p:nvPr>
            <p:ph type="dt" sz="half" idx="10"/>
          </p:nvPr>
        </p:nvSpPr>
        <p:spPr/>
        <p:txBody>
          <a:bodyPr/>
          <a:lstStyle/>
          <a:p>
            <a:fld id="{8C22C25E-FA4A-4147-A951-79F1793DCAF7}" type="datetimeFigureOut">
              <a:rPr lang="en-US" smtClean="0"/>
              <a:t>2/5/2018</a:t>
            </a:fld>
            <a:endParaRPr lang="en-US"/>
          </a:p>
        </p:txBody>
      </p:sp>
      <p:sp>
        <p:nvSpPr>
          <p:cNvPr id="8" name="Footer Placeholder 7">
            <a:extLst>
              <a:ext uri="{FF2B5EF4-FFF2-40B4-BE49-F238E27FC236}">
                <a16:creationId xmlns:a16="http://schemas.microsoft.com/office/drawing/2014/main" id="{A3C513CC-8B89-4114-BD37-71A9AE115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60818B-A76A-4EC4-B45D-CA2C78017ED6}"/>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179183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A87F-9EE1-45AB-90E8-66ACE24F3C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4BA99-1348-431F-BE54-5E7E571DC3E1}"/>
              </a:ext>
            </a:extLst>
          </p:cNvPr>
          <p:cNvSpPr>
            <a:spLocks noGrp="1"/>
          </p:cNvSpPr>
          <p:nvPr>
            <p:ph type="dt" sz="half" idx="10"/>
          </p:nvPr>
        </p:nvSpPr>
        <p:spPr/>
        <p:txBody>
          <a:bodyPr/>
          <a:lstStyle/>
          <a:p>
            <a:fld id="{8C22C25E-FA4A-4147-A951-79F1793DCAF7}" type="datetimeFigureOut">
              <a:rPr lang="en-US" smtClean="0"/>
              <a:t>2/5/2018</a:t>
            </a:fld>
            <a:endParaRPr lang="en-US"/>
          </a:p>
        </p:txBody>
      </p:sp>
      <p:sp>
        <p:nvSpPr>
          <p:cNvPr id="4" name="Footer Placeholder 3">
            <a:extLst>
              <a:ext uri="{FF2B5EF4-FFF2-40B4-BE49-F238E27FC236}">
                <a16:creationId xmlns:a16="http://schemas.microsoft.com/office/drawing/2014/main" id="{A4DD6A3C-BF52-4B6D-8552-6BA8F46785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62B66F-0982-4EA1-9AC4-BC72A1D9700F}"/>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3601518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45A110-B7A0-465F-BA52-563DAEDF3CCC}"/>
              </a:ext>
            </a:extLst>
          </p:cNvPr>
          <p:cNvSpPr>
            <a:spLocks noGrp="1"/>
          </p:cNvSpPr>
          <p:nvPr>
            <p:ph type="dt" sz="half" idx="10"/>
          </p:nvPr>
        </p:nvSpPr>
        <p:spPr/>
        <p:txBody>
          <a:bodyPr/>
          <a:lstStyle/>
          <a:p>
            <a:fld id="{8C22C25E-FA4A-4147-A951-79F1793DCAF7}" type="datetimeFigureOut">
              <a:rPr lang="en-US" smtClean="0"/>
              <a:t>2/5/2018</a:t>
            </a:fld>
            <a:endParaRPr lang="en-US"/>
          </a:p>
        </p:txBody>
      </p:sp>
      <p:sp>
        <p:nvSpPr>
          <p:cNvPr id="3" name="Footer Placeholder 2">
            <a:extLst>
              <a:ext uri="{FF2B5EF4-FFF2-40B4-BE49-F238E27FC236}">
                <a16:creationId xmlns:a16="http://schemas.microsoft.com/office/drawing/2014/main" id="{82BB7657-6584-4273-96F0-CD820E8162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FF94A6-DDDA-4EF3-8CB5-EECAEB4B0935}"/>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326431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C1DB-575B-414B-B807-081FBA7D47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614794-D6A3-4316-9CFD-F121D0849E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9D93E2-3C7D-4BE0-9142-A049E665B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0EB454-FD11-400E-93D1-2F92BA60C6E5}"/>
              </a:ext>
            </a:extLst>
          </p:cNvPr>
          <p:cNvSpPr>
            <a:spLocks noGrp="1"/>
          </p:cNvSpPr>
          <p:nvPr>
            <p:ph type="dt" sz="half" idx="10"/>
          </p:nvPr>
        </p:nvSpPr>
        <p:spPr/>
        <p:txBody>
          <a:bodyPr/>
          <a:lstStyle/>
          <a:p>
            <a:fld id="{8C22C25E-FA4A-4147-A951-79F1793DCAF7}" type="datetimeFigureOut">
              <a:rPr lang="en-US" smtClean="0"/>
              <a:t>2/5/2018</a:t>
            </a:fld>
            <a:endParaRPr lang="en-US"/>
          </a:p>
        </p:txBody>
      </p:sp>
      <p:sp>
        <p:nvSpPr>
          <p:cNvPr id="6" name="Footer Placeholder 5">
            <a:extLst>
              <a:ext uri="{FF2B5EF4-FFF2-40B4-BE49-F238E27FC236}">
                <a16:creationId xmlns:a16="http://schemas.microsoft.com/office/drawing/2014/main" id="{4C83A66C-7924-4C46-A26A-B8CF855359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AA3DB-D418-46EE-BAD0-AA98886EDDA9}"/>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223398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386E-F69C-4115-AA17-0D6265BC7B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62AE04-9CFE-4A7B-AD94-23B229130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2FFCDB-5AC6-4030-AA6B-FA0FC69EA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C865D4-103F-4E3A-A327-35D5EA5F5567}"/>
              </a:ext>
            </a:extLst>
          </p:cNvPr>
          <p:cNvSpPr>
            <a:spLocks noGrp="1"/>
          </p:cNvSpPr>
          <p:nvPr>
            <p:ph type="dt" sz="half" idx="10"/>
          </p:nvPr>
        </p:nvSpPr>
        <p:spPr/>
        <p:txBody>
          <a:bodyPr/>
          <a:lstStyle/>
          <a:p>
            <a:fld id="{8C22C25E-FA4A-4147-A951-79F1793DCAF7}" type="datetimeFigureOut">
              <a:rPr lang="en-US" smtClean="0"/>
              <a:t>2/5/2018</a:t>
            </a:fld>
            <a:endParaRPr lang="en-US"/>
          </a:p>
        </p:txBody>
      </p:sp>
      <p:sp>
        <p:nvSpPr>
          <p:cNvPr id="6" name="Footer Placeholder 5">
            <a:extLst>
              <a:ext uri="{FF2B5EF4-FFF2-40B4-BE49-F238E27FC236}">
                <a16:creationId xmlns:a16="http://schemas.microsoft.com/office/drawing/2014/main" id="{6FBC5B7B-C7C8-4473-9CF1-9F0457EFB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18F43-BF95-4DDB-A3C2-1689FB8AB496}"/>
              </a:ext>
            </a:extLst>
          </p:cNvPr>
          <p:cNvSpPr>
            <a:spLocks noGrp="1"/>
          </p:cNvSpPr>
          <p:nvPr>
            <p:ph type="sldNum" sz="quarter" idx="12"/>
          </p:nvPr>
        </p:nvSpPr>
        <p:spPr/>
        <p:txBody>
          <a:bodyPr/>
          <a:lstStyle/>
          <a:p>
            <a:fld id="{1AF802D3-2EB7-4093-9923-90682438DFCB}" type="slidenum">
              <a:rPr lang="en-US" smtClean="0"/>
              <a:t>‹#›</a:t>
            </a:fld>
            <a:endParaRPr lang="en-US"/>
          </a:p>
        </p:txBody>
      </p:sp>
    </p:spTree>
    <p:extLst>
      <p:ext uri="{BB962C8B-B14F-4D97-AF65-F5344CB8AC3E}">
        <p14:creationId xmlns:p14="http://schemas.microsoft.com/office/powerpoint/2010/main" val="1265338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8449A6-FB59-4EC0-BB4C-F0E8DE2A4A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4DF82B-79E5-4462-BC69-3E4CC65F7F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8ECDB-40E0-4BE4-A29E-6A186DAC92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2C25E-FA4A-4147-A951-79F1793DCAF7}" type="datetimeFigureOut">
              <a:rPr lang="en-US" smtClean="0"/>
              <a:t>2/5/2018</a:t>
            </a:fld>
            <a:endParaRPr lang="en-US"/>
          </a:p>
        </p:txBody>
      </p:sp>
      <p:sp>
        <p:nvSpPr>
          <p:cNvPr id="5" name="Footer Placeholder 4">
            <a:extLst>
              <a:ext uri="{FF2B5EF4-FFF2-40B4-BE49-F238E27FC236}">
                <a16:creationId xmlns:a16="http://schemas.microsoft.com/office/drawing/2014/main" id="{08CAD654-A0FE-4936-B5E6-E3AEEF9059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8D0038-E7ED-4DC2-87D1-C230B689E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802D3-2EB7-4093-9923-90682438DFCB}" type="slidenum">
              <a:rPr lang="en-US" smtClean="0"/>
              <a:t>‹#›</a:t>
            </a:fld>
            <a:endParaRPr lang="en-US"/>
          </a:p>
        </p:txBody>
      </p:sp>
    </p:spTree>
    <p:extLst>
      <p:ext uri="{BB962C8B-B14F-4D97-AF65-F5344CB8AC3E}">
        <p14:creationId xmlns:p14="http://schemas.microsoft.com/office/powerpoint/2010/main" val="2641021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ntirez/disqu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dis.io/comman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redbeardlab.tech/rediSQ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redis-py.readthedocs.io/en/latest/" TargetMode="External"/><Relationship Id="rId2" Type="http://schemas.openxmlformats.org/officeDocument/2006/relationships/hyperlink" Target="https://redis.io/comman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A7BD-1344-46F5-A26B-97E26801DC9F}"/>
              </a:ext>
            </a:extLst>
          </p:cNvPr>
          <p:cNvSpPr>
            <a:spLocks noGrp="1"/>
          </p:cNvSpPr>
          <p:nvPr>
            <p:ph type="ctrTitle"/>
          </p:nvPr>
        </p:nvSpPr>
        <p:spPr/>
        <p:txBody>
          <a:bodyPr/>
          <a:lstStyle/>
          <a:p>
            <a:r>
              <a:rPr lang="en-US" dirty="0" err="1"/>
              <a:t>Redis</a:t>
            </a:r>
            <a:r>
              <a:rPr lang="en-US" dirty="0"/>
              <a:t> Nano Data Center</a:t>
            </a:r>
          </a:p>
        </p:txBody>
      </p:sp>
      <p:sp>
        <p:nvSpPr>
          <p:cNvPr id="3" name="Subtitle 2">
            <a:extLst>
              <a:ext uri="{FF2B5EF4-FFF2-40B4-BE49-F238E27FC236}">
                <a16:creationId xmlns:a16="http://schemas.microsoft.com/office/drawing/2014/main" id="{8690F75B-B852-43B4-B9B6-447711464481}"/>
              </a:ext>
            </a:extLst>
          </p:cNvPr>
          <p:cNvSpPr>
            <a:spLocks noGrp="1"/>
          </p:cNvSpPr>
          <p:nvPr>
            <p:ph type="subTitle" idx="1"/>
          </p:nvPr>
        </p:nvSpPr>
        <p:spPr/>
        <p:txBody>
          <a:bodyPr/>
          <a:lstStyle/>
          <a:p>
            <a:r>
              <a:rPr lang="en-US" dirty="0"/>
              <a:t>The </a:t>
            </a:r>
            <a:r>
              <a:rPr lang="en-US" dirty="0" err="1"/>
              <a:t>Redis</a:t>
            </a:r>
            <a:r>
              <a:rPr lang="en-US" dirty="0"/>
              <a:t> Database will satisfy the objectives of the data center</a:t>
            </a:r>
          </a:p>
        </p:txBody>
      </p:sp>
    </p:spTree>
    <p:extLst>
      <p:ext uri="{BB962C8B-B14F-4D97-AF65-F5344CB8AC3E}">
        <p14:creationId xmlns:p14="http://schemas.microsoft.com/office/powerpoint/2010/main" val="1479096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1FD92-0B2B-44FA-A28B-16D1AE842A6D}"/>
              </a:ext>
            </a:extLst>
          </p:cNvPr>
          <p:cNvSpPr>
            <a:spLocks noGrp="1"/>
          </p:cNvSpPr>
          <p:nvPr>
            <p:ph type="title"/>
          </p:nvPr>
        </p:nvSpPr>
        <p:spPr/>
        <p:txBody>
          <a:bodyPr/>
          <a:lstStyle/>
          <a:p>
            <a:r>
              <a:rPr lang="en-US" dirty="0" err="1"/>
              <a:t>Redis</a:t>
            </a:r>
            <a:r>
              <a:rPr lang="en-US" dirty="0"/>
              <a:t> as the Nano Data Center</a:t>
            </a:r>
          </a:p>
        </p:txBody>
      </p:sp>
      <p:sp>
        <p:nvSpPr>
          <p:cNvPr id="3" name="Content Placeholder 2">
            <a:extLst>
              <a:ext uri="{FF2B5EF4-FFF2-40B4-BE49-F238E27FC236}">
                <a16:creationId xmlns:a16="http://schemas.microsoft.com/office/drawing/2014/main" id="{55261C79-DAAF-4F80-88E3-4D47B1EECF4E}"/>
              </a:ext>
            </a:extLst>
          </p:cNvPr>
          <p:cNvSpPr>
            <a:spLocks noGrp="1"/>
          </p:cNvSpPr>
          <p:nvPr>
            <p:ph idx="1"/>
          </p:nvPr>
        </p:nvSpPr>
        <p:spPr/>
        <p:txBody>
          <a:bodyPr>
            <a:normAutofit fontScale="92500" lnSpcReduction="10000"/>
          </a:bodyPr>
          <a:lstStyle/>
          <a:p>
            <a:r>
              <a:rPr lang="en-US" dirty="0"/>
              <a:t>Part 1</a:t>
            </a:r>
          </a:p>
          <a:p>
            <a:pPr lvl="1"/>
            <a:r>
              <a:rPr lang="en-US" dirty="0"/>
              <a:t>Using </a:t>
            </a:r>
            <a:r>
              <a:rPr lang="en-US" dirty="0" err="1"/>
              <a:t>Redis</a:t>
            </a:r>
            <a:r>
              <a:rPr lang="en-US" dirty="0"/>
              <a:t> as a Message Broker ( Event Router)</a:t>
            </a:r>
          </a:p>
          <a:p>
            <a:pPr lvl="1"/>
            <a:r>
              <a:rPr lang="en-US" dirty="0"/>
              <a:t>Using </a:t>
            </a:r>
            <a:r>
              <a:rPr lang="en-US" dirty="0" err="1"/>
              <a:t>Redis</a:t>
            </a:r>
            <a:r>
              <a:rPr lang="en-US" dirty="0"/>
              <a:t> as a Data Store</a:t>
            </a:r>
          </a:p>
          <a:p>
            <a:pPr lvl="1"/>
            <a:r>
              <a:rPr lang="en-US" dirty="0"/>
              <a:t>Using </a:t>
            </a:r>
            <a:r>
              <a:rPr lang="en-US" dirty="0" err="1"/>
              <a:t>Redis</a:t>
            </a:r>
            <a:r>
              <a:rPr lang="en-US" dirty="0"/>
              <a:t> as a Time Series Data Base</a:t>
            </a:r>
          </a:p>
          <a:p>
            <a:pPr lvl="1"/>
            <a:r>
              <a:rPr lang="en-US" dirty="0"/>
              <a:t>Extra </a:t>
            </a:r>
            <a:r>
              <a:rPr lang="en-US" dirty="0" err="1"/>
              <a:t>Redis</a:t>
            </a:r>
            <a:r>
              <a:rPr lang="en-US" dirty="0"/>
              <a:t> as a RPC server</a:t>
            </a:r>
          </a:p>
          <a:p>
            <a:pPr lvl="1"/>
            <a:r>
              <a:rPr lang="en-US" dirty="0"/>
              <a:t>Extra </a:t>
            </a:r>
            <a:r>
              <a:rPr lang="en-US" dirty="0" err="1"/>
              <a:t>Redis</a:t>
            </a:r>
            <a:r>
              <a:rPr lang="en-US" dirty="0"/>
              <a:t> as a SQL server ( by way of a module )</a:t>
            </a:r>
          </a:p>
          <a:p>
            <a:r>
              <a:rPr lang="en-US" dirty="0"/>
              <a:t>Part 2  Next Week</a:t>
            </a:r>
          </a:p>
          <a:p>
            <a:pPr lvl="1"/>
            <a:r>
              <a:rPr lang="en-US" dirty="0"/>
              <a:t>Using </a:t>
            </a:r>
            <a:r>
              <a:rPr lang="en-US" dirty="0" err="1"/>
              <a:t>Redis</a:t>
            </a:r>
            <a:r>
              <a:rPr lang="en-US" dirty="0"/>
              <a:t> as an Elastic Search capability ( by way of a module )</a:t>
            </a:r>
          </a:p>
          <a:p>
            <a:r>
              <a:rPr lang="en-US" dirty="0"/>
              <a:t>Part 3 Week after part 2</a:t>
            </a:r>
          </a:p>
          <a:p>
            <a:pPr lvl="1"/>
            <a:r>
              <a:rPr lang="en-US" dirty="0"/>
              <a:t>Using </a:t>
            </a:r>
            <a:r>
              <a:rPr lang="en-US" dirty="0" err="1"/>
              <a:t>Redis</a:t>
            </a:r>
            <a:r>
              <a:rPr lang="en-US" dirty="0"/>
              <a:t> as a Graphical Data Base</a:t>
            </a:r>
          </a:p>
          <a:p>
            <a:pPr lvl="2"/>
            <a:r>
              <a:rPr lang="en-US" dirty="0"/>
              <a:t>Currently by way of a Library</a:t>
            </a:r>
          </a:p>
          <a:p>
            <a:pPr lvl="2"/>
            <a:r>
              <a:rPr lang="en-US" dirty="0"/>
              <a:t>Hopefully eventually by way of </a:t>
            </a:r>
            <a:r>
              <a:rPr lang="en-US" dirty="0" err="1"/>
              <a:t>Redis</a:t>
            </a:r>
            <a:r>
              <a:rPr lang="en-US" dirty="0"/>
              <a:t> Lab Module</a:t>
            </a:r>
          </a:p>
          <a:p>
            <a:endParaRPr lang="en-US" dirty="0"/>
          </a:p>
        </p:txBody>
      </p:sp>
    </p:spTree>
    <p:extLst>
      <p:ext uri="{BB962C8B-B14F-4D97-AF65-F5344CB8AC3E}">
        <p14:creationId xmlns:p14="http://schemas.microsoft.com/office/powerpoint/2010/main" val="2899005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49A6-5CAF-476E-AEE8-2F10ECB86D32}"/>
              </a:ext>
            </a:extLst>
          </p:cNvPr>
          <p:cNvSpPr>
            <a:spLocks noGrp="1"/>
          </p:cNvSpPr>
          <p:nvPr>
            <p:ph type="title"/>
          </p:nvPr>
        </p:nvSpPr>
        <p:spPr/>
        <p:txBody>
          <a:bodyPr/>
          <a:lstStyle/>
          <a:p>
            <a:r>
              <a:rPr lang="en-US" dirty="0" err="1"/>
              <a:t>Redis</a:t>
            </a:r>
            <a:r>
              <a:rPr lang="en-US" dirty="0"/>
              <a:t> as a Message Broker</a:t>
            </a:r>
          </a:p>
        </p:txBody>
      </p:sp>
      <p:sp>
        <p:nvSpPr>
          <p:cNvPr id="3" name="Content Placeholder 2">
            <a:extLst>
              <a:ext uri="{FF2B5EF4-FFF2-40B4-BE49-F238E27FC236}">
                <a16:creationId xmlns:a16="http://schemas.microsoft.com/office/drawing/2014/main" id="{76B680B3-370B-41EF-87C2-73EA83D3C954}"/>
              </a:ext>
            </a:extLst>
          </p:cNvPr>
          <p:cNvSpPr>
            <a:spLocks noGrp="1"/>
          </p:cNvSpPr>
          <p:nvPr>
            <p:ph idx="1"/>
          </p:nvPr>
        </p:nvSpPr>
        <p:spPr/>
        <p:txBody>
          <a:bodyPr/>
          <a:lstStyle/>
          <a:p>
            <a:r>
              <a:rPr lang="en-US" dirty="0"/>
              <a:t>There are three ways to use </a:t>
            </a:r>
            <a:r>
              <a:rPr lang="en-US" dirty="0" err="1"/>
              <a:t>Redis</a:t>
            </a:r>
            <a:r>
              <a:rPr lang="en-US" dirty="0"/>
              <a:t> as an Message Broker</a:t>
            </a:r>
          </a:p>
          <a:p>
            <a:pPr lvl="1"/>
            <a:r>
              <a:rPr lang="en-US" dirty="0"/>
              <a:t>List Queue</a:t>
            </a:r>
          </a:p>
          <a:p>
            <a:pPr lvl="1"/>
            <a:r>
              <a:rPr lang="en-US" dirty="0"/>
              <a:t>Publish/ Subscribe</a:t>
            </a:r>
          </a:p>
          <a:p>
            <a:pPr lvl="1"/>
            <a:r>
              <a:rPr lang="en-US" dirty="0"/>
              <a:t>Time Series Approach	</a:t>
            </a:r>
          </a:p>
          <a:p>
            <a:pPr lvl="2"/>
            <a:r>
              <a:rPr lang="en-US" dirty="0"/>
              <a:t>The most powerful of the three </a:t>
            </a:r>
          </a:p>
        </p:txBody>
      </p:sp>
    </p:spTree>
    <p:extLst>
      <p:ext uri="{BB962C8B-B14F-4D97-AF65-F5344CB8AC3E}">
        <p14:creationId xmlns:p14="http://schemas.microsoft.com/office/powerpoint/2010/main" val="2421956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4774B-7922-496E-A04C-6BFF7FA4FD1C}"/>
              </a:ext>
            </a:extLst>
          </p:cNvPr>
          <p:cNvSpPr>
            <a:spLocks noGrp="1"/>
          </p:cNvSpPr>
          <p:nvPr>
            <p:ph type="title"/>
          </p:nvPr>
        </p:nvSpPr>
        <p:spPr/>
        <p:txBody>
          <a:bodyPr>
            <a:normAutofit fontScale="90000"/>
          </a:bodyPr>
          <a:lstStyle/>
          <a:p>
            <a:r>
              <a:rPr lang="en-US" dirty="0" err="1"/>
              <a:t>Redis</a:t>
            </a:r>
            <a:r>
              <a:rPr lang="en-US" dirty="0"/>
              <a:t> List as a Message Broker</a:t>
            </a:r>
            <a:br>
              <a:rPr lang="en-US" dirty="0"/>
            </a:br>
            <a:r>
              <a:rPr lang="en-US" sz="3100" dirty="0"/>
              <a:t>With this approach there can be many writers and only one reader.</a:t>
            </a:r>
          </a:p>
        </p:txBody>
      </p:sp>
      <p:sp>
        <p:nvSpPr>
          <p:cNvPr id="4" name="Text Placeholder 3">
            <a:extLst>
              <a:ext uri="{FF2B5EF4-FFF2-40B4-BE49-F238E27FC236}">
                <a16:creationId xmlns:a16="http://schemas.microsoft.com/office/drawing/2014/main" id="{C6715EBB-F252-4097-84B4-E830C025E010}"/>
              </a:ext>
            </a:extLst>
          </p:cNvPr>
          <p:cNvSpPr>
            <a:spLocks noGrp="1"/>
          </p:cNvSpPr>
          <p:nvPr>
            <p:ph type="body" idx="1"/>
          </p:nvPr>
        </p:nvSpPr>
        <p:spPr/>
        <p:txBody>
          <a:bodyPr/>
          <a:lstStyle/>
          <a:p>
            <a:r>
              <a:rPr lang="en-US" dirty="0"/>
              <a:t>Client Commands</a:t>
            </a:r>
          </a:p>
        </p:txBody>
      </p:sp>
      <p:sp>
        <p:nvSpPr>
          <p:cNvPr id="5" name="Content Placeholder 4">
            <a:extLst>
              <a:ext uri="{FF2B5EF4-FFF2-40B4-BE49-F238E27FC236}">
                <a16:creationId xmlns:a16="http://schemas.microsoft.com/office/drawing/2014/main" id="{09E9E835-E5D0-4267-AC32-709B6710A96B}"/>
              </a:ext>
            </a:extLst>
          </p:cNvPr>
          <p:cNvSpPr>
            <a:spLocks noGrp="1"/>
          </p:cNvSpPr>
          <p:nvPr>
            <p:ph sz="half" idx="2"/>
          </p:nvPr>
        </p:nvSpPr>
        <p:spPr/>
        <p:txBody>
          <a:bodyPr>
            <a:normAutofit lnSpcReduction="10000"/>
          </a:bodyPr>
          <a:lstStyle/>
          <a:p>
            <a:r>
              <a:rPr lang="en-US" b="1" dirty="0"/>
              <a:t>LPUSH key value [value ...]</a:t>
            </a:r>
          </a:p>
          <a:p>
            <a:r>
              <a:rPr lang="en-US" dirty="0"/>
              <a:t>This command pushes data to the start of the list.</a:t>
            </a:r>
          </a:p>
        </p:txBody>
      </p:sp>
      <p:sp>
        <p:nvSpPr>
          <p:cNvPr id="6" name="Text Placeholder 5">
            <a:extLst>
              <a:ext uri="{FF2B5EF4-FFF2-40B4-BE49-F238E27FC236}">
                <a16:creationId xmlns:a16="http://schemas.microsoft.com/office/drawing/2014/main" id="{08A7FD02-82F6-41D5-8632-2809B9D0E332}"/>
              </a:ext>
            </a:extLst>
          </p:cNvPr>
          <p:cNvSpPr>
            <a:spLocks noGrp="1"/>
          </p:cNvSpPr>
          <p:nvPr>
            <p:ph type="body" sz="quarter" idx="3"/>
          </p:nvPr>
        </p:nvSpPr>
        <p:spPr/>
        <p:txBody>
          <a:bodyPr/>
          <a:lstStyle/>
          <a:p>
            <a:r>
              <a:rPr lang="en-US" dirty="0"/>
              <a:t>Server Command</a:t>
            </a:r>
          </a:p>
        </p:txBody>
      </p:sp>
      <p:sp>
        <p:nvSpPr>
          <p:cNvPr id="7" name="Content Placeholder 6">
            <a:extLst>
              <a:ext uri="{FF2B5EF4-FFF2-40B4-BE49-F238E27FC236}">
                <a16:creationId xmlns:a16="http://schemas.microsoft.com/office/drawing/2014/main" id="{74AFDA23-3D9C-442E-A212-AACDBF863F19}"/>
              </a:ext>
            </a:extLst>
          </p:cNvPr>
          <p:cNvSpPr>
            <a:spLocks noGrp="1"/>
          </p:cNvSpPr>
          <p:nvPr>
            <p:ph sz="quarter" idx="4"/>
          </p:nvPr>
        </p:nvSpPr>
        <p:spPr/>
        <p:txBody>
          <a:bodyPr>
            <a:normAutofit lnSpcReduction="10000"/>
          </a:bodyPr>
          <a:lstStyle/>
          <a:p>
            <a:r>
              <a:rPr lang="en-US" b="1" dirty="0"/>
              <a:t>BRPOP key [key ...] timeout</a:t>
            </a:r>
          </a:p>
          <a:p>
            <a:r>
              <a:rPr lang="en-US" b="1" dirty="0"/>
              <a:t>This command extracts data from the end of the list.</a:t>
            </a:r>
          </a:p>
          <a:p>
            <a:r>
              <a:rPr lang="en-US" b="1" dirty="0"/>
              <a:t>Multiple keys are supported</a:t>
            </a:r>
          </a:p>
          <a:p>
            <a:r>
              <a:rPr lang="en-US" b="1" dirty="0"/>
              <a:t>Command will block for timeout.</a:t>
            </a:r>
          </a:p>
          <a:p>
            <a:pPr lvl="1"/>
            <a:r>
              <a:rPr lang="en-US" b="1" dirty="0"/>
              <a:t>Timeout is in seconds</a:t>
            </a:r>
          </a:p>
          <a:p>
            <a:pPr lvl="1"/>
            <a:r>
              <a:rPr lang="en-US" b="1" dirty="0"/>
              <a:t>0 </a:t>
            </a:r>
            <a:r>
              <a:rPr lang="en-US" b="1" dirty="0" err="1"/>
              <a:t>Timout</a:t>
            </a:r>
            <a:r>
              <a:rPr lang="en-US" b="1" dirty="0"/>
              <a:t> amounts to waiting Indefinitely</a:t>
            </a:r>
          </a:p>
          <a:p>
            <a:endParaRPr lang="en-US" dirty="0"/>
          </a:p>
        </p:txBody>
      </p:sp>
    </p:spTree>
    <p:extLst>
      <p:ext uri="{BB962C8B-B14F-4D97-AF65-F5344CB8AC3E}">
        <p14:creationId xmlns:p14="http://schemas.microsoft.com/office/powerpoint/2010/main" val="352803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4814-4BBE-4C4A-B76C-EE9CF71E8B94}"/>
              </a:ext>
            </a:extLst>
          </p:cNvPr>
          <p:cNvSpPr>
            <a:spLocks noGrp="1"/>
          </p:cNvSpPr>
          <p:nvPr>
            <p:ph type="title"/>
          </p:nvPr>
        </p:nvSpPr>
        <p:spPr/>
        <p:txBody>
          <a:bodyPr/>
          <a:lstStyle/>
          <a:p>
            <a:r>
              <a:rPr lang="en-US" dirty="0" err="1"/>
              <a:t>Redis</a:t>
            </a:r>
            <a:r>
              <a:rPr lang="en-US" dirty="0"/>
              <a:t> Publish/Subscribe as a Message Broker</a:t>
            </a:r>
          </a:p>
        </p:txBody>
      </p:sp>
      <p:sp>
        <p:nvSpPr>
          <p:cNvPr id="3" name="Text Placeholder 2">
            <a:extLst>
              <a:ext uri="{FF2B5EF4-FFF2-40B4-BE49-F238E27FC236}">
                <a16:creationId xmlns:a16="http://schemas.microsoft.com/office/drawing/2014/main" id="{1C5B36FE-8966-49EF-9DC6-79199FA399EE}"/>
              </a:ext>
            </a:extLst>
          </p:cNvPr>
          <p:cNvSpPr>
            <a:spLocks noGrp="1"/>
          </p:cNvSpPr>
          <p:nvPr>
            <p:ph type="body" idx="1"/>
          </p:nvPr>
        </p:nvSpPr>
        <p:spPr/>
        <p:txBody>
          <a:bodyPr/>
          <a:lstStyle/>
          <a:p>
            <a:r>
              <a:rPr lang="en-US" dirty="0"/>
              <a:t>Client Side</a:t>
            </a:r>
          </a:p>
        </p:txBody>
      </p:sp>
      <p:sp>
        <p:nvSpPr>
          <p:cNvPr id="4" name="Content Placeholder 3">
            <a:extLst>
              <a:ext uri="{FF2B5EF4-FFF2-40B4-BE49-F238E27FC236}">
                <a16:creationId xmlns:a16="http://schemas.microsoft.com/office/drawing/2014/main" id="{D5431006-E9AE-4E25-8EE5-904E6E20E94C}"/>
              </a:ext>
            </a:extLst>
          </p:cNvPr>
          <p:cNvSpPr>
            <a:spLocks noGrp="1"/>
          </p:cNvSpPr>
          <p:nvPr>
            <p:ph sz="half" idx="2"/>
          </p:nvPr>
        </p:nvSpPr>
        <p:spPr/>
        <p:txBody>
          <a:bodyPr>
            <a:normAutofit lnSpcReduction="10000"/>
          </a:bodyPr>
          <a:lstStyle/>
          <a:p>
            <a:r>
              <a:rPr lang="en-US" b="1" dirty="0"/>
              <a:t>PUBLISH channel message</a:t>
            </a:r>
          </a:p>
          <a:p>
            <a:r>
              <a:rPr lang="en-US" dirty="0"/>
              <a:t>Where </a:t>
            </a:r>
          </a:p>
          <a:p>
            <a:pPr lvl="1"/>
            <a:r>
              <a:rPr lang="en-US" dirty="0"/>
              <a:t>channel is the key</a:t>
            </a:r>
          </a:p>
          <a:p>
            <a:pPr lvl="1"/>
            <a:r>
              <a:rPr lang="en-US" dirty="0"/>
              <a:t>message is the data store a string</a:t>
            </a:r>
          </a:p>
          <a:p>
            <a:pPr lvl="2"/>
            <a:r>
              <a:rPr lang="en-US" dirty="0"/>
              <a:t>Numeric converted to string</a:t>
            </a:r>
          </a:p>
          <a:p>
            <a:pPr lvl="2"/>
            <a:r>
              <a:rPr lang="en-US" dirty="0"/>
              <a:t>list or dictionary converted to </a:t>
            </a:r>
            <a:r>
              <a:rPr lang="en-US" dirty="0" err="1"/>
              <a:t>json</a:t>
            </a:r>
            <a:r>
              <a:rPr lang="en-US" dirty="0"/>
              <a:t> string</a:t>
            </a:r>
          </a:p>
        </p:txBody>
      </p:sp>
      <p:sp>
        <p:nvSpPr>
          <p:cNvPr id="5" name="Text Placeholder 4">
            <a:extLst>
              <a:ext uri="{FF2B5EF4-FFF2-40B4-BE49-F238E27FC236}">
                <a16:creationId xmlns:a16="http://schemas.microsoft.com/office/drawing/2014/main" id="{D9BC0756-6851-4611-920E-AEA6199539FF}"/>
              </a:ext>
            </a:extLst>
          </p:cNvPr>
          <p:cNvSpPr>
            <a:spLocks noGrp="1"/>
          </p:cNvSpPr>
          <p:nvPr>
            <p:ph type="body" sz="quarter" idx="3"/>
          </p:nvPr>
        </p:nvSpPr>
        <p:spPr/>
        <p:txBody>
          <a:bodyPr/>
          <a:lstStyle/>
          <a:p>
            <a:r>
              <a:rPr lang="en-US" dirty="0"/>
              <a:t>Server Side</a:t>
            </a:r>
          </a:p>
        </p:txBody>
      </p:sp>
      <p:sp>
        <p:nvSpPr>
          <p:cNvPr id="6" name="Content Placeholder 5">
            <a:extLst>
              <a:ext uri="{FF2B5EF4-FFF2-40B4-BE49-F238E27FC236}">
                <a16:creationId xmlns:a16="http://schemas.microsoft.com/office/drawing/2014/main" id="{67D8BE38-08A2-48D5-87CA-A8D3DCC5D9B4}"/>
              </a:ext>
            </a:extLst>
          </p:cNvPr>
          <p:cNvSpPr>
            <a:spLocks noGrp="1"/>
          </p:cNvSpPr>
          <p:nvPr>
            <p:ph sz="quarter" idx="4"/>
          </p:nvPr>
        </p:nvSpPr>
        <p:spPr/>
        <p:txBody>
          <a:bodyPr>
            <a:normAutofit lnSpcReduction="10000"/>
          </a:bodyPr>
          <a:lstStyle/>
          <a:p>
            <a:r>
              <a:rPr lang="en-US" b="1" dirty="0"/>
              <a:t>SUBSCRIBE channel [channel ...]</a:t>
            </a:r>
          </a:p>
          <a:p>
            <a:pPr lvl="1"/>
            <a:r>
              <a:rPr lang="en-US" dirty="0"/>
              <a:t>Where channel is the </a:t>
            </a:r>
            <a:r>
              <a:rPr lang="en-US" dirty="0" err="1"/>
              <a:t>redis</a:t>
            </a:r>
            <a:r>
              <a:rPr lang="en-US" dirty="0"/>
              <a:t> key</a:t>
            </a:r>
          </a:p>
          <a:p>
            <a:pPr lvl="1"/>
            <a:r>
              <a:rPr lang="en-US" dirty="0"/>
              <a:t>Submitting this command results in the execution pending until a publish result occurs</a:t>
            </a:r>
          </a:p>
          <a:p>
            <a:pPr lvl="1"/>
            <a:r>
              <a:rPr lang="en-US" dirty="0"/>
              <a:t>This command allows multiple readers</a:t>
            </a:r>
          </a:p>
          <a:p>
            <a:pPr lvl="1"/>
            <a:r>
              <a:rPr lang="en-US" dirty="0"/>
              <a:t>Downside is that the messages before the subscribe will not </a:t>
            </a:r>
            <a:r>
              <a:rPr lang="en-US"/>
              <a:t>be stored for the reader</a:t>
            </a:r>
          </a:p>
        </p:txBody>
      </p:sp>
    </p:spTree>
    <p:extLst>
      <p:ext uri="{BB962C8B-B14F-4D97-AF65-F5344CB8AC3E}">
        <p14:creationId xmlns:p14="http://schemas.microsoft.com/office/powerpoint/2010/main" val="3372469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8ED57F-564C-442D-8A77-A2E76B375A43}"/>
              </a:ext>
            </a:extLst>
          </p:cNvPr>
          <p:cNvSpPr>
            <a:spLocks noGrp="1"/>
          </p:cNvSpPr>
          <p:nvPr>
            <p:ph type="title"/>
          </p:nvPr>
        </p:nvSpPr>
        <p:spPr/>
        <p:txBody>
          <a:bodyPr/>
          <a:lstStyle/>
          <a:p>
            <a:r>
              <a:rPr lang="en-US" dirty="0"/>
              <a:t>Using </a:t>
            </a:r>
            <a:r>
              <a:rPr lang="en-US" dirty="0" err="1"/>
              <a:t>Redis</a:t>
            </a:r>
            <a:r>
              <a:rPr lang="en-US" dirty="0"/>
              <a:t> Time Series (streams) </a:t>
            </a:r>
            <a:br>
              <a:rPr lang="en-US" dirty="0"/>
            </a:br>
            <a:r>
              <a:rPr lang="en-US" dirty="0"/>
              <a:t>as Message Broker</a:t>
            </a:r>
          </a:p>
        </p:txBody>
      </p:sp>
      <p:sp>
        <p:nvSpPr>
          <p:cNvPr id="8" name="Content Placeholder 7">
            <a:extLst>
              <a:ext uri="{FF2B5EF4-FFF2-40B4-BE49-F238E27FC236}">
                <a16:creationId xmlns:a16="http://schemas.microsoft.com/office/drawing/2014/main" id="{DCD3AA54-B5D3-4170-AFC9-792258BDBED1}"/>
              </a:ext>
            </a:extLst>
          </p:cNvPr>
          <p:cNvSpPr>
            <a:spLocks noGrp="1"/>
          </p:cNvSpPr>
          <p:nvPr>
            <p:ph idx="1"/>
          </p:nvPr>
        </p:nvSpPr>
        <p:spPr/>
        <p:txBody>
          <a:bodyPr/>
          <a:lstStyle/>
          <a:p>
            <a:r>
              <a:rPr lang="en-US" dirty="0"/>
              <a:t>The streams feature of </a:t>
            </a:r>
            <a:r>
              <a:rPr lang="en-US" dirty="0" err="1"/>
              <a:t>redis</a:t>
            </a:r>
            <a:r>
              <a:rPr lang="en-US" dirty="0"/>
              <a:t> is available in a special build or in the next upcoming build of </a:t>
            </a:r>
            <a:r>
              <a:rPr lang="en-US" dirty="0" err="1"/>
              <a:t>redis</a:t>
            </a:r>
            <a:r>
              <a:rPr lang="en-US" dirty="0"/>
              <a:t> 4.2.</a:t>
            </a:r>
          </a:p>
          <a:p>
            <a:r>
              <a:rPr lang="en-US" dirty="0"/>
              <a:t>The streams feature was to support time history processing.</a:t>
            </a:r>
          </a:p>
          <a:p>
            <a:r>
              <a:rPr lang="en-US" dirty="0"/>
              <a:t>However, the streams feature is very good as a message broker.</a:t>
            </a:r>
          </a:p>
          <a:p>
            <a:r>
              <a:rPr lang="en-US" dirty="0"/>
              <a:t>A </a:t>
            </a:r>
            <a:r>
              <a:rPr lang="en-US" dirty="0" err="1"/>
              <a:t>Redis</a:t>
            </a:r>
            <a:r>
              <a:rPr lang="en-US" dirty="0"/>
              <a:t> module </a:t>
            </a:r>
            <a:r>
              <a:rPr lang="en-US" dirty="0" err="1"/>
              <a:t>Disque</a:t>
            </a:r>
            <a:r>
              <a:rPr lang="en-US" dirty="0"/>
              <a:t> will be available after </a:t>
            </a:r>
            <a:r>
              <a:rPr lang="en-US" dirty="0" err="1"/>
              <a:t>redis</a:t>
            </a:r>
            <a:r>
              <a:rPr lang="en-US" dirty="0"/>
              <a:t> 4.2 which will be a more powerful Message Broker than presented here.</a:t>
            </a:r>
          </a:p>
          <a:p>
            <a:pPr lvl="1"/>
            <a:r>
              <a:rPr lang="en-US" dirty="0">
                <a:hlinkClick r:id="rId2"/>
              </a:rPr>
              <a:t>https://github.com/antirez/disque</a:t>
            </a:r>
            <a:endParaRPr lang="en-US" dirty="0"/>
          </a:p>
          <a:p>
            <a:r>
              <a:rPr lang="en-US" dirty="0"/>
              <a:t>This topic will be discussed further when time series data base values are discussed</a:t>
            </a:r>
          </a:p>
        </p:txBody>
      </p:sp>
    </p:spTree>
    <p:extLst>
      <p:ext uri="{BB962C8B-B14F-4D97-AF65-F5344CB8AC3E}">
        <p14:creationId xmlns:p14="http://schemas.microsoft.com/office/powerpoint/2010/main" val="2908203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D02D-4534-43B2-A0AD-A329B78E5E6D}"/>
              </a:ext>
            </a:extLst>
          </p:cNvPr>
          <p:cNvSpPr>
            <a:spLocks noGrp="1"/>
          </p:cNvSpPr>
          <p:nvPr>
            <p:ph type="title"/>
          </p:nvPr>
        </p:nvSpPr>
        <p:spPr/>
        <p:txBody>
          <a:bodyPr/>
          <a:lstStyle/>
          <a:p>
            <a:r>
              <a:rPr lang="en-US" dirty="0" err="1"/>
              <a:t>Redis</a:t>
            </a:r>
            <a:r>
              <a:rPr lang="en-US" dirty="0"/>
              <a:t> as a Data Store</a:t>
            </a:r>
          </a:p>
        </p:txBody>
      </p:sp>
      <p:sp>
        <p:nvSpPr>
          <p:cNvPr id="3" name="Content Placeholder 2">
            <a:extLst>
              <a:ext uri="{FF2B5EF4-FFF2-40B4-BE49-F238E27FC236}">
                <a16:creationId xmlns:a16="http://schemas.microsoft.com/office/drawing/2014/main" id="{30922BE5-6843-402F-AE81-8292274BADF5}"/>
              </a:ext>
            </a:extLst>
          </p:cNvPr>
          <p:cNvSpPr>
            <a:spLocks noGrp="1"/>
          </p:cNvSpPr>
          <p:nvPr>
            <p:ph idx="1"/>
          </p:nvPr>
        </p:nvSpPr>
        <p:spPr/>
        <p:txBody>
          <a:bodyPr/>
          <a:lstStyle/>
          <a:p>
            <a:r>
              <a:rPr lang="en-US" dirty="0"/>
              <a:t>A data store is a primary nature of </a:t>
            </a:r>
            <a:r>
              <a:rPr lang="en-US" dirty="0" err="1"/>
              <a:t>redis</a:t>
            </a:r>
            <a:r>
              <a:rPr lang="en-US" dirty="0"/>
              <a:t>.</a:t>
            </a:r>
          </a:p>
          <a:p>
            <a:r>
              <a:rPr lang="en-US" dirty="0"/>
              <a:t>There are various types of data stores</a:t>
            </a:r>
          </a:p>
          <a:p>
            <a:pPr lvl="1"/>
            <a:r>
              <a:rPr lang="en-US" dirty="0"/>
              <a:t>See </a:t>
            </a:r>
            <a:r>
              <a:rPr lang="en-US" dirty="0">
                <a:hlinkClick r:id="rId2"/>
              </a:rPr>
              <a:t>https://redis.io/commands#</a:t>
            </a:r>
            <a:endParaRPr lang="en-US" dirty="0"/>
          </a:p>
          <a:p>
            <a:r>
              <a:rPr lang="en-US" dirty="0" err="1"/>
              <a:t>Redis</a:t>
            </a:r>
            <a:r>
              <a:rPr lang="en-US" dirty="0"/>
              <a:t> objects integrate directly into python</a:t>
            </a:r>
          </a:p>
          <a:p>
            <a:pPr lvl="1"/>
            <a:r>
              <a:rPr lang="en-US" dirty="0"/>
              <a:t>Strings become strings</a:t>
            </a:r>
          </a:p>
          <a:p>
            <a:pPr lvl="1"/>
            <a:r>
              <a:rPr lang="en-US" dirty="0"/>
              <a:t>Hashes become hashes</a:t>
            </a:r>
          </a:p>
          <a:p>
            <a:pPr lvl="2"/>
            <a:r>
              <a:rPr lang="en-US" dirty="0"/>
              <a:t>Hashes are supported to one level</a:t>
            </a:r>
          </a:p>
          <a:p>
            <a:pPr lvl="2"/>
            <a:r>
              <a:rPr lang="en-US" dirty="0"/>
              <a:t>No list or hashes embedded in hash tables</a:t>
            </a:r>
          </a:p>
          <a:p>
            <a:pPr lvl="1"/>
            <a:r>
              <a:rPr lang="en-US" dirty="0"/>
              <a:t>Sets become sets</a:t>
            </a:r>
          </a:p>
          <a:p>
            <a:pPr lvl="1"/>
            <a:r>
              <a:rPr lang="en-US" dirty="0" err="1"/>
              <a:t>Redis</a:t>
            </a:r>
            <a:r>
              <a:rPr lang="en-US" dirty="0"/>
              <a:t> is virtually an extension of python</a:t>
            </a:r>
          </a:p>
          <a:p>
            <a:pPr marL="914400" lvl="2" indent="0">
              <a:buNone/>
            </a:pPr>
            <a:endParaRPr lang="en-US" dirty="0"/>
          </a:p>
        </p:txBody>
      </p:sp>
    </p:spTree>
    <p:extLst>
      <p:ext uri="{BB962C8B-B14F-4D97-AF65-F5344CB8AC3E}">
        <p14:creationId xmlns:p14="http://schemas.microsoft.com/office/powerpoint/2010/main" val="66879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450A-8D28-4F84-B8D3-E325F9EA16D5}"/>
              </a:ext>
            </a:extLst>
          </p:cNvPr>
          <p:cNvSpPr>
            <a:spLocks noGrp="1"/>
          </p:cNvSpPr>
          <p:nvPr>
            <p:ph type="title"/>
          </p:nvPr>
        </p:nvSpPr>
        <p:spPr/>
        <p:txBody>
          <a:bodyPr/>
          <a:lstStyle/>
          <a:p>
            <a:r>
              <a:rPr lang="en-US" dirty="0" err="1"/>
              <a:t>Redis</a:t>
            </a:r>
            <a:r>
              <a:rPr lang="en-US" dirty="0"/>
              <a:t> as a Time Series Database</a:t>
            </a:r>
            <a:br>
              <a:rPr lang="en-US" dirty="0"/>
            </a:br>
            <a:r>
              <a:rPr lang="en-US" dirty="0"/>
              <a:t>What is Time Series Database</a:t>
            </a:r>
          </a:p>
        </p:txBody>
      </p:sp>
      <p:sp>
        <p:nvSpPr>
          <p:cNvPr id="3" name="Content Placeholder 2">
            <a:extLst>
              <a:ext uri="{FF2B5EF4-FFF2-40B4-BE49-F238E27FC236}">
                <a16:creationId xmlns:a16="http://schemas.microsoft.com/office/drawing/2014/main" id="{637DC2BD-4019-42F3-8E48-05F6CF3A8205}"/>
              </a:ext>
            </a:extLst>
          </p:cNvPr>
          <p:cNvSpPr>
            <a:spLocks noGrp="1"/>
          </p:cNvSpPr>
          <p:nvPr>
            <p:ph idx="1"/>
          </p:nvPr>
        </p:nvSpPr>
        <p:spPr/>
        <p:txBody>
          <a:bodyPr/>
          <a:lstStyle/>
          <a:p>
            <a:r>
              <a:rPr lang="en-US" dirty="0"/>
              <a:t>A time series data base is essentially a list of single level python dictionaries.  </a:t>
            </a:r>
          </a:p>
          <a:p>
            <a:pPr lvl="1"/>
            <a:r>
              <a:rPr lang="en-US" dirty="0"/>
              <a:t>The list has a limited of number of entries</a:t>
            </a:r>
          </a:p>
          <a:p>
            <a:pPr lvl="1"/>
            <a:r>
              <a:rPr lang="en-US" dirty="0"/>
              <a:t>The oldest element is pushed out as the newest element enters the list</a:t>
            </a:r>
          </a:p>
          <a:p>
            <a:pPr lvl="1"/>
            <a:r>
              <a:rPr lang="en-US" dirty="0"/>
              <a:t>For high end products like </a:t>
            </a:r>
            <a:r>
              <a:rPr lang="en-US" dirty="0" err="1"/>
              <a:t>Influxdb</a:t>
            </a:r>
            <a:r>
              <a:rPr lang="en-US" dirty="0"/>
              <a:t>, there is a SQL like query language</a:t>
            </a:r>
          </a:p>
          <a:p>
            <a:pPr lvl="2"/>
            <a:r>
              <a:rPr lang="en-US" dirty="0"/>
              <a:t>Where one can query values of the field for the result.</a:t>
            </a:r>
          </a:p>
          <a:p>
            <a:r>
              <a:rPr lang="en-US" dirty="0"/>
              <a:t>There are two ways to do time series data bases in </a:t>
            </a:r>
            <a:r>
              <a:rPr lang="en-US" dirty="0" err="1"/>
              <a:t>Redis</a:t>
            </a:r>
            <a:r>
              <a:rPr lang="en-US" dirty="0"/>
              <a:t>.</a:t>
            </a:r>
          </a:p>
          <a:p>
            <a:pPr lvl="1"/>
            <a:r>
              <a:rPr lang="en-US" dirty="0" err="1"/>
              <a:t>Redis</a:t>
            </a:r>
            <a:r>
              <a:rPr lang="en-US" dirty="0"/>
              <a:t> Lists</a:t>
            </a:r>
          </a:p>
          <a:p>
            <a:pPr lvl="1"/>
            <a:r>
              <a:rPr lang="en-US" dirty="0" err="1"/>
              <a:t>Redis</a:t>
            </a:r>
            <a:r>
              <a:rPr lang="en-US" dirty="0"/>
              <a:t> Streams</a:t>
            </a:r>
          </a:p>
        </p:txBody>
      </p:sp>
    </p:spTree>
    <p:extLst>
      <p:ext uri="{BB962C8B-B14F-4D97-AF65-F5344CB8AC3E}">
        <p14:creationId xmlns:p14="http://schemas.microsoft.com/office/powerpoint/2010/main" val="3164036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080F-A3D1-4AF4-A896-2A42592AF577}"/>
              </a:ext>
            </a:extLst>
          </p:cNvPr>
          <p:cNvSpPr>
            <a:spLocks noGrp="1"/>
          </p:cNvSpPr>
          <p:nvPr>
            <p:ph type="title"/>
          </p:nvPr>
        </p:nvSpPr>
        <p:spPr/>
        <p:txBody>
          <a:bodyPr/>
          <a:lstStyle/>
          <a:p>
            <a:r>
              <a:rPr lang="en-US" dirty="0" err="1"/>
              <a:t>Redis</a:t>
            </a:r>
            <a:r>
              <a:rPr lang="en-US" dirty="0"/>
              <a:t> Time Series as Lists</a:t>
            </a:r>
          </a:p>
        </p:txBody>
      </p:sp>
      <p:sp>
        <p:nvSpPr>
          <p:cNvPr id="5" name="Text Placeholder 4">
            <a:extLst>
              <a:ext uri="{FF2B5EF4-FFF2-40B4-BE49-F238E27FC236}">
                <a16:creationId xmlns:a16="http://schemas.microsoft.com/office/drawing/2014/main" id="{28FE4F69-AC9C-41C5-A735-1C54497E16F9}"/>
              </a:ext>
            </a:extLst>
          </p:cNvPr>
          <p:cNvSpPr>
            <a:spLocks noGrp="1"/>
          </p:cNvSpPr>
          <p:nvPr>
            <p:ph type="body" idx="1"/>
          </p:nvPr>
        </p:nvSpPr>
        <p:spPr/>
        <p:txBody>
          <a:bodyPr/>
          <a:lstStyle/>
          <a:p>
            <a:r>
              <a:rPr lang="en-US" dirty="0"/>
              <a:t>Input Side</a:t>
            </a:r>
          </a:p>
        </p:txBody>
      </p:sp>
      <p:sp>
        <p:nvSpPr>
          <p:cNvPr id="3" name="Content Placeholder 2">
            <a:extLst>
              <a:ext uri="{FF2B5EF4-FFF2-40B4-BE49-F238E27FC236}">
                <a16:creationId xmlns:a16="http://schemas.microsoft.com/office/drawing/2014/main" id="{BC54BDF4-616F-47A2-B9A6-DBF639E4EC8A}"/>
              </a:ext>
            </a:extLst>
          </p:cNvPr>
          <p:cNvSpPr>
            <a:spLocks noGrp="1"/>
          </p:cNvSpPr>
          <p:nvPr>
            <p:ph sz="half" idx="2"/>
          </p:nvPr>
        </p:nvSpPr>
        <p:spPr/>
        <p:txBody>
          <a:bodyPr/>
          <a:lstStyle/>
          <a:p>
            <a:r>
              <a:rPr lang="en-US" dirty="0"/>
              <a:t>Step #1  Serialize Input Data</a:t>
            </a:r>
          </a:p>
          <a:p>
            <a:r>
              <a:rPr lang="en-US" dirty="0"/>
              <a:t>Step #2 Insert Data to </a:t>
            </a:r>
            <a:r>
              <a:rPr lang="en-US" dirty="0" err="1"/>
              <a:t>Redis</a:t>
            </a:r>
            <a:r>
              <a:rPr lang="en-US" dirty="0"/>
              <a:t> List</a:t>
            </a:r>
          </a:p>
          <a:p>
            <a:pPr lvl="1"/>
            <a:r>
              <a:rPr lang="en-US" b="1" dirty="0"/>
              <a:t>LPUSH key value</a:t>
            </a:r>
          </a:p>
          <a:p>
            <a:r>
              <a:rPr lang="en-US" dirty="0"/>
              <a:t>Step #3 Limit Size of List</a:t>
            </a:r>
          </a:p>
          <a:p>
            <a:pPr lvl="1"/>
            <a:r>
              <a:rPr lang="en-US" b="1" dirty="0"/>
              <a:t>LTRIM key 0 &lt;array limit&gt;</a:t>
            </a:r>
          </a:p>
          <a:p>
            <a:pPr lvl="1"/>
            <a:endParaRPr lang="en-US" dirty="0"/>
          </a:p>
          <a:p>
            <a:pPr marL="457200" lvl="1" indent="0">
              <a:buNone/>
            </a:pPr>
            <a:endParaRPr lang="en-US" b="1" dirty="0"/>
          </a:p>
          <a:p>
            <a:pPr lvl="1"/>
            <a:endParaRPr lang="en-US" dirty="0"/>
          </a:p>
        </p:txBody>
      </p:sp>
      <p:sp>
        <p:nvSpPr>
          <p:cNvPr id="6" name="Text Placeholder 5">
            <a:extLst>
              <a:ext uri="{FF2B5EF4-FFF2-40B4-BE49-F238E27FC236}">
                <a16:creationId xmlns:a16="http://schemas.microsoft.com/office/drawing/2014/main" id="{90760611-464F-41EA-9A28-B57B4A84CFC6}"/>
              </a:ext>
            </a:extLst>
          </p:cNvPr>
          <p:cNvSpPr>
            <a:spLocks noGrp="1"/>
          </p:cNvSpPr>
          <p:nvPr>
            <p:ph type="body" sz="quarter" idx="3"/>
          </p:nvPr>
        </p:nvSpPr>
        <p:spPr/>
        <p:txBody>
          <a:bodyPr/>
          <a:lstStyle/>
          <a:p>
            <a:r>
              <a:rPr lang="en-US" dirty="0"/>
              <a:t>Reader Side</a:t>
            </a:r>
          </a:p>
        </p:txBody>
      </p:sp>
      <p:sp>
        <p:nvSpPr>
          <p:cNvPr id="7" name="Content Placeholder 6">
            <a:extLst>
              <a:ext uri="{FF2B5EF4-FFF2-40B4-BE49-F238E27FC236}">
                <a16:creationId xmlns:a16="http://schemas.microsoft.com/office/drawing/2014/main" id="{C5050F5E-A207-46AC-9BCA-35A9F99A68CF}"/>
              </a:ext>
            </a:extLst>
          </p:cNvPr>
          <p:cNvSpPr>
            <a:spLocks noGrp="1"/>
          </p:cNvSpPr>
          <p:nvPr>
            <p:ph sz="quarter" idx="4"/>
          </p:nvPr>
        </p:nvSpPr>
        <p:spPr/>
        <p:txBody>
          <a:bodyPr/>
          <a:lstStyle/>
          <a:p>
            <a:r>
              <a:rPr lang="en-US" dirty="0"/>
              <a:t>Read Data</a:t>
            </a:r>
          </a:p>
          <a:p>
            <a:pPr lvl="1"/>
            <a:r>
              <a:rPr lang="en-US" b="1" dirty="0"/>
              <a:t>LRANGE key 0 -1</a:t>
            </a:r>
          </a:p>
          <a:p>
            <a:pPr lvl="1"/>
            <a:r>
              <a:rPr lang="en-US" dirty="0"/>
              <a:t>List elements will have to be </a:t>
            </a:r>
            <a:r>
              <a:rPr lang="en-US" dirty="0" err="1"/>
              <a:t>Deserialized</a:t>
            </a:r>
            <a:endParaRPr lang="en-US" dirty="0"/>
          </a:p>
          <a:p>
            <a:pPr lvl="1"/>
            <a:r>
              <a:rPr lang="en-US" dirty="0"/>
              <a:t>Note Reader is not required to delete entries.</a:t>
            </a:r>
          </a:p>
          <a:p>
            <a:pPr lvl="1"/>
            <a:endParaRPr lang="en-US" dirty="0"/>
          </a:p>
        </p:txBody>
      </p:sp>
    </p:spTree>
    <p:extLst>
      <p:ext uri="{BB962C8B-B14F-4D97-AF65-F5344CB8AC3E}">
        <p14:creationId xmlns:p14="http://schemas.microsoft.com/office/powerpoint/2010/main" val="4227462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D6458-EB30-4F4A-A7B0-7A6478C88635}"/>
              </a:ext>
            </a:extLst>
          </p:cNvPr>
          <p:cNvSpPr>
            <a:spLocks noGrp="1"/>
          </p:cNvSpPr>
          <p:nvPr>
            <p:ph type="title"/>
          </p:nvPr>
        </p:nvSpPr>
        <p:spPr/>
        <p:txBody>
          <a:bodyPr/>
          <a:lstStyle/>
          <a:p>
            <a:r>
              <a:rPr lang="en-US" dirty="0" err="1"/>
              <a:t>Redis</a:t>
            </a:r>
            <a:r>
              <a:rPr lang="en-US" dirty="0"/>
              <a:t> Streams as a Time Series Data Base</a:t>
            </a:r>
          </a:p>
        </p:txBody>
      </p:sp>
      <p:sp>
        <p:nvSpPr>
          <p:cNvPr id="3" name="Text Placeholder 2">
            <a:extLst>
              <a:ext uri="{FF2B5EF4-FFF2-40B4-BE49-F238E27FC236}">
                <a16:creationId xmlns:a16="http://schemas.microsoft.com/office/drawing/2014/main" id="{0334C18F-5690-4C08-A6A4-84863F3CDED6}"/>
              </a:ext>
            </a:extLst>
          </p:cNvPr>
          <p:cNvSpPr>
            <a:spLocks noGrp="1"/>
          </p:cNvSpPr>
          <p:nvPr>
            <p:ph type="body" idx="1"/>
          </p:nvPr>
        </p:nvSpPr>
        <p:spPr/>
        <p:txBody>
          <a:bodyPr/>
          <a:lstStyle/>
          <a:p>
            <a:r>
              <a:rPr lang="en-US" dirty="0"/>
              <a:t>Writer</a:t>
            </a:r>
          </a:p>
        </p:txBody>
      </p:sp>
      <p:sp>
        <p:nvSpPr>
          <p:cNvPr id="4" name="Content Placeholder 3">
            <a:extLst>
              <a:ext uri="{FF2B5EF4-FFF2-40B4-BE49-F238E27FC236}">
                <a16:creationId xmlns:a16="http://schemas.microsoft.com/office/drawing/2014/main" id="{D779CE41-843D-45CD-A7AF-1327478CCD28}"/>
              </a:ext>
            </a:extLst>
          </p:cNvPr>
          <p:cNvSpPr>
            <a:spLocks noGrp="1"/>
          </p:cNvSpPr>
          <p:nvPr>
            <p:ph sz="half" idx="2"/>
          </p:nvPr>
        </p:nvSpPr>
        <p:spPr/>
        <p:txBody>
          <a:bodyPr>
            <a:normAutofit fontScale="92500" lnSpcReduction="20000"/>
          </a:bodyPr>
          <a:lstStyle/>
          <a:p>
            <a:r>
              <a:rPr lang="en-US" dirty="0"/>
              <a:t>To Write a single level dictionary</a:t>
            </a:r>
          </a:p>
          <a:p>
            <a:pPr lvl="1"/>
            <a:r>
              <a:rPr lang="en-US" b="1" dirty="0"/>
              <a:t>XADD key id MAXLEN ~ 1000 key1 value … </a:t>
            </a:r>
            <a:r>
              <a:rPr lang="en-US" b="1" dirty="0" err="1"/>
              <a:t>keyn</a:t>
            </a:r>
            <a:r>
              <a:rPr lang="en-US" b="1" dirty="0"/>
              <a:t> </a:t>
            </a:r>
            <a:r>
              <a:rPr lang="en-US" b="1" dirty="0" err="1"/>
              <a:t>valuen</a:t>
            </a:r>
            <a:endParaRPr lang="en-US" b="1" dirty="0"/>
          </a:p>
          <a:p>
            <a:pPr lvl="1"/>
            <a:r>
              <a:rPr lang="en-US" dirty="0"/>
              <a:t>id represents the id of the entry</a:t>
            </a:r>
          </a:p>
          <a:p>
            <a:pPr lvl="1"/>
            <a:r>
              <a:rPr lang="en-US" dirty="0"/>
              <a:t>An id of * means that the current timestamp is used</a:t>
            </a:r>
          </a:p>
          <a:p>
            <a:pPr lvl="1"/>
            <a:r>
              <a:rPr lang="en-US" dirty="0"/>
              <a:t>* should be used unless there is a specific reason not to.</a:t>
            </a:r>
          </a:p>
          <a:p>
            <a:pPr lvl="1"/>
            <a:r>
              <a:rPr lang="en-US" dirty="0"/>
              <a:t>MAXLEN ~ 1000 limits the number of entries to 1000</a:t>
            </a:r>
          </a:p>
          <a:p>
            <a:pPr lvl="1"/>
            <a:r>
              <a:rPr lang="en-US" dirty="0"/>
              <a:t>~ means to limit at a block boundary</a:t>
            </a:r>
          </a:p>
        </p:txBody>
      </p:sp>
      <p:sp>
        <p:nvSpPr>
          <p:cNvPr id="5" name="Text Placeholder 4">
            <a:extLst>
              <a:ext uri="{FF2B5EF4-FFF2-40B4-BE49-F238E27FC236}">
                <a16:creationId xmlns:a16="http://schemas.microsoft.com/office/drawing/2014/main" id="{046D3DF5-0131-4FA6-B641-2ED3DE09314F}"/>
              </a:ext>
            </a:extLst>
          </p:cNvPr>
          <p:cNvSpPr>
            <a:spLocks noGrp="1"/>
          </p:cNvSpPr>
          <p:nvPr>
            <p:ph type="body" sz="quarter" idx="3"/>
          </p:nvPr>
        </p:nvSpPr>
        <p:spPr/>
        <p:txBody>
          <a:bodyPr/>
          <a:lstStyle/>
          <a:p>
            <a:r>
              <a:rPr lang="en-US" dirty="0"/>
              <a:t>Reader</a:t>
            </a:r>
          </a:p>
        </p:txBody>
      </p:sp>
      <p:sp>
        <p:nvSpPr>
          <p:cNvPr id="6" name="Content Placeholder 5">
            <a:extLst>
              <a:ext uri="{FF2B5EF4-FFF2-40B4-BE49-F238E27FC236}">
                <a16:creationId xmlns:a16="http://schemas.microsoft.com/office/drawing/2014/main" id="{4A5C3FED-F6C1-43A6-9147-351AAD25B23F}"/>
              </a:ext>
            </a:extLst>
          </p:cNvPr>
          <p:cNvSpPr>
            <a:spLocks noGrp="1"/>
          </p:cNvSpPr>
          <p:nvPr>
            <p:ph sz="quarter" idx="4"/>
          </p:nvPr>
        </p:nvSpPr>
        <p:spPr/>
        <p:txBody>
          <a:bodyPr>
            <a:normAutofit fontScale="92500" lnSpcReduction="20000"/>
          </a:bodyPr>
          <a:lstStyle/>
          <a:p>
            <a:r>
              <a:rPr lang="en-US" dirty="0"/>
              <a:t>To extract data from the stream</a:t>
            </a:r>
          </a:p>
          <a:p>
            <a:pPr lvl="1"/>
            <a:r>
              <a:rPr lang="en-US" b="1" dirty="0"/>
              <a:t>XRANGE key </a:t>
            </a:r>
            <a:r>
              <a:rPr lang="en-US" b="1" dirty="0" err="1"/>
              <a:t>starting_timestamp</a:t>
            </a:r>
            <a:r>
              <a:rPr lang="en-US" b="1" dirty="0"/>
              <a:t>, </a:t>
            </a:r>
            <a:r>
              <a:rPr lang="en-US" b="1" dirty="0" err="1"/>
              <a:t>ending_timestamp</a:t>
            </a:r>
            <a:r>
              <a:rPr lang="en-US" b="1" dirty="0"/>
              <a:t> COUNT 1000</a:t>
            </a:r>
          </a:p>
          <a:p>
            <a:pPr lvl="1"/>
            <a:r>
              <a:rPr lang="en-US" dirty="0"/>
              <a:t>If the </a:t>
            </a:r>
            <a:r>
              <a:rPr lang="en-US" dirty="0" err="1"/>
              <a:t>ending_timestamp</a:t>
            </a:r>
            <a:r>
              <a:rPr lang="en-US" dirty="0"/>
              <a:t> is + then the latest time stamp is used</a:t>
            </a:r>
          </a:p>
          <a:p>
            <a:pPr lvl="1"/>
            <a:r>
              <a:rPr lang="en-US" dirty="0"/>
              <a:t>If the </a:t>
            </a:r>
            <a:r>
              <a:rPr lang="en-US" dirty="0" err="1"/>
              <a:t>ending_timestamp</a:t>
            </a:r>
            <a:r>
              <a:rPr lang="en-US" dirty="0"/>
              <a:t> is – then earliest time stamp is retrieved</a:t>
            </a:r>
          </a:p>
          <a:p>
            <a:pPr lvl="1"/>
            <a:r>
              <a:rPr lang="en-US" dirty="0"/>
              <a:t>COUNT is the number of returned items.</a:t>
            </a:r>
          </a:p>
          <a:p>
            <a:pPr lvl="1"/>
            <a:r>
              <a:rPr lang="en-US" dirty="0"/>
              <a:t>For example to retrieve the latest 10 entries</a:t>
            </a:r>
          </a:p>
          <a:p>
            <a:pPr lvl="2"/>
            <a:r>
              <a:rPr lang="en-US" dirty="0"/>
              <a:t>XRANGE key - + COUNT 10</a:t>
            </a:r>
          </a:p>
        </p:txBody>
      </p:sp>
    </p:spTree>
    <p:extLst>
      <p:ext uri="{BB962C8B-B14F-4D97-AF65-F5344CB8AC3E}">
        <p14:creationId xmlns:p14="http://schemas.microsoft.com/office/powerpoint/2010/main" val="2469395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8FDAAF-DACF-4F99-B0AC-BD55CC070086}"/>
              </a:ext>
            </a:extLst>
          </p:cNvPr>
          <p:cNvSpPr>
            <a:spLocks noGrp="1"/>
          </p:cNvSpPr>
          <p:nvPr>
            <p:ph type="title"/>
          </p:nvPr>
        </p:nvSpPr>
        <p:spPr/>
        <p:txBody>
          <a:bodyPr/>
          <a:lstStyle/>
          <a:p>
            <a:r>
              <a:rPr lang="en-US" dirty="0" err="1"/>
              <a:t>Redis</a:t>
            </a:r>
            <a:r>
              <a:rPr lang="en-US" dirty="0"/>
              <a:t> Stream as a Message Broker</a:t>
            </a:r>
          </a:p>
        </p:txBody>
      </p:sp>
      <p:sp>
        <p:nvSpPr>
          <p:cNvPr id="8" name="Content Placeholder 7">
            <a:extLst>
              <a:ext uri="{FF2B5EF4-FFF2-40B4-BE49-F238E27FC236}">
                <a16:creationId xmlns:a16="http://schemas.microsoft.com/office/drawing/2014/main" id="{74A2A49C-D082-4D98-B272-1AEC526EA273}"/>
              </a:ext>
            </a:extLst>
          </p:cNvPr>
          <p:cNvSpPr>
            <a:spLocks noGrp="1"/>
          </p:cNvSpPr>
          <p:nvPr>
            <p:ph idx="1"/>
          </p:nvPr>
        </p:nvSpPr>
        <p:spPr/>
        <p:txBody>
          <a:bodyPr/>
          <a:lstStyle/>
          <a:p>
            <a:r>
              <a:rPr lang="en-US" dirty="0"/>
              <a:t>One of the problems with publish subscribe is that the client has to be present to receive the data.</a:t>
            </a:r>
          </a:p>
          <a:p>
            <a:r>
              <a:rPr lang="en-US" dirty="0"/>
              <a:t>The time history data base allows a reader to extract the data after the fact.</a:t>
            </a:r>
          </a:p>
          <a:p>
            <a:r>
              <a:rPr lang="en-US" dirty="0"/>
              <a:t>An example would be to collect all readings in a day.  The reader does not have to record every event.</a:t>
            </a:r>
          </a:p>
          <a:p>
            <a:r>
              <a:rPr lang="en-US" dirty="0"/>
              <a:t>If the application was offline and came online then the application could resync itself to the current history.</a:t>
            </a:r>
          </a:p>
        </p:txBody>
      </p:sp>
    </p:spTree>
    <p:extLst>
      <p:ext uri="{BB962C8B-B14F-4D97-AF65-F5344CB8AC3E}">
        <p14:creationId xmlns:p14="http://schemas.microsoft.com/office/powerpoint/2010/main" val="199026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3419-9ECC-4956-AF8B-F64F7058A2B3}"/>
              </a:ext>
            </a:extLst>
          </p:cNvPr>
          <p:cNvSpPr>
            <a:spLocks noGrp="1"/>
          </p:cNvSpPr>
          <p:nvPr>
            <p:ph type="title"/>
          </p:nvPr>
        </p:nvSpPr>
        <p:spPr/>
        <p:txBody>
          <a:bodyPr/>
          <a:lstStyle/>
          <a:p>
            <a:r>
              <a:rPr lang="en-US" dirty="0"/>
              <a:t>Properties of </a:t>
            </a:r>
            <a:r>
              <a:rPr lang="en-US" dirty="0" err="1"/>
              <a:t>Redis</a:t>
            </a:r>
            <a:r>
              <a:rPr lang="en-US" dirty="0"/>
              <a:t> Database</a:t>
            </a:r>
          </a:p>
        </p:txBody>
      </p:sp>
      <p:sp>
        <p:nvSpPr>
          <p:cNvPr id="3" name="Content Placeholder 2">
            <a:extLst>
              <a:ext uri="{FF2B5EF4-FFF2-40B4-BE49-F238E27FC236}">
                <a16:creationId xmlns:a16="http://schemas.microsoft.com/office/drawing/2014/main" id="{DD0E6981-4EEA-44F2-A768-B72142E83774}"/>
              </a:ext>
            </a:extLst>
          </p:cNvPr>
          <p:cNvSpPr>
            <a:spLocks noGrp="1"/>
          </p:cNvSpPr>
          <p:nvPr>
            <p:ph idx="1"/>
          </p:nvPr>
        </p:nvSpPr>
        <p:spPr/>
        <p:txBody>
          <a:bodyPr>
            <a:normAutofit fontScale="92500"/>
          </a:bodyPr>
          <a:lstStyle/>
          <a:p>
            <a:r>
              <a:rPr lang="en-US" dirty="0" err="1"/>
              <a:t>Redis</a:t>
            </a:r>
            <a:r>
              <a:rPr lang="en-US" dirty="0"/>
              <a:t>  --- Remote Dictionary Server</a:t>
            </a:r>
          </a:p>
          <a:p>
            <a:r>
              <a:rPr lang="en-US" dirty="0" err="1"/>
              <a:t>Redis</a:t>
            </a:r>
            <a:r>
              <a:rPr lang="en-US" dirty="0"/>
              <a:t> Database is a client server data base</a:t>
            </a:r>
          </a:p>
          <a:p>
            <a:r>
              <a:rPr lang="en-US" dirty="0" err="1"/>
              <a:t>Redis</a:t>
            </a:r>
            <a:r>
              <a:rPr lang="en-US" dirty="0"/>
              <a:t> Client libraries available for</a:t>
            </a:r>
          </a:p>
          <a:p>
            <a:pPr lvl="1"/>
            <a:r>
              <a:rPr lang="en-US" dirty="0"/>
              <a:t>C</a:t>
            </a:r>
          </a:p>
          <a:p>
            <a:pPr lvl="1"/>
            <a:r>
              <a:rPr lang="en-US" dirty="0"/>
              <a:t>Python</a:t>
            </a:r>
          </a:p>
          <a:p>
            <a:pPr lvl="1"/>
            <a:r>
              <a:rPr lang="en-US" dirty="0"/>
              <a:t>Lua</a:t>
            </a:r>
          </a:p>
          <a:p>
            <a:pPr lvl="1"/>
            <a:r>
              <a:rPr lang="en-US" dirty="0"/>
              <a:t>Java</a:t>
            </a:r>
          </a:p>
          <a:p>
            <a:pPr lvl="1"/>
            <a:r>
              <a:rPr lang="en-US" dirty="0"/>
              <a:t>Node.js</a:t>
            </a:r>
          </a:p>
          <a:p>
            <a:r>
              <a:rPr lang="en-US" dirty="0"/>
              <a:t>Has a small footprint and a simple install</a:t>
            </a:r>
          </a:p>
          <a:p>
            <a:r>
              <a:rPr lang="en-US" dirty="0"/>
              <a:t>Allows having a backup database to shadow and active </a:t>
            </a:r>
            <a:r>
              <a:rPr lang="en-US" dirty="0" err="1"/>
              <a:t>db</a:t>
            </a:r>
            <a:r>
              <a:rPr lang="en-US" dirty="0"/>
              <a:t> in case of failure.</a:t>
            </a:r>
          </a:p>
        </p:txBody>
      </p:sp>
    </p:spTree>
    <p:extLst>
      <p:ext uri="{BB962C8B-B14F-4D97-AF65-F5344CB8AC3E}">
        <p14:creationId xmlns:p14="http://schemas.microsoft.com/office/powerpoint/2010/main" val="1934336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C785-54E9-4B34-A9C6-5FCE0DE60761}"/>
              </a:ext>
            </a:extLst>
          </p:cNvPr>
          <p:cNvSpPr>
            <a:spLocks noGrp="1"/>
          </p:cNvSpPr>
          <p:nvPr>
            <p:ph type="title"/>
          </p:nvPr>
        </p:nvSpPr>
        <p:spPr/>
        <p:txBody>
          <a:bodyPr/>
          <a:lstStyle/>
          <a:p>
            <a:r>
              <a:rPr lang="en-US" dirty="0" err="1"/>
              <a:t>Redis</a:t>
            </a:r>
            <a:r>
              <a:rPr lang="en-US" dirty="0"/>
              <a:t> Streams Customer Groups</a:t>
            </a:r>
          </a:p>
        </p:txBody>
      </p:sp>
      <p:sp>
        <p:nvSpPr>
          <p:cNvPr id="3" name="Content Placeholder 2">
            <a:extLst>
              <a:ext uri="{FF2B5EF4-FFF2-40B4-BE49-F238E27FC236}">
                <a16:creationId xmlns:a16="http://schemas.microsoft.com/office/drawing/2014/main" id="{E23A49AF-9AEE-436D-BABB-B309538EA3B0}"/>
              </a:ext>
            </a:extLst>
          </p:cNvPr>
          <p:cNvSpPr>
            <a:spLocks noGrp="1"/>
          </p:cNvSpPr>
          <p:nvPr>
            <p:ph idx="1"/>
          </p:nvPr>
        </p:nvSpPr>
        <p:spPr/>
        <p:txBody>
          <a:bodyPr>
            <a:normAutofit lnSpcReduction="10000"/>
          </a:bodyPr>
          <a:lstStyle/>
          <a:p>
            <a:r>
              <a:rPr lang="en-US" dirty="0" err="1"/>
              <a:t>Redis</a:t>
            </a:r>
            <a:r>
              <a:rPr lang="en-US" dirty="0"/>
              <a:t> Streams consumer groups have a similar goal to Kafka consumer groups, but a completely different implementation and API. But the gist is the same: allow multiple consumers to cooperate in processing messages arriving in a stream, so that each consumers in a given group takes a subset of the messages. Compared of just letting the consumers to shard by key, this feature wants to put the complexity on the server side, from the point of view of recovering after consumers failures, handling membership of the group so that consumers can join and leave, provide observability of the stream processing in real time.</a:t>
            </a:r>
          </a:p>
          <a:p>
            <a:r>
              <a:rPr lang="en-US" dirty="0"/>
              <a:t>See the link https://gist.github.com/antirez/68e67f3251d10f026861be2d0fe0d2f4</a:t>
            </a:r>
          </a:p>
        </p:txBody>
      </p:sp>
    </p:spTree>
    <p:extLst>
      <p:ext uri="{BB962C8B-B14F-4D97-AF65-F5344CB8AC3E}">
        <p14:creationId xmlns:p14="http://schemas.microsoft.com/office/powerpoint/2010/main" val="1874691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BFD8-2A3C-472F-9818-476B56A74CC6}"/>
              </a:ext>
            </a:extLst>
          </p:cNvPr>
          <p:cNvSpPr>
            <a:spLocks noGrp="1"/>
          </p:cNvSpPr>
          <p:nvPr>
            <p:ph type="title"/>
          </p:nvPr>
        </p:nvSpPr>
        <p:spPr/>
        <p:txBody>
          <a:bodyPr/>
          <a:lstStyle/>
          <a:p>
            <a:r>
              <a:rPr lang="en-US" dirty="0" err="1"/>
              <a:t>Redis</a:t>
            </a:r>
            <a:r>
              <a:rPr lang="en-US" dirty="0"/>
              <a:t> Streams Customer Groups</a:t>
            </a:r>
          </a:p>
        </p:txBody>
      </p:sp>
      <p:sp>
        <p:nvSpPr>
          <p:cNvPr id="4" name="Rectangle 1">
            <a:extLst>
              <a:ext uri="{FF2B5EF4-FFF2-40B4-BE49-F238E27FC236}">
                <a16:creationId xmlns:a16="http://schemas.microsoft.com/office/drawing/2014/main" id="{C041DC64-E3E1-479C-A8D6-B554E0E32BAF}"/>
              </a:ext>
            </a:extLst>
          </p:cNvPr>
          <p:cNvSpPr>
            <a:spLocks noGrp="1" noChangeArrowheads="1"/>
          </p:cNvSpPr>
          <p:nvPr>
            <p:ph idx="1"/>
          </p:nvPr>
        </p:nvSpPr>
        <p:spPr bwMode="auto">
          <a:xfrm>
            <a:off x="838200" y="2062302"/>
            <a:ext cx="11071172"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XGROUP SETID </a:t>
            </a:r>
            <a:r>
              <a:rPr kumimoji="0" lang="en-US" altLang="en-US" sz="2400" b="0" i="0" u="none" strike="noStrike" cap="none" normalizeH="0" baseline="0" dirty="0">
                <a:ln>
                  <a:noFill/>
                </a:ln>
                <a:solidFill>
                  <a:srgbClr val="24292E"/>
                </a:solidFill>
                <a:effectLst/>
                <a:latin typeface="SFMono-Regular"/>
              </a:rPr>
              <a:t>&lt;key&gt;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&lt;id or $&gt;</a:t>
            </a:r>
            <a:endParaRPr kumimoji="0" lang="en-US" altLang="en-US" sz="2400" b="0" i="0" u="none" strike="noStrike" cap="none" normalizeH="0" baseline="0" dirty="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XGROUP DELGROUP </a:t>
            </a:r>
            <a:r>
              <a:rPr kumimoji="0" lang="en-US" altLang="en-US" sz="2400" b="0" i="0" u="none" strike="noStrike" cap="none" normalizeH="0" baseline="0" dirty="0">
                <a:ln>
                  <a:noFill/>
                </a:ln>
                <a:solidFill>
                  <a:srgbClr val="24292E"/>
                </a:solidFill>
                <a:effectLst/>
                <a:latin typeface="SFMono-Regular"/>
              </a:rPr>
              <a:t>&lt;key&gt;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a:t>
            </a:r>
            <a:r>
              <a:rPr kumimoji="0" lang="en-US" altLang="en-US" sz="2400" b="0" i="0" u="none" strike="noStrike" cap="none" normalizeH="0" baseline="0" dirty="0" err="1">
                <a:ln>
                  <a:noFill/>
                </a:ln>
                <a:solidFill>
                  <a:srgbClr val="24292E"/>
                </a:solidFill>
                <a:effectLst/>
                <a:latin typeface="SFMono-Regular"/>
              </a:rPr>
              <a:t>groupname</a:t>
            </a:r>
            <a:r>
              <a:rPr kumimoji="0" lang="en-US" altLang="en-US" sz="2400" b="0" i="0" u="none" strike="noStrike" cap="none" normalizeH="0" baseline="0" dirty="0">
                <a:ln>
                  <a:noFill/>
                </a:ln>
                <a:solidFill>
                  <a:srgbClr val="24292E"/>
                </a:solidFill>
                <a:effectLst/>
                <a:latin typeface="SFMono-Regular"/>
              </a:rPr>
              <a:t>&gt;</a:t>
            </a:r>
            <a:endParaRPr kumimoji="0" lang="en-US" altLang="en-US" sz="2400" b="0" i="0" u="none" strike="noStrike" cap="none" normalizeH="0" baseline="0" dirty="0">
              <a:ln>
                <a:noFill/>
              </a:ln>
              <a:solidFill>
                <a:srgbClr val="24292E"/>
              </a:solidFill>
              <a:effectLst/>
              <a:latin typeface="-apple-system"/>
            </a:endParaRPr>
          </a:p>
          <a:p>
            <a:pPr marL="0" indent="0" eaLnBrk="0" fontAlgn="base" hangingPunct="0">
              <a:lnSpc>
                <a:spcPct val="100000"/>
              </a:lnSpc>
              <a:spcBef>
                <a:spcPct val="0"/>
              </a:spcBef>
              <a:spcAft>
                <a:spcPct val="0"/>
              </a:spcAft>
              <a:buFontTx/>
              <a:buChar char="•"/>
            </a:pPr>
            <a:r>
              <a:rPr kumimoji="0" lang="en-US" altLang="en-US" sz="2400" b="0" i="0" u="none" strike="noStrike" cap="none" normalizeH="0" baseline="0" dirty="0">
                <a:ln>
                  <a:noFill/>
                </a:ln>
                <a:solidFill>
                  <a:srgbClr val="24292E"/>
                </a:solidFill>
                <a:effectLst/>
                <a:latin typeface="-apple-system"/>
              </a:rPr>
              <a:t>XG</a:t>
            </a:r>
            <a:r>
              <a:rPr lang="en-US" altLang="en-US" sz="2400" dirty="0">
                <a:solidFill>
                  <a:srgbClr val="24292E"/>
                </a:solidFill>
                <a:latin typeface="-apple-system"/>
              </a:rPr>
              <a:t>XGROUP CREATE </a:t>
            </a:r>
            <a:r>
              <a:rPr lang="en-US" altLang="en-US" sz="2400" dirty="0">
                <a:solidFill>
                  <a:srgbClr val="24292E"/>
                </a:solidFill>
                <a:latin typeface="SFMono-Regular"/>
              </a:rPr>
              <a:t>&lt;key&gt;</a:t>
            </a:r>
            <a:r>
              <a:rPr lang="en-US" altLang="en-US" sz="2400" dirty="0">
                <a:solidFill>
                  <a:srgbClr val="24292E"/>
                </a:solidFill>
                <a:latin typeface="-apple-system"/>
              </a:rPr>
              <a:t> </a:t>
            </a:r>
            <a:r>
              <a:rPr lang="en-US" altLang="en-US" sz="2400" dirty="0">
                <a:solidFill>
                  <a:srgbClr val="24292E"/>
                </a:solidFill>
                <a:latin typeface="SFMono-Regular"/>
              </a:rPr>
              <a:t>&lt;</a:t>
            </a:r>
            <a:r>
              <a:rPr lang="en-US" altLang="en-US" sz="2400" dirty="0" err="1">
                <a:solidFill>
                  <a:srgbClr val="24292E"/>
                </a:solidFill>
                <a:latin typeface="SFMono-Regular"/>
              </a:rPr>
              <a:t>groupname</a:t>
            </a:r>
            <a:r>
              <a:rPr lang="en-US" altLang="en-US" sz="2400" dirty="0">
                <a:solidFill>
                  <a:srgbClr val="24292E"/>
                </a:solidFill>
                <a:latin typeface="SFMono-Regular"/>
              </a:rPr>
              <a:t>&gt;</a:t>
            </a:r>
            <a:r>
              <a:rPr lang="en-US" altLang="en-US" sz="2400" dirty="0">
                <a:solidFill>
                  <a:srgbClr val="24292E"/>
                </a:solidFill>
                <a:latin typeface="-apple-system"/>
              </a:rPr>
              <a:t> </a:t>
            </a:r>
            <a:r>
              <a:rPr lang="en-US" altLang="en-US" sz="2400" dirty="0">
                <a:solidFill>
                  <a:srgbClr val="24292E"/>
                </a:solidFill>
                <a:latin typeface="SFMono-Regular"/>
              </a:rPr>
              <a:t>&lt;id or $&gt;</a:t>
            </a:r>
            <a:endParaRPr lang="en-US" altLang="en-US" sz="2400" dirty="0">
              <a:solidFill>
                <a:srgbClr val="24292E"/>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ROUP DELCONSUMER </a:t>
            </a:r>
            <a:r>
              <a:rPr kumimoji="0" lang="en-US" altLang="en-US" sz="2400" b="0" i="0" u="none" strike="noStrike" cap="none" normalizeH="0" baseline="0" dirty="0">
                <a:ln>
                  <a:noFill/>
                </a:ln>
                <a:solidFill>
                  <a:srgbClr val="24292E"/>
                </a:solidFill>
                <a:effectLst/>
                <a:latin typeface="SFMono-Regular"/>
              </a:rPr>
              <a:t>&lt;key&gt;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a:t>
            </a:r>
            <a:r>
              <a:rPr kumimoji="0" lang="en-US" altLang="en-US" sz="2400" b="0" i="0" u="none" strike="noStrike" cap="none" normalizeH="0" baseline="0" dirty="0" err="1">
                <a:ln>
                  <a:noFill/>
                </a:ln>
                <a:solidFill>
                  <a:srgbClr val="24292E"/>
                </a:solidFill>
                <a:effectLst/>
                <a:latin typeface="SFMono-Regular"/>
              </a:rPr>
              <a:t>consumername</a:t>
            </a:r>
            <a:r>
              <a:rPr kumimoji="0" lang="en-US" altLang="en-US" sz="2400" b="0" i="0" u="none" strike="noStrike" cap="none" normalizeH="0" baseline="0" dirty="0">
                <a:ln>
                  <a:noFill/>
                </a:ln>
                <a:solidFill>
                  <a:srgbClr val="24292E"/>
                </a:solidFill>
                <a:effectLst/>
                <a:latin typeface="SFMono-Regular"/>
              </a:rPr>
              <a:t>&gt;</a:t>
            </a:r>
            <a:endParaRPr kumimoji="0" lang="en-US" altLang="en-US" sz="2400" b="0" i="0" u="none" strike="noStrike" cap="none" normalizeH="0" baseline="0" dirty="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XPENDING </a:t>
            </a:r>
            <a:r>
              <a:rPr kumimoji="0" lang="en-US" altLang="en-US" sz="2400" b="0" i="0" u="none" strike="noStrike" cap="none" normalizeH="0" baseline="0" dirty="0">
                <a:ln>
                  <a:noFill/>
                </a:ln>
                <a:solidFill>
                  <a:srgbClr val="24292E"/>
                </a:solidFill>
                <a:effectLst/>
                <a:latin typeface="SFMono-Regular"/>
              </a:rPr>
              <a:t>&lt;key&gt;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&lt;start&gt;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&lt;stop&gt;</a:t>
            </a:r>
            <a:r>
              <a:rPr kumimoji="0" lang="en-US" altLang="en-US" sz="2400" b="0" i="0"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XCLAIM </a:t>
            </a:r>
            <a:r>
              <a:rPr kumimoji="0" lang="en-US" altLang="en-US" sz="2400" b="0" i="0" u="none" strike="noStrike" cap="none" normalizeH="0" baseline="0" dirty="0">
                <a:ln>
                  <a:noFill/>
                </a:ln>
                <a:solidFill>
                  <a:srgbClr val="24292E"/>
                </a:solidFill>
                <a:effectLst/>
                <a:latin typeface="SFMono-Regular"/>
              </a:rPr>
              <a:t>&lt;key&gt;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&lt;group-name&gt;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&lt;consumer-name&gt;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&lt;min-idle-time&gt;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&lt;ID-1&gt;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&lt;ID-2&gt;</a:t>
            </a:r>
            <a:r>
              <a:rPr kumimoji="0" lang="en-US" altLang="en-US" sz="2400" b="0" i="0" u="none" strike="noStrike" cap="none" normalizeH="0" baseline="0" dirty="0">
                <a:ln>
                  <a:noFill/>
                </a:ln>
                <a:solidFill>
                  <a:srgbClr val="24292E"/>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XACK </a:t>
            </a:r>
            <a:r>
              <a:rPr kumimoji="0" lang="en-US" altLang="en-US" sz="2400" b="0" i="0" u="none" strike="noStrike" cap="none" normalizeH="0" baseline="0" dirty="0">
                <a:ln>
                  <a:noFill/>
                </a:ln>
                <a:solidFill>
                  <a:srgbClr val="24292E"/>
                </a:solidFill>
                <a:effectLst/>
                <a:latin typeface="SFMono-Regular"/>
              </a:rPr>
              <a:t>&lt;key&gt;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&lt;ID-1&gt;</a:t>
            </a:r>
            <a:r>
              <a:rPr kumimoji="0" lang="en-US" altLang="en-US" sz="2400" b="0" i="0" u="none" strike="noStrike" cap="none" normalizeH="0" baseline="0" dirty="0">
                <a:ln>
                  <a:noFill/>
                </a:ln>
                <a:solidFill>
                  <a:srgbClr val="24292E"/>
                </a:solidFill>
                <a:effectLst/>
                <a:latin typeface="-apple-system"/>
              </a:rPr>
              <a:t> </a:t>
            </a:r>
            <a:r>
              <a:rPr kumimoji="0" lang="en-US" altLang="en-US" sz="2400" b="0" i="0" u="none" strike="noStrike" cap="none" normalizeH="0" baseline="0" dirty="0">
                <a:ln>
                  <a:noFill/>
                </a:ln>
                <a:solidFill>
                  <a:srgbClr val="24292E"/>
                </a:solidFill>
                <a:effectLst/>
                <a:latin typeface="SFMono-Regular"/>
              </a:rPr>
              <a:t>&lt;ID-2&gt;</a:t>
            </a:r>
            <a:r>
              <a:rPr kumimoji="0" lang="en-US" altLang="en-US" sz="2400" b="0" i="0" u="none" strike="noStrike" cap="none" normalizeH="0" baseline="0" dirty="0">
                <a:ln>
                  <a:noFill/>
                </a:ln>
                <a:solidFill>
                  <a:srgbClr val="24292E"/>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XREAD-GROUP (wrapper for XREAD that accepts GROUP and CONSUMER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4292E"/>
                </a:solidFill>
                <a:effectLst/>
                <a:latin typeface="-apple-system"/>
              </a:rPr>
              <a:t>XINFO </a:t>
            </a:r>
            <a:r>
              <a:rPr kumimoji="0" lang="en-US" altLang="en-US" sz="2400" b="0" i="0" u="none" strike="noStrike" cap="none" normalizeH="0" baseline="0" dirty="0">
                <a:ln>
                  <a:noFill/>
                </a:ln>
                <a:solidFill>
                  <a:srgbClr val="24292E"/>
                </a:solidFill>
                <a:effectLst/>
                <a:latin typeface="SFMono-Regular"/>
              </a:rPr>
              <a:t>&lt;key&gt;</a:t>
            </a:r>
            <a:r>
              <a:rPr kumimoji="0" lang="en-US" altLang="en-US" sz="2400" b="0" i="0" u="none" strike="noStrike" cap="none" normalizeH="0" baseline="0" dirty="0">
                <a:ln>
                  <a:noFill/>
                </a:ln>
                <a:solidFill>
                  <a:srgbClr val="24292E"/>
                </a:solidFill>
                <a:effectLst/>
                <a:latin typeface="-apple-system"/>
              </a:rPr>
              <a:t> [CONSUMERS </a:t>
            </a:r>
            <a:r>
              <a:rPr kumimoji="0" lang="en-US" altLang="en-US" sz="2400" b="0" i="0" u="none" strike="noStrike" cap="none" normalizeH="0" baseline="0" dirty="0">
                <a:ln>
                  <a:noFill/>
                </a:ln>
                <a:solidFill>
                  <a:srgbClr val="24292E"/>
                </a:solidFill>
                <a:effectLst/>
                <a:latin typeface="SFMono-Regular"/>
              </a:rPr>
              <a:t>&lt;</a:t>
            </a:r>
            <a:r>
              <a:rPr kumimoji="0" lang="en-US" altLang="en-US" sz="2400" b="0" i="0" u="none" strike="noStrike" cap="none" normalizeH="0" baseline="0" dirty="0" err="1">
                <a:ln>
                  <a:noFill/>
                </a:ln>
                <a:solidFill>
                  <a:srgbClr val="24292E"/>
                </a:solidFill>
                <a:effectLst/>
                <a:latin typeface="SFMono-Regular"/>
              </a:rPr>
              <a:t>groupname</a:t>
            </a:r>
            <a:r>
              <a:rPr kumimoji="0" lang="en-US" altLang="en-US" sz="2400" b="0" i="0" u="none" strike="noStrike" cap="none" normalizeH="0" baseline="0" dirty="0">
                <a:ln>
                  <a:noFill/>
                </a:ln>
                <a:solidFill>
                  <a:srgbClr val="24292E"/>
                </a:solidFill>
                <a:effectLst/>
                <a:latin typeface="SFMono-Regular"/>
              </a:rPr>
              <a:t>&gt;</a:t>
            </a:r>
            <a:r>
              <a:rPr kumimoji="0" lang="en-US" altLang="en-US" sz="2400" b="0" i="0" u="none" strike="noStrike" cap="none" normalizeH="0" baseline="0" dirty="0">
                <a:ln>
                  <a:noFill/>
                </a:ln>
                <a:solidFill>
                  <a:srgbClr val="24292E"/>
                </a:solidFill>
                <a:effectLst/>
                <a:latin typeface="-apple-system"/>
              </a:rPr>
              <a:t>|GROUPS|STREAM|...]. STREAM is the default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4865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9D82-9BBE-4273-8444-2E92D4C6DD5E}"/>
              </a:ext>
            </a:extLst>
          </p:cNvPr>
          <p:cNvSpPr>
            <a:spLocks noGrp="1"/>
          </p:cNvSpPr>
          <p:nvPr>
            <p:ph type="title"/>
          </p:nvPr>
        </p:nvSpPr>
        <p:spPr/>
        <p:txBody>
          <a:bodyPr/>
          <a:lstStyle/>
          <a:p>
            <a:r>
              <a:rPr lang="en-US" dirty="0" err="1"/>
              <a:t>Redis</a:t>
            </a:r>
            <a:r>
              <a:rPr lang="en-US" dirty="0"/>
              <a:t> as a RPC Server</a:t>
            </a:r>
          </a:p>
        </p:txBody>
      </p:sp>
      <p:sp>
        <p:nvSpPr>
          <p:cNvPr id="3" name="Content Placeholder 2">
            <a:extLst>
              <a:ext uri="{FF2B5EF4-FFF2-40B4-BE49-F238E27FC236}">
                <a16:creationId xmlns:a16="http://schemas.microsoft.com/office/drawing/2014/main" id="{A11BF044-AA12-4AD0-BF70-E1A63380812F}"/>
              </a:ext>
            </a:extLst>
          </p:cNvPr>
          <p:cNvSpPr>
            <a:spLocks noGrp="1"/>
          </p:cNvSpPr>
          <p:nvPr>
            <p:ph idx="1"/>
          </p:nvPr>
        </p:nvSpPr>
        <p:spPr/>
        <p:txBody>
          <a:bodyPr>
            <a:normAutofit lnSpcReduction="10000"/>
          </a:bodyPr>
          <a:lstStyle/>
          <a:p>
            <a:r>
              <a:rPr lang="en-US" dirty="0"/>
              <a:t>What is an RPC (Remote Procedure Call ) Server</a:t>
            </a:r>
          </a:p>
          <a:p>
            <a:pPr lvl="1"/>
            <a:r>
              <a:rPr lang="en-US" dirty="0"/>
              <a:t>The client requests an action</a:t>
            </a:r>
          </a:p>
          <a:p>
            <a:pPr lvl="1"/>
            <a:r>
              <a:rPr lang="en-US" dirty="0"/>
              <a:t>The client provides parameters</a:t>
            </a:r>
          </a:p>
          <a:p>
            <a:pPr lvl="1"/>
            <a:r>
              <a:rPr lang="en-US" dirty="0"/>
              <a:t>The client provides a return location</a:t>
            </a:r>
          </a:p>
          <a:p>
            <a:pPr lvl="2"/>
            <a:r>
              <a:rPr lang="en-US" dirty="0"/>
              <a:t>Many clients can simultaneously talk to the server.</a:t>
            </a:r>
          </a:p>
          <a:p>
            <a:pPr lvl="2"/>
            <a:r>
              <a:rPr lang="en-US" dirty="0"/>
              <a:t>A return location based on a random process is used.</a:t>
            </a:r>
          </a:p>
          <a:p>
            <a:pPr lvl="1"/>
            <a:r>
              <a:rPr lang="en-US" dirty="0"/>
              <a:t>The client serializes the data ( JSON usually )</a:t>
            </a:r>
          </a:p>
          <a:p>
            <a:pPr lvl="1"/>
            <a:r>
              <a:rPr lang="en-US" dirty="0"/>
              <a:t>The client posts the data on a </a:t>
            </a:r>
            <a:r>
              <a:rPr lang="en-US" dirty="0" err="1"/>
              <a:t>Redis</a:t>
            </a:r>
            <a:r>
              <a:rPr lang="en-US" dirty="0"/>
              <a:t> queue ( </a:t>
            </a:r>
            <a:r>
              <a:rPr lang="en-US" dirty="0" err="1"/>
              <a:t>Redis</a:t>
            </a:r>
            <a:r>
              <a:rPr lang="en-US" dirty="0"/>
              <a:t> List )</a:t>
            </a:r>
          </a:p>
          <a:p>
            <a:pPr lvl="1"/>
            <a:r>
              <a:rPr lang="en-US" dirty="0"/>
              <a:t>The server extracts and unpacks the data.</a:t>
            </a:r>
          </a:p>
          <a:p>
            <a:pPr lvl="1"/>
            <a:r>
              <a:rPr lang="en-US" dirty="0"/>
              <a:t>The server processes the data</a:t>
            </a:r>
          </a:p>
          <a:p>
            <a:pPr lvl="1"/>
            <a:r>
              <a:rPr lang="en-US" dirty="0"/>
              <a:t>The server serializes the response and stores the data at the return location</a:t>
            </a:r>
          </a:p>
          <a:p>
            <a:pPr lvl="1"/>
            <a:r>
              <a:rPr lang="en-US" dirty="0"/>
              <a:t>The client unpacks the data and deletes the return location</a:t>
            </a:r>
          </a:p>
          <a:p>
            <a:endParaRPr lang="en-US" dirty="0"/>
          </a:p>
        </p:txBody>
      </p:sp>
    </p:spTree>
    <p:extLst>
      <p:ext uri="{BB962C8B-B14F-4D97-AF65-F5344CB8AC3E}">
        <p14:creationId xmlns:p14="http://schemas.microsoft.com/office/powerpoint/2010/main" val="229389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8DD6-6C2A-45B1-9F32-66D9BEBC703E}"/>
              </a:ext>
            </a:extLst>
          </p:cNvPr>
          <p:cNvSpPr>
            <a:spLocks noGrp="1"/>
          </p:cNvSpPr>
          <p:nvPr>
            <p:ph type="title"/>
          </p:nvPr>
        </p:nvSpPr>
        <p:spPr/>
        <p:txBody>
          <a:bodyPr/>
          <a:lstStyle/>
          <a:p>
            <a:r>
              <a:rPr lang="en-US" dirty="0"/>
              <a:t>RPC Client Part I</a:t>
            </a:r>
            <a:br>
              <a:rPr lang="en-US" dirty="0"/>
            </a:br>
            <a:r>
              <a:rPr lang="en-US" dirty="0"/>
              <a:t>Construct the Class</a:t>
            </a:r>
          </a:p>
        </p:txBody>
      </p:sp>
      <p:sp>
        <p:nvSpPr>
          <p:cNvPr id="3" name="Content Placeholder 2">
            <a:extLst>
              <a:ext uri="{FF2B5EF4-FFF2-40B4-BE49-F238E27FC236}">
                <a16:creationId xmlns:a16="http://schemas.microsoft.com/office/drawing/2014/main" id="{F587D51F-4EBB-462F-8190-7757A8819376}"/>
              </a:ext>
            </a:extLst>
          </p:cNvPr>
          <p:cNvSpPr>
            <a:spLocks noGrp="1"/>
          </p:cNvSpPr>
          <p:nvPr>
            <p:ph idx="1"/>
          </p:nvPr>
        </p:nvSpPr>
        <p:spPr/>
        <p:txBody>
          <a:bodyPr>
            <a:normAutofit fontScale="55000" lnSpcReduction="20000"/>
          </a:bodyPr>
          <a:lstStyle/>
          <a:p>
            <a:r>
              <a:rPr lang="en-US" dirty="0"/>
              <a:t>import </a:t>
            </a:r>
            <a:r>
              <a:rPr lang="en-US" dirty="0" err="1"/>
              <a:t>uuid</a:t>
            </a:r>
            <a:endParaRPr lang="en-US" dirty="0"/>
          </a:p>
          <a:p>
            <a:r>
              <a:rPr lang="en-US" dirty="0"/>
              <a:t>import </a:t>
            </a:r>
            <a:r>
              <a:rPr lang="en-US" dirty="0" err="1"/>
              <a:t>json</a:t>
            </a:r>
            <a:endParaRPr lang="en-US" dirty="0"/>
          </a:p>
          <a:p>
            <a:r>
              <a:rPr lang="en-US" dirty="0"/>
              <a:t>import time</a:t>
            </a:r>
          </a:p>
          <a:p>
            <a:endParaRPr lang="en-US" dirty="0"/>
          </a:p>
          <a:p>
            <a:endParaRPr lang="en-US" dirty="0"/>
          </a:p>
          <a:p>
            <a:r>
              <a:rPr lang="en-US" dirty="0"/>
              <a:t>class </a:t>
            </a:r>
            <a:r>
              <a:rPr lang="en-US" dirty="0" err="1"/>
              <a:t>Rpc_No_Communication</a:t>
            </a:r>
            <a:r>
              <a:rPr lang="en-US" dirty="0"/>
              <a:t>(Exception):</a:t>
            </a:r>
          </a:p>
          <a:p>
            <a:r>
              <a:rPr lang="en-US" dirty="0"/>
              <a:t>   """Base class for </a:t>
            </a:r>
            <a:r>
              <a:rPr lang="en-US" dirty="0" err="1"/>
              <a:t>rpc</a:t>
            </a:r>
            <a:r>
              <a:rPr lang="en-US" dirty="0"/>
              <a:t> server errors"""</a:t>
            </a:r>
          </a:p>
          <a:p>
            <a:r>
              <a:rPr lang="en-US" dirty="0"/>
              <a:t>   pass</a:t>
            </a:r>
          </a:p>
          <a:p>
            <a:r>
              <a:rPr lang="en-US" dirty="0"/>
              <a:t>class </a:t>
            </a:r>
            <a:r>
              <a:rPr lang="en-US" dirty="0" err="1"/>
              <a:t>Redis_Rpc_Client</a:t>
            </a:r>
            <a:r>
              <a:rPr lang="en-US" dirty="0"/>
              <a:t>(object):</a:t>
            </a:r>
          </a:p>
          <a:p>
            <a:endParaRPr lang="en-US" dirty="0"/>
          </a:p>
          <a:p>
            <a:r>
              <a:rPr lang="en-US" dirty="0"/>
              <a:t>   def __</a:t>
            </a:r>
            <a:r>
              <a:rPr lang="en-US" dirty="0" err="1"/>
              <a:t>init</a:t>
            </a:r>
            <a:r>
              <a:rPr lang="en-US" dirty="0"/>
              <a:t>__( self, </a:t>
            </a:r>
            <a:r>
              <a:rPr lang="en-US" dirty="0" err="1"/>
              <a:t>redis_handle</a:t>
            </a:r>
            <a:r>
              <a:rPr lang="en-US" dirty="0"/>
              <a:t> , </a:t>
            </a:r>
            <a:r>
              <a:rPr lang="en-US" dirty="0" err="1"/>
              <a:t>redis_rpc_queue</a:t>
            </a:r>
            <a:r>
              <a:rPr lang="en-US" dirty="0"/>
              <a:t>, </a:t>
            </a:r>
            <a:r>
              <a:rPr lang="en-US" dirty="0" err="1"/>
              <a:t>error_message</a:t>
            </a:r>
            <a:r>
              <a:rPr lang="en-US" dirty="0"/>
              <a:t> ):</a:t>
            </a:r>
          </a:p>
          <a:p>
            <a:r>
              <a:rPr lang="en-US" dirty="0"/>
              <a:t>       </a:t>
            </a:r>
            <a:r>
              <a:rPr lang="en-US" dirty="0" err="1"/>
              <a:t>self.redis_handle</a:t>
            </a:r>
            <a:r>
              <a:rPr lang="en-US" dirty="0"/>
              <a:t> = </a:t>
            </a:r>
            <a:r>
              <a:rPr lang="en-US" dirty="0" err="1"/>
              <a:t>redis_handle</a:t>
            </a:r>
            <a:endParaRPr lang="en-US" dirty="0"/>
          </a:p>
          <a:p>
            <a:r>
              <a:rPr lang="en-US" dirty="0"/>
              <a:t>       </a:t>
            </a:r>
            <a:r>
              <a:rPr lang="en-US" dirty="0" err="1"/>
              <a:t>self.redis_rpc_queue</a:t>
            </a:r>
            <a:r>
              <a:rPr lang="en-US" dirty="0"/>
              <a:t> = </a:t>
            </a:r>
            <a:r>
              <a:rPr lang="en-US" dirty="0" err="1"/>
              <a:t>redis_rpc_queue</a:t>
            </a:r>
            <a:endParaRPr lang="en-US" dirty="0"/>
          </a:p>
          <a:p>
            <a:r>
              <a:rPr lang="en-US" dirty="0"/>
              <a:t>      </a:t>
            </a:r>
            <a:r>
              <a:rPr lang="en-US" dirty="0" err="1"/>
              <a:t>self.error_message</a:t>
            </a:r>
            <a:r>
              <a:rPr lang="en-US" dirty="0"/>
              <a:t> = </a:t>
            </a:r>
            <a:r>
              <a:rPr lang="en-US" dirty="0" err="1"/>
              <a:t>error_message</a:t>
            </a:r>
            <a:endParaRPr lang="en-US" dirty="0"/>
          </a:p>
          <a:p>
            <a:endParaRPr lang="en-US" dirty="0"/>
          </a:p>
        </p:txBody>
      </p:sp>
    </p:spTree>
    <p:extLst>
      <p:ext uri="{BB962C8B-B14F-4D97-AF65-F5344CB8AC3E}">
        <p14:creationId xmlns:p14="http://schemas.microsoft.com/office/powerpoint/2010/main" val="3428258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C548-7581-410C-8FE8-E2AB9CDFC0B7}"/>
              </a:ext>
            </a:extLst>
          </p:cNvPr>
          <p:cNvSpPr>
            <a:spLocks noGrp="1"/>
          </p:cNvSpPr>
          <p:nvPr>
            <p:ph type="title"/>
          </p:nvPr>
        </p:nvSpPr>
        <p:spPr/>
        <p:txBody>
          <a:bodyPr/>
          <a:lstStyle/>
          <a:p>
            <a:r>
              <a:rPr lang="en-US" dirty="0" err="1"/>
              <a:t>Redis</a:t>
            </a:r>
            <a:r>
              <a:rPr lang="en-US" dirty="0"/>
              <a:t> Client Code  -- Part II</a:t>
            </a:r>
            <a:br>
              <a:rPr lang="en-US" dirty="0"/>
            </a:br>
            <a:r>
              <a:rPr lang="en-US" dirty="0"/>
              <a:t>RPC client constructor</a:t>
            </a:r>
          </a:p>
        </p:txBody>
      </p:sp>
      <p:sp>
        <p:nvSpPr>
          <p:cNvPr id="3" name="Content Placeholder 2">
            <a:extLst>
              <a:ext uri="{FF2B5EF4-FFF2-40B4-BE49-F238E27FC236}">
                <a16:creationId xmlns:a16="http://schemas.microsoft.com/office/drawing/2014/main" id="{F24EEE56-1F6D-4439-AA7C-7D1592471E38}"/>
              </a:ext>
            </a:extLst>
          </p:cNvPr>
          <p:cNvSpPr>
            <a:spLocks noGrp="1"/>
          </p:cNvSpPr>
          <p:nvPr>
            <p:ph idx="1"/>
          </p:nvPr>
        </p:nvSpPr>
        <p:spPr/>
        <p:txBody>
          <a:bodyPr>
            <a:normAutofit fontScale="55000" lnSpcReduction="20000"/>
          </a:bodyPr>
          <a:lstStyle/>
          <a:p>
            <a:r>
              <a:rPr lang="en-US" dirty="0"/>
              <a:t> def </a:t>
            </a:r>
            <a:r>
              <a:rPr lang="en-US" dirty="0" err="1"/>
              <a:t>send_rpc_message</a:t>
            </a:r>
            <a:r>
              <a:rPr lang="en-US" dirty="0"/>
              <a:t>( self, </a:t>
            </a:r>
            <a:r>
              <a:rPr lang="en-US" dirty="0" err="1"/>
              <a:t>method,parameters,timeout</a:t>
            </a:r>
            <a:r>
              <a:rPr lang="en-US" dirty="0"/>
              <a:t>=30 ):</a:t>
            </a:r>
          </a:p>
          <a:p>
            <a:r>
              <a:rPr lang="en-US" dirty="0"/>
              <a:t>        request = {}</a:t>
            </a:r>
          </a:p>
          <a:p>
            <a:r>
              <a:rPr lang="en-US" dirty="0"/>
              <a:t>        request["method"] = method  </a:t>
            </a:r>
          </a:p>
          <a:p>
            <a:r>
              <a:rPr lang="en-US" dirty="0"/>
              <a:t>        request["</a:t>
            </a:r>
            <a:r>
              <a:rPr lang="en-US" dirty="0" err="1"/>
              <a:t>params</a:t>
            </a:r>
            <a:r>
              <a:rPr lang="en-US" dirty="0"/>
              <a:t>"] = parameters</a:t>
            </a:r>
          </a:p>
          <a:p>
            <a:r>
              <a:rPr lang="en-US" dirty="0"/>
              <a:t>        request["id"]   = </a:t>
            </a:r>
            <a:r>
              <a:rPr lang="en-US" dirty="0" err="1"/>
              <a:t>str</a:t>
            </a:r>
            <a:r>
              <a:rPr lang="en-US" dirty="0"/>
              <a:t>(uuid.uuid1())       # getting a random key</a:t>
            </a:r>
          </a:p>
          <a:p>
            <a:r>
              <a:rPr lang="en-US" dirty="0"/>
              <a:t>        </a:t>
            </a:r>
            <a:r>
              <a:rPr lang="en-US" dirty="0" err="1"/>
              <a:t>request_json</a:t>
            </a:r>
            <a:r>
              <a:rPr lang="en-US" dirty="0"/>
              <a:t> = </a:t>
            </a:r>
            <a:r>
              <a:rPr lang="en-US" dirty="0" err="1"/>
              <a:t>json.dumps</a:t>
            </a:r>
            <a:r>
              <a:rPr lang="en-US" dirty="0"/>
              <a:t>( request )  #serializing data</a:t>
            </a:r>
          </a:p>
          <a:p>
            <a:r>
              <a:rPr lang="en-US" dirty="0"/>
              <a:t>        </a:t>
            </a:r>
            <a:r>
              <a:rPr lang="en-US" dirty="0" err="1"/>
              <a:t>self.redis_handle.delete</a:t>
            </a:r>
            <a:r>
              <a:rPr lang="en-US" dirty="0"/>
              <a:t>(request["id"] )   # contents of any previous use)</a:t>
            </a:r>
          </a:p>
          <a:p>
            <a:r>
              <a:rPr lang="en-US" dirty="0"/>
              <a:t>        </a:t>
            </a:r>
            <a:r>
              <a:rPr lang="en-US" dirty="0" err="1"/>
              <a:t>self.redis_handle.lpush</a:t>
            </a:r>
            <a:r>
              <a:rPr lang="en-US" dirty="0"/>
              <a:t>(</a:t>
            </a:r>
            <a:r>
              <a:rPr lang="en-US" dirty="0" err="1"/>
              <a:t>self.redis_rpc_queue</a:t>
            </a:r>
            <a:r>
              <a:rPr lang="en-US" dirty="0"/>
              <a:t>, </a:t>
            </a:r>
            <a:r>
              <a:rPr lang="en-US" dirty="0" err="1"/>
              <a:t>request_json</a:t>
            </a:r>
            <a:r>
              <a:rPr lang="en-US" dirty="0"/>
              <a:t>)    # make request</a:t>
            </a:r>
          </a:p>
          <a:p>
            <a:r>
              <a:rPr lang="en-US" dirty="0"/>
              <a:t>        data =  </a:t>
            </a:r>
            <a:r>
              <a:rPr lang="en-US" dirty="0" err="1"/>
              <a:t>self.redis_handle.brpop</a:t>
            </a:r>
            <a:r>
              <a:rPr lang="en-US" dirty="0"/>
              <a:t>(request["id"],timeout = timeout )  # wait up to 30 seconds to receive data</a:t>
            </a:r>
          </a:p>
          <a:p>
            <a:r>
              <a:rPr lang="en-US" dirty="0"/>
              <a:t>        </a:t>
            </a:r>
            <a:r>
              <a:rPr lang="en-US" dirty="0" err="1"/>
              <a:t>self.redis_handle.delete</a:t>
            </a:r>
            <a:r>
              <a:rPr lang="en-US" dirty="0"/>
              <a:t>(request["id"] )  # delete temp key</a:t>
            </a:r>
          </a:p>
          <a:p>
            <a:r>
              <a:rPr lang="en-US" dirty="0"/>
              <a:t>        if data == None:</a:t>
            </a:r>
          </a:p>
          <a:p>
            <a:r>
              <a:rPr lang="en-US" dirty="0"/>
              <a:t>            raise </a:t>
            </a:r>
            <a:r>
              <a:rPr lang="en-US" dirty="0" err="1"/>
              <a:t>Rpc_No_Communication</a:t>
            </a:r>
            <a:r>
              <a:rPr lang="en-US" dirty="0"/>
              <a:t>(</a:t>
            </a:r>
            <a:r>
              <a:rPr lang="en-US" dirty="0" err="1"/>
              <a:t>self.error_message</a:t>
            </a:r>
            <a:r>
              <a:rPr lang="en-US" dirty="0"/>
              <a:t>)  # post exception if an error</a:t>
            </a:r>
          </a:p>
          <a:p>
            <a:r>
              <a:rPr lang="en-US" dirty="0"/>
              <a:t>        response = </a:t>
            </a:r>
            <a:r>
              <a:rPr lang="en-US" dirty="0" err="1"/>
              <a:t>json.loads</a:t>
            </a:r>
            <a:r>
              <a:rPr lang="en-US" dirty="0"/>
              <a:t>(data[1])  #unpack data</a:t>
            </a:r>
          </a:p>
          <a:p>
            <a:r>
              <a:rPr lang="en-US" dirty="0"/>
              <a:t>        return response</a:t>
            </a:r>
          </a:p>
        </p:txBody>
      </p:sp>
    </p:spTree>
    <p:extLst>
      <p:ext uri="{BB962C8B-B14F-4D97-AF65-F5344CB8AC3E}">
        <p14:creationId xmlns:p14="http://schemas.microsoft.com/office/powerpoint/2010/main" val="330312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F361-581E-432B-BE57-B5036D9272B5}"/>
              </a:ext>
            </a:extLst>
          </p:cNvPr>
          <p:cNvSpPr>
            <a:spLocks noGrp="1"/>
          </p:cNvSpPr>
          <p:nvPr>
            <p:ph type="title"/>
          </p:nvPr>
        </p:nvSpPr>
        <p:spPr/>
        <p:txBody>
          <a:bodyPr/>
          <a:lstStyle/>
          <a:p>
            <a:r>
              <a:rPr lang="en-US" dirty="0" err="1"/>
              <a:t>Redis</a:t>
            </a:r>
            <a:r>
              <a:rPr lang="en-US" dirty="0"/>
              <a:t> RPC Server Code  -- Part I</a:t>
            </a:r>
            <a:br>
              <a:rPr lang="en-US" dirty="0"/>
            </a:br>
            <a:r>
              <a:rPr lang="en-US" dirty="0"/>
              <a:t>Send and </a:t>
            </a:r>
            <a:r>
              <a:rPr lang="en-US" dirty="0" err="1"/>
              <a:t>Recieve</a:t>
            </a:r>
            <a:r>
              <a:rPr lang="en-US" dirty="0"/>
              <a:t> Data</a:t>
            </a:r>
          </a:p>
        </p:txBody>
      </p:sp>
      <p:sp>
        <p:nvSpPr>
          <p:cNvPr id="3" name="Content Placeholder 2">
            <a:extLst>
              <a:ext uri="{FF2B5EF4-FFF2-40B4-BE49-F238E27FC236}">
                <a16:creationId xmlns:a16="http://schemas.microsoft.com/office/drawing/2014/main" id="{167CFE06-DC85-46E1-8471-F0BDEA0A1139}"/>
              </a:ext>
            </a:extLst>
          </p:cNvPr>
          <p:cNvSpPr>
            <a:spLocks noGrp="1"/>
          </p:cNvSpPr>
          <p:nvPr>
            <p:ph idx="1"/>
          </p:nvPr>
        </p:nvSpPr>
        <p:spPr/>
        <p:txBody>
          <a:bodyPr>
            <a:normAutofit fontScale="62500" lnSpcReduction="20000"/>
          </a:bodyPr>
          <a:lstStyle/>
          <a:p>
            <a:r>
              <a:rPr lang="en-US" dirty="0"/>
              <a:t>#Construct Class  </a:t>
            </a:r>
          </a:p>
          <a:p>
            <a:r>
              <a:rPr lang="en-US" dirty="0"/>
              <a:t>def __</a:t>
            </a:r>
            <a:r>
              <a:rPr lang="en-US" dirty="0" err="1"/>
              <a:t>init</a:t>
            </a:r>
            <a:r>
              <a:rPr lang="en-US" dirty="0"/>
              <a:t>__( self, </a:t>
            </a:r>
            <a:r>
              <a:rPr lang="en-US" dirty="0" err="1"/>
              <a:t>redis_handle</a:t>
            </a:r>
            <a:r>
              <a:rPr lang="en-US" dirty="0"/>
              <a:t> , </a:t>
            </a:r>
            <a:r>
              <a:rPr lang="en-US" dirty="0" err="1"/>
              <a:t>redis_rpc_queue</a:t>
            </a:r>
            <a:r>
              <a:rPr lang="en-US" dirty="0"/>
              <a:t> , </a:t>
            </a:r>
            <a:r>
              <a:rPr lang="en-US" dirty="0" err="1"/>
              <a:t>timeout_function</a:t>
            </a:r>
            <a:r>
              <a:rPr lang="en-US" dirty="0"/>
              <a:t>=None, </a:t>
            </a:r>
            <a:r>
              <a:rPr lang="en-US" dirty="0" err="1"/>
              <a:t>timeout_value</a:t>
            </a:r>
            <a:r>
              <a:rPr lang="en-US" dirty="0"/>
              <a:t>=5):</a:t>
            </a:r>
          </a:p>
          <a:p>
            <a:r>
              <a:rPr lang="en-US" dirty="0"/>
              <a:t>       </a:t>
            </a:r>
            <a:r>
              <a:rPr lang="en-US" dirty="0" err="1"/>
              <a:t>self.redis_handle</a:t>
            </a:r>
            <a:r>
              <a:rPr lang="en-US" dirty="0"/>
              <a:t> = </a:t>
            </a:r>
            <a:r>
              <a:rPr lang="en-US" dirty="0" err="1"/>
              <a:t>redis_handle</a:t>
            </a:r>
            <a:endParaRPr lang="en-US" dirty="0"/>
          </a:p>
          <a:p>
            <a:r>
              <a:rPr lang="en-US" dirty="0"/>
              <a:t>       </a:t>
            </a:r>
            <a:r>
              <a:rPr lang="en-US" dirty="0" err="1"/>
              <a:t>self.redis_rpc_queue</a:t>
            </a:r>
            <a:r>
              <a:rPr lang="en-US" dirty="0"/>
              <a:t> = </a:t>
            </a:r>
            <a:r>
              <a:rPr lang="en-US" dirty="0" err="1"/>
              <a:t>redis_rpc_queue</a:t>
            </a:r>
            <a:endParaRPr lang="en-US" dirty="0"/>
          </a:p>
          <a:p>
            <a:r>
              <a:rPr lang="en-US" dirty="0"/>
              <a:t>       </a:t>
            </a:r>
            <a:r>
              <a:rPr lang="en-US" dirty="0" err="1"/>
              <a:t>self.timeout_function</a:t>
            </a:r>
            <a:r>
              <a:rPr lang="en-US" dirty="0"/>
              <a:t> = </a:t>
            </a:r>
            <a:r>
              <a:rPr lang="en-US" dirty="0" err="1"/>
              <a:t>timeout_function</a:t>
            </a:r>
            <a:endParaRPr lang="en-US" dirty="0"/>
          </a:p>
          <a:p>
            <a:r>
              <a:rPr lang="en-US" dirty="0"/>
              <a:t>       </a:t>
            </a:r>
            <a:r>
              <a:rPr lang="en-US" dirty="0" err="1"/>
              <a:t>self.timeout_value</a:t>
            </a:r>
            <a:r>
              <a:rPr lang="en-US" dirty="0"/>
              <a:t>  = </a:t>
            </a:r>
            <a:r>
              <a:rPr lang="en-US" dirty="0" err="1"/>
              <a:t>timeout_value</a:t>
            </a:r>
            <a:endParaRPr lang="en-US" dirty="0"/>
          </a:p>
          <a:p>
            <a:r>
              <a:rPr lang="en-US" dirty="0"/>
              <a:t>       </a:t>
            </a:r>
            <a:r>
              <a:rPr lang="en-US" dirty="0" err="1"/>
              <a:t>self.handler</a:t>
            </a:r>
            <a:r>
              <a:rPr lang="en-US" dirty="0"/>
              <a:t> = {}</a:t>
            </a:r>
          </a:p>
          <a:p>
            <a:r>
              <a:rPr lang="en-US" dirty="0"/>
              <a:t>       </a:t>
            </a:r>
            <a:r>
              <a:rPr lang="en-US" dirty="0" err="1"/>
              <a:t>self.redis_handle.delete</a:t>
            </a:r>
            <a:r>
              <a:rPr lang="en-US" dirty="0"/>
              <a:t>(</a:t>
            </a:r>
            <a:r>
              <a:rPr lang="en-US" dirty="0" err="1"/>
              <a:t>redis_rpc_queue</a:t>
            </a:r>
            <a:r>
              <a:rPr lang="en-US" dirty="0"/>
              <a:t>)</a:t>
            </a:r>
          </a:p>
          <a:p>
            <a:r>
              <a:rPr lang="en-US" dirty="0"/>
              <a:t>       </a:t>
            </a:r>
          </a:p>
          <a:p>
            <a:r>
              <a:rPr lang="en-US" dirty="0"/>
              <a:t># Add methods to </a:t>
            </a:r>
            <a:r>
              <a:rPr lang="en-US" dirty="0" err="1"/>
              <a:t>rpc</a:t>
            </a:r>
            <a:r>
              <a:rPr lang="en-US" dirty="0"/>
              <a:t> server</a:t>
            </a:r>
          </a:p>
          <a:p>
            <a:r>
              <a:rPr lang="en-US" dirty="0"/>
              <a:t>    def </a:t>
            </a:r>
            <a:r>
              <a:rPr lang="en-US" dirty="0" err="1"/>
              <a:t>register_call_back</a:t>
            </a:r>
            <a:r>
              <a:rPr lang="en-US" dirty="0"/>
              <a:t>( self, </a:t>
            </a:r>
            <a:r>
              <a:rPr lang="en-US" dirty="0" err="1"/>
              <a:t>method_name</a:t>
            </a:r>
            <a:r>
              <a:rPr lang="en-US" dirty="0"/>
              <a:t>, handler):</a:t>
            </a:r>
          </a:p>
          <a:p>
            <a:r>
              <a:rPr lang="en-US" dirty="0"/>
              <a:t>        </a:t>
            </a:r>
            <a:r>
              <a:rPr lang="en-US" dirty="0" err="1"/>
              <a:t>self.handler</a:t>
            </a:r>
            <a:r>
              <a:rPr lang="en-US" dirty="0"/>
              <a:t>[</a:t>
            </a:r>
            <a:r>
              <a:rPr lang="en-US" dirty="0" err="1"/>
              <a:t>method_name</a:t>
            </a:r>
            <a:r>
              <a:rPr lang="en-US" dirty="0"/>
              <a:t>] = handler</a:t>
            </a:r>
          </a:p>
          <a:p>
            <a:r>
              <a:rPr lang="en-US" dirty="0"/>
              <a:t> </a:t>
            </a:r>
          </a:p>
        </p:txBody>
      </p:sp>
    </p:spTree>
    <p:extLst>
      <p:ext uri="{BB962C8B-B14F-4D97-AF65-F5344CB8AC3E}">
        <p14:creationId xmlns:p14="http://schemas.microsoft.com/office/powerpoint/2010/main" val="3750406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0270-2164-4D9B-8487-F2EB0B96D080}"/>
              </a:ext>
            </a:extLst>
          </p:cNvPr>
          <p:cNvSpPr>
            <a:spLocks noGrp="1"/>
          </p:cNvSpPr>
          <p:nvPr>
            <p:ph type="title"/>
          </p:nvPr>
        </p:nvSpPr>
        <p:spPr/>
        <p:txBody>
          <a:bodyPr/>
          <a:lstStyle/>
          <a:p>
            <a:r>
              <a:rPr lang="en-US" dirty="0"/>
              <a:t>RPC Server Part II</a:t>
            </a:r>
            <a:br>
              <a:rPr lang="en-US" dirty="0"/>
            </a:br>
            <a:r>
              <a:rPr lang="en-US" dirty="0"/>
              <a:t>This is the main server loop</a:t>
            </a:r>
          </a:p>
        </p:txBody>
      </p:sp>
      <p:sp>
        <p:nvSpPr>
          <p:cNvPr id="3" name="Content Placeholder 2">
            <a:extLst>
              <a:ext uri="{FF2B5EF4-FFF2-40B4-BE49-F238E27FC236}">
                <a16:creationId xmlns:a16="http://schemas.microsoft.com/office/drawing/2014/main" id="{B28FBEFE-9527-4770-AF7C-CDBB32D91EC1}"/>
              </a:ext>
            </a:extLst>
          </p:cNvPr>
          <p:cNvSpPr>
            <a:spLocks noGrp="1"/>
          </p:cNvSpPr>
          <p:nvPr>
            <p:ph idx="1"/>
          </p:nvPr>
        </p:nvSpPr>
        <p:spPr/>
        <p:txBody>
          <a:bodyPr>
            <a:normAutofit fontScale="55000" lnSpcReduction="20000"/>
          </a:bodyPr>
          <a:lstStyle/>
          <a:p>
            <a:r>
              <a:rPr lang="en-US" dirty="0"/>
              <a:t> def start( self ):</a:t>
            </a:r>
          </a:p>
          <a:p>
            <a:r>
              <a:rPr lang="en-US" dirty="0"/>
              <a:t>        while True:</a:t>
            </a:r>
          </a:p>
          <a:p>
            <a:r>
              <a:rPr lang="en-US" dirty="0"/>
              <a:t>            try:</a:t>
            </a:r>
          </a:p>
          <a:p>
            <a:r>
              <a:rPr lang="en-US" dirty="0"/>
              <a:t>               input = </a:t>
            </a:r>
            <a:r>
              <a:rPr lang="en-US" dirty="0" err="1"/>
              <a:t>self.redis_handle.brpop</a:t>
            </a:r>
            <a:r>
              <a:rPr lang="en-US" dirty="0"/>
              <a:t>(</a:t>
            </a:r>
            <a:r>
              <a:rPr lang="en-US" dirty="0" err="1"/>
              <a:t>self.redis_rpc_queue,self.timeout_value</a:t>
            </a:r>
            <a:r>
              <a:rPr lang="en-US" dirty="0"/>
              <a:t>)</a:t>
            </a:r>
          </a:p>
          <a:p>
            <a:r>
              <a:rPr lang="en-US" dirty="0"/>
              <a:t>              </a:t>
            </a:r>
          </a:p>
          <a:p>
            <a:r>
              <a:rPr lang="en-US" dirty="0"/>
              <a:t>               if input == None:</a:t>
            </a:r>
          </a:p>
          <a:p>
            <a:r>
              <a:rPr lang="en-US" dirty="0"/>
              <a:t>                    if </a:t>
            </a:r>
            <a:r>
              <a:rPr lang="en-US" dirty="0" err="1"/>
              <a:t>self.timeout_function</a:t>
            </a:r>
            <a:r>
              <a:rPr lang="en-US" dirty="0"/>
              <a:t> != None:</a:t>
            </a:r>
          </a:p>
          <a:p>
            <a:r>
              <a:rPr lang="en-US" dirty="0"/>
              <a:t>                        </a:t>
            </a:r>
            <a:r>
              <a:rPr lang="en-US" dirty="0" err="1"/>
              <a:t>self.timeout_function</a:t>
            </a:r>
            <a:r>
              <a:rPr lang="en-US" dirty="0"/>
              <a:t>()  </a:t>
            </a:r>
          </a:p>
          <a:p>
            <a:r>
              <a:rPr lang="en-US" dirty="0"/>
              <a:t>               else:</a:t>
            </a:r>
          </a:p>
          <a:p>
            <a:r>
              <a:rPr lang="en-US" dirty="0"/>
              <a:t>                   input = </a:t>
            </a:r>
            <a:r>
              <a:rPr lang="en-US" dirty="0" err="1"/>
              <a:t>json.loads</a:t>
            </a:r>
            <a:r>
              <a:rPr lang="en-US" dirty="0"/>
              <a:t>(input[1])  # 0 parameter is the queue</a:t>
            </a:r>
          </a:p>
          <a:p>
            <a:r>
              <a:rPr lang="en-US" dirty="0"/>
              <a:t>                   </a:t>
            </a:r>
            <a:r>
              <a:rPr lang="en-US" dirty="0" err="1"/>
              <a:t>self.process_message</a:t>
            </a:r>
            <a:r>
              <a:rPr lang="en-US" dirty="0"/>
              <a:t>(  input )</a:t>
            </a:r>
          </a:p>
          <a:p>
            <a:r>
              <a:rPr lang="en-US" dirty="0"/>
              <a:t>                       </a:t>
            </a:r>
          </a:p>
          <a:p>
            <a:r>
              <a:rPr lang="en-US" dirty="0"/>
              <a:t>            except:</a:t>
            </a:r>
          </a:p>
          <a:p>
            <a:r>
              <a:rPr lang="en-US" dirty="0"/>
              <a:t>                raise  # put in for debugging purposes</a:t>
            </a:r>
          </a:p>
        </p:txBody>
      </p:sp>
    </p:spTree>
    <p:extLst>
      <p:ext uri="{BB962C8B-B14F-4D97-AF65-F5344CB8AC3E}">
        <p14:creationId xmlns:p14="http://schemas.microsoft.com/office/powerpoint/2010/main" val="3270444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72EC-AA1C-4D2A-8EBC-FA0D50A91336}"/>
              </a:ext>
            </a:extLst>
          </p:cNvPr>
          <p:cNvSpPr>
            <a:spLocks noGrp="1"/>
          </p:cNvSpPr>
          <p:nvPr>
            <p:ph type="title"/>
          </p:nvPr>
        </p:nvSpPr>
        <p:spPr/>
        <p:txBody>
          <a:bodyPr/>
          <a:lstStyle/>
          <a:p>
            <a:r>
              <a:rPr lang="en-US" dirty="0"/>
              <a:t>RPC Server Part III</a:t>
            </a:r>
            <a:br>
              <a:rPr lang="en-US" dirty="0"/>
            </a:br>
            <a:r>
              <a:rPr lang="en-US" dirty="0"/>
              <a:t>Dispatching an action</a:t>
            </a:r>
          </a:p>
        </p:txBody>
      </p:sp>
      <p:sp>
        <p:nvSpPr>
          <p:cNvPr id="3" name="Content Placeholder 2">
            <a:extLst>
              <a:ext uri="{FF2B5EF4-FFF2-40B4-BE49-F238E27FC236}">
                <a16:creationId xmlns:a16="http://schemas.microsoft.com/office/drawing/2014/main" id="{E4544805-A7AE-4DF6-AF5C-9409FCAE5036}"/>
              </a:ext>
            </a:extLst>
          </p:cNvPr>
          <p:cNvSpPr>
            <a:spLocks noGrp="1"/>
          </p:cNvSpPr>
          <p:nvPr>
            <p:ph idx="1"/>
          </p:nvPr>
        </p:nvSpPr>
        <p:spPr/>
        <p:txBody>
          <a:bodyPr>
            <a:normAutofit/>
          </a:bodyPr>
          <a:lstStyle/>
          <a:p>
            <a:r>
              <a:rPr lang="en-US" dirty="0"/>
              <a:t> def </a:t>
            </a:r>
            <a:r>
              <a:rPr lang="en-US" dirty="0" err="1"/>
              <a:t>process_message</a:t>
            </a:r>
            <a:r>
              <a:rPr lang="en-US" dirty="0"/>
              <a:t>( self, input):</a:t>
            </a:r>
          </a:p>
          <a:p>
            <a:endParaRPr lang="en-US" dirty="0"/>
          </a:p>
          <a:p>
            <a:r>
              <a:rPr lang="en-US" dirty="0"/>
              <a:t>        id      = input["id"]</a:t>
            </a:r>
          </a:p>
          <a:p>
            <a:r>
              <a:rPr lang="en-US" dirty="0"/>
              <a:t>        method  =  input["method"]</a:t>
            </a:r>
          </a:p>
          <a:p>
            <a:r>
              <a:rPr lang="en-US" dirty="0"/>
              <a:t>        </a:t>
            </a:r>
            <a:r>
              <a:rPr lang="en-US" dirty="0" err="1"/>
              <a:t>params</a:t>
            </a:r>
            <a:r>
              <a:rPr lang="en-US" dirty="0"/>
              <a:t>  = input["</a:t>
            </a:r>
            <a:r>
              <a:rPr lang="en-US" dirty="0" err="1"/>
              <a:t>params</a:t>
            </a:r>
            <a:r>
              <a:rPr lang="en-US" dirty="0"/>
              <a:t>"]</a:t>
            </a:r>
          </a:p>
          <a:p>
            <a:r>
              <a:rPr lang="en-US" dirty="0"/>
              <a:t>        response = </a:t>
            </a:r>
            <a:r>
              <a:rPr lang="en-US" dirty="0" err="1"/>
              <a:t>self.handler</a:t>
            </a:r>
            <a:r>
              <a:rPr lang="en-US" dirty="0"/>
              <a:t>[method](</a:t>
            </a:r>
            <a:r>
              <a:rPr lang="en-US" dirty="0" err="1"/>
              <a:t>params</a:t>
            </a:r>
            <a:r>
              <a:rPr lang="en-US" dirty="0"/>
              <a:t>)</a:t>
            </a:r>
          </a:p>
          <a:p>
            <a:r>
              <a:rPr lang="en-US" dirty="0"/>
              <a:t>        </a:t>
            </a:r>
            <a:r>
              <a:rPr lang="en-US" dirty="0" err="1"/>
              <a:t>self.redis_handle.lpush</a:t>
            </a:r>
            <a:r>
              <a:rPr lang="en-US" dirty="0"/>
              <a:t>( id, </a:t>
            </a:r>
            <a:r>
              <a:rPr lang="en-US" dirty="0" err="1"/>
              <a:t>json.dumps</a:t>
            </a:r>
            <a:r>
              <a:rPr lang="en-US" dirty="0"/>
              <a:t>(response))        </a:t>
            </a:r>
          </a:p>
          <a:p>
            <a:r>
              <a:rPr lang="en-US" dirty="0"/>
              <a:t>        </a:t>
            </a:r>
            <a:r>
              <a:rPr lang="en-US" dirty="0" err="1"/>
              <a:t>self.redis_handle.expire</a:t>
            </a:r>
            <a:r>
              <a:rPr lang="en-US" dirty="0"/>
              <a:t>(id, 30)  # the key will last for only 30 sec</a:t>
            </a:r>
          </a:p>
        </p:txBody>
      </p:sp>
    </p:spTree>
    <p:extLst>
      <p:ext uri="{BB962C8B-B14F-4D97-AF65-F5344CB8AC3E}">
        <p14:creationId xmlns:p14="http://schemas.microsoft.com/office/powerpoint/2010/main" val="110139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4307-C70B-4602-A9B7-8AE0E824F308}"/>
              </a:ext>
            </a:extLst>
          </p:cNvPr>
          <p:cNvSpPr>
            <a:spLocks noGrp="1"/>
          </p:cNvSpPr>
          <p:nvPr>
            <p:ph type="title"/>
          </p:nvPr>
        </p:nvSpPr>
        <p:spPr/>
        <p:txBody>
          <a:bodyPr/>
          <a:lstStyle/>
          <a:p>
            <a:r>
              <a:rPr lang="en-US" dirty="0" err="1"/>
              <a:t>Redis</a:t>
            </a:r>
            <a:r>
              <a:rPr lang="en-US" dirty="0"/>
              <a:t> as a SQL server</a:t>
            </a:r>
          </a:p>
        </p:txBody>
      </p:sp>
      <p:sp>
        <p:nvSpPr>
          <p:cNvPr id="3" name="Content Placeholder 2">
            <a:extLst>
              <a:ext uri="{FF2B5EF4-FFF2-40B4-BE49-F238E27FC236}">
                <a16:creationId xmlns:a16="http://schemas.microsoft.com/office/drawing/2014/main" id="{5ECAA49A-2465-4AB9-B0C6-42760C87E489}"/>
              </a:ext>
            </a:extLst>
          </p:cNvPr>
          <p:cNvSpPr>
            <a:spLocks noGrp="1"/>
          </p:cNvSpPr>
          <p:nvPr>
            <p:ph idx="1"/>
          </p:nvPr>
        </p:nvSpPr>
        <p:spPr/>
        <p:txBody>
          <a:bodyPr/>
          <a:lstStyle/>
          <a:p>
            <a:r>
              <a:rPr lang="en-US" dirty="0"/>
              <a:t>The </a:t>
            </a:r>
            <a:r>
              <a:rPr lang="en-US" dirty="0" err="1"/>
              <a:t>Redis</a:t>
            </a:r>
            <a:r>
              <a:rPr lang="en-US" dirty="0"/>
              <a:t> SQL module allows the </a:t>
            </a:r>
            <a:r>
              <a:rPr lang="en-US" dirty="0" err="1"/>
              <a:t>Redis</a:t>
            </a:r>
            <a:r>
              <a:rPr lang="en-US" dirty="0"/>
              <a:t> Server to have the capabilities of SQLITE data base.</a:t>
            </a:r>
          </a:p>
          <a:p>
            <a:r>
              <a:rPr lang="en-US" dirty="0"/>
              <a:t>The documentation of the modules commands are</a:t>
            </a:r>
          </a:p>
          <a:p>
            <a:pPr lvl="1"/>
            <a:r>
              <a:rPr lang="en-US" dirty="0">
                <a:hlinkClick r:id="rId2"/>
              </a:rPr>
              <a:t>http://redbeardlab.tech/rediSQL/</a:t>
            </a:r>
            <a:endParaRPr lang="en-US" dirty="0"/>
          </a:p>
          <a:p>
            <a:pPr lvl="1"/>
            <a:r>
              <a:rPr lang="en-US" dirty="0"/>
              <a:t>The presentation will view these pages.</a:t>
            </a:r>
          </a:p>
          <a:p>
            <a:r>
              <a:rPr lang="en-US" dirty="0"/>
              <a:t>The SQLite module supports the JSON1 SQLite module</a:t>
            </a:r>
          </a:p>
          <a:p>
            <a:pPr lvl="1"/>
            <a:r>
              <a:rPr lang="en-US" dirty="0"/>
              <a:t>http://redbeardlab.tech/rediSQL/blog/analytics/</a:t>
            </a:r>
          </a:p>
        </p:txBody>
      </p:sp>
    </p:spTree>
    <p:extLst>
      <p:ext uri="{BB962C8B-B14F-4D97-AF65-F5344CB8AC3E}">
        <p14:creationId xmlns:p14="http://schemas.microsoft.com/office/powerpoint/2010/main" val="2203925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9C18-C1D6-49BA-8278-818929587CCD}"/>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64E90CE7-A9C0-4F97-8B3E-27F497194727}"/>
              </a:ext>
            </a:extLst>
          </p:cNvPr>
          <p:cNvSpPr>
            <a:spLocks noGrp="1"/>
          </p:cNvSpPr>
          <p:nvPr>
            <p:ph idx="1"/>
          </p:nvPr>
        </p:nvSpPr>
        <p:spPr/>
        <p:txBody>
          <a:bodyPr/>
          <a:lstStyle/>
          <a:p>
            <a:r>
              <a:rPr lang="en-US" dirty="0"/>
              <a:t>We have explored the basic concepts of </a:t>
            </a:r>
            <a:r>
              <a:rPr lang="en-US" dirty="0" err="1"/>
              <a:t>Redis</a:t>
            </a:r>
            <a:endParaRPr lang="en-US" dirty="0"/>
          </a:p>
          <a:p>
            <a:r>
              <a:rPr lang="en-US" dirty="0"/>
              <a:t>We still have two more capabilities to explore</a:t>
            </a:r>
          </a:p>
          <a:p>
            <a:pPr lvl="1"/>
            <a:r>
              <a:rPr lang="en-US" dirty="0"/>
              <a:t>Elastic Search</a:t>
            </a:r>
          </a:p>
          <a:p>
            <a:pPr lvl="1"/>
            <a:r>
              <a:rPr lang="en-US"/>
              <a:t>Graph Databases</a:t>
            </a:r>
            <a:endParaRPr lang="en-US" dirty="0"/>
          </a:p>
        </p:txBody>
      </p:sp>
    </p:spTree>
    <p:extLst>
      <p:ext uri="{BB962C8B-B14F-4D97-AF65-F5344CB8AC3E}">
        <p14:creationId xmlns:p14="http://schemas.microsoft.com/office/powerpoint/2010/main" val="399629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6261-54B9-4B0D-869D-3AD5E21F2B90}"/>
              </a:ext>
            </a:extLst>
          </p:cNvPr>
          <p:cNvSpPr>
            <a:spLocks noGrp="1"/>
          </p:cNvSpPr>
          <p:nvPr>
            <p:ph type="title"/>
          </p:nvPr>
        </p:nvSpPr>
        <p:spPr/>
        <p:txBody>
          <a:bodyPr/>
          <a:lstStyle/>
          <a:p>
            <a:r>
              <a:rPr lang="en-US" dirty="0"/>
              <a:t>Properties of </a:t>
            </a:r>
            <a:r>
              <a:rPr lang="en-US" dirty="0" err="1"/>
              <a:t>Redis</a:t>
            </a:r>
            <a:r>
              <a:rPr lang="en-US" dirty="0"/>
              <a:t> Continued</a:t>
            </a:r>
          </a:p>
        </p:txBody>
      </p:sp>
      <p:sp>
        <p:nvSpPr>
          <p:cNvPr id="3" name="Content Placeholder 2">
            <a:extLst>
              <a:ext uri="{FF2B5EF4-FFF2-40B4-BE49-F238E27FC236}">
                <a16:creationId xmlns:a16="http://schemas.microsoft.com/office/drawing/2014/main" id="{2B05F906-E38F-4B07-B965-67886B064674}"/>
              </a:ext>
            </a:extLst>
          </p:cNvPr>
          <p:cNvSpPr>
            <a:spLocks noGrp="1"/>
          </p:cNvSpPr>
          <p:nvPr>
            <p:ph idx="1"/>
          </p:nvPr>
        </p:nvSpPr>
        <p:spPr/>
        <p:txBody>
          <a:bodyPr>
            <a:normAutofit fontScale="92500" lnSpcReduction="20000"/>
          </a:bodyPr>
          <a:lstStyle/>
          <a:p>
            <a:r>
              <a:rPr lang="en-US" dirty="0" err="1"/>
              <a:t>Redis</a:t>
            </a:r>
            <a:r>
              <a:rPr lang="en-US" dirty="0"/>
              <a:t> is a key value database except that </a:t>
            </a:r>
          </a:p>
          <a:p>
            <a:pPr lvl="1"/>
            <a:r>
              <a:rPr lang="en-US" dirty="0"/>
              <a:t>A key value database is a key and a value associated with the key.</a:t>
            </a:r>
          </a:p>
          <a:p>
            <a:pPr lvl="1"/>
            <a:r>
              <a:rPr lang="en-US" dirty="0"/>
              <a:t>From the top level the a key value database looks like a python dictionary.</a:t>
            </a:r>
          </a:p>
          <a:p>
            <a:pPr lvl="1"/>
            <a:r>
              <a:rPr lang="en-US" dirty="0" err="1"/>
              <a:t>Redis</a:t>
            </a:r>
            <a:r>
              <a:rPr lang="en-US" dirty="0"/>
              <a:t> is different in that the value associated with key can be</a:t>
            </a:r>
          </a:p>
          <a:p>
            <a:pPr lvl="2"/>
            <a:r>
              <a:rPr lang="en-US" dirty="0"/>
              <a:t>Single Value</a:t>
            </a:r>
          </a:p>
          <a:p>
            <a:pPr lvl="2"/>
            <a:r>
              <a:rPr lang="en-US" dirty="0"/>
              <a:t>List</a:t>
            </a:r>
          </a:p>
          <a:p>
            <a:pPr lvl="2"/>
            <a:r>
              <a:rPr lang="en-US" dirty="0"/>
              <a:t>Hash Table</a:t>
            </a:r>
          </a:p>
          <a:p>
            <a:pPr lvl="2"/>
            <a:r>
              <a:rPr lang="en-US" dirty="0"/>
              <a:t>Sets</a:t>
            </a:r>
          </a:p>
          <a:p>
            <a:pPr lvl="2"/>
            <a:r>
              <a:rPr lang="en-US" dirty="0"/>
              <a:t>Ordered Sets</a:t>
            </a:r>
          </a:p>
          <a:p>
            <a:pPr lvl="2"/>
            <a:r>
              <a:rPr lang="en-US" dirty="0"/>
              <a:t>Streaming Types</a:t>
            </a:r>
          </a:p>
          <a:p>
            <a:pPr lvl="2"/>
            <a:r>
              <a:rPr lang="en-US" dirty="0"/>
              <a:t>Geospatial Data</a:t>
            </a:r>
          </a:p>
          <a:p>
            <a:pPr lvl="2"/>
            <a:r>
              <a:rPr lang="en-US" dirty="0"/>
              <a:t>And other user extended types </a:t>
            </a:r>
          </a:p>
          <a:p>
            <a:pPr lvl="3"/>
            <a:r>
              <a:rPr lang="en-US" dirty="0"/>
              <a:t>Done with </a:t>
            </a:r>
            <a:r>
              <a:rPr lang="en-US" dirty="0" err="1"/>
              <a:t>Redis</a:t>
            </a:r>
            <a:r>
              <a:rPr lang="en-US" dirty="0"/>
              <a:t> modules</a:t>
            </a:r>
          </a:p>
          <a:p>
            <a:pPr lvl="1"/>
            <a:r>
              <a:rPr lang="en-US" dirty="0"/>
              <a:t>Lua Scripts can be stored in the database and executed like stored procedures.</a:t>
            </a:r>
          </a:p>
          <a:p>
            <a:pPr marL="0" indent="0">
              <a:buNone/>
            </a:pPr>
            <a:endParaRPr lang="en-US" dirty="0"/>
          </a:p>
        </p:txBody>
      </p:sp>
    </p:spTree>
    <p:extLst>
      <p:ext uri="{BB962C8B-B14F-4D97-AF65-F5344CB8AC3E}">
        <p14:creationId xmlns:p14="http://schemas.microsoft.com/office/powerpoint/2010/main" val="140154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398B5-0B8B-4766-8D0E-7329A9D889EB}"/>
              </a:ext>
            </a:extLst>
          </p:cNvPr>
          <p:cNvSpPr>
            <a:spLocks noGrp="1"/>
          </p:cNvSpPr>
          <p:nvPr>
            <p:ph type="title"/>
          </p:nvPr>
        </p:nvSpPr>
        <p:spPr/>
        <p:txBody>
          <a:bodyPr/>
          <a:lstStyle/>
          <a:p>
            <a:r>
              <a:rPr lang="en-US" dirty="0"/>
              <a:t>Properties of </a:t>
            </a:r>
            <a:r>
              <a:rPr lang="en-US" dirty="0" err="1"/>
              <a:t>Redis</a:t>
            </a:r>
            <a:r>
              <a:rPr lang="en-US" dirty="0"/>
              <a:t> Continued</a:t>
            </a:r>
          </a:p>
        </p:txBody>
      </p:sp>
      <p:sp>
        <p:nvSpPr>
          <p:cNvPr id="3" name="Content Placeholder 2">
            <a:extLst>
              <a:ext uri="{FF2B5EF4-FFF2-40B4-BE49-F238E27FC236}">
                <a16:creationId xmlns:a16="http://schemas.microsoft.com/office/drawing/2014/main" id="{71126B62-24A9-4B38-9A1D-9BCFA36FFFEA}"/>
              </a:ext>
            </a:extLst>
          </p:cNvPr>
          <p:cNvSpPr>
            <a:spLocks noGrp="1"/>
          </p:cNvSpPr>
          <p:nvPr>
            <p:ph idx="1"/>
          </p:nvPr>
        </p:nvSpPr>
        <p:spPr/>
        <p:txBody>
          <a:bodyPr/>
          <a:lstStyle/>
          <a:p>
            <a:r>
              <a:rPr lang="en-US" dirty="0" err="1"/>
              <a:t>Redis</a:t>
            </a:r>
            <a:r>
              <a:rPr lang="en-US" dirty="0"/>
              <a:t> is a Memory Database Resident Database</a:t>
            </a:r>
          </a:p>
          <a:p>
            <a:pPr lvl="1"/>
            <a:r>
              <a:rPr lang="en-US" dirty="0"/>
              <a:t>Memory Resident Databases are fast.</a:t>
            </a:r>
          </a:p>
          <a:p>
            <a:pPr lvl="1"/>
            <a:r>
              <a:rPr lang="en-US" dirty="0"/>
              <a:t>However, there are downsides</a:t>
            </a:r>
          </a:p>
          <a:p>
            <a:pPr lvl="2"/>
            <a:r>
              <a:rPr lang="en-US" dirty="0"/>
              <a:t>Size of the </a:t>
            </a:r>
            <a:r>
              <a:rPr lang="en-US" dirty="0" err="1"/>
              <a:t>Redis</a:t>
            </a:r>
            <a:r>
              <a:rPr lang="en-US" dirty="0"/>
              <a:t> DB is limited to size of memory.</a:t>
            </a:r>
          </a:p>
          <a:p>
            <a:pPr lvl="3"/>
            <a:r>
              <a:rPr lang="en-US" dirty="0"/>
              <a:t>Enterprise version can use flash disk</a:t>
            </a:r>
          </a:p>
          <a:p>
            <a:pPr lvl="3"/>
            <a:r>
              <a:rPr lang="en-US" dirty="0"/>
              <a:t>This is not a problem for most IOT Gateway Devices.</a:t>
            </a:r>
          </a:p>
          <a:p>
            <a:pPr lvl="2"/>
            <a:r>
              <a:rPr lang="en-US" dirty="0"/>
              <a:t>Data is stored to disk in a periodic manner </a:t>
            </a:r>
          </a:p>
          <a:p>
            <a:pPr lvl="3"/>
            <a:r>
              <a:rPr lang="en-US" dirty="0"/>
              <a:t>Time period can be controlled</a:t>
            </a:r>
          </a:p>
          <a:p>
            <a:pPr lvl="2"/>
            <a:r>
              <a:rPr lang="en-US" dirty="0"/>
              <a:t>Not good for ACID required transactions , </a:t>
            </a:r>
            <a:r>
              <a:rPr lang="en-US" sz="1800" dirty="0"/>
              <a:t>(Atomicity, Consistency, Isolation, Durability) </a:t>
            </a:r>
          </a:p>
          <a:p>
            <a:pPr lvl="3"/>
            <a:r>
              <a:rPr lang="en-US" dirty="0"/>
              <a:t>but good for the vast majority of IOT Gateway use cases.</a:t>
            </a:r>
          </a:p>
        </p:txBody>
      </p:sp>
    </p:spTree>
    <p:extLst>
      <p:ext uri="{BB962C8B-B14F-4D97-AF65-F5344CB8AC3E}">
        <p14:creationId xmlns:p14="http://schemas.microsoft.com/office/powerpoint/2010/main" val="253648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BBB0-B0EA-490A-B0CC-1F392C2C8921}"/>
              </a:ext>
            </a:extLst>
          </p:cNvPr>
          <p:cNvSpPr>
            <a:spLocks noGrp="1"/>
          </p:cNvSpPr>
          <p:nvPr>
            <p:ph type="title"/>
          </p:nvPr>
        </p:nvSpPr>
        <p:spPr/>
        <p:txBody>
          <a:bodyPr/>
          <a:lstStyle/>
          <a:p>
            <a:r>
              <a:rPr lang="en-US" dirty="0"/>
              <a:t>Manner in which </a:t>
            </a:r>
            <a:r>
              <a:rPr lang="en-US" dirty="0" err="1"/>
              <a:t>Redis</a:t>
            </a:r>
            <a:r>
              <a:rPr lang="en-US" dirty="0"/>
              <a:t> writes to disk</a:t>
            </a:r>
          </a:p>
        </p:txBody>
      </p:sp>
      <p:sp>
        <p:nvSpPr>
          <p:cNvPr id="3" name="Content Placeholder 2">
            <a:extLst>
              <a:ext uri="{FF2B5EF4-FFF2-40B4-BE49-F238E27FC236}">
                <a16:creationId xmlns:a16="http://schemas.microsoft.com/office/drawing/2014/main" id="{79D02828-E33D-4D66-AC7F-A197DFB37694}"/>
              </a:ext>
            </a:extLst>
          </p:cNvPr>
          <p:cNvSpPr>
            <a:spLocks noGrp="1"/>
          </p:cNvSpPr>
          <p:nvPr>
            <p:ph idx="1"/>
          </p:nvPr>
        </p:nvSpPr>
        <p:spPr/>
        <p:txBody>
          <a:bodyPr>
            <a:normAutofit fontScale="92500" lnSpcReduction="10000"/>
          </a:bodyPr>
          <a:lstStyle/>
          <a:p>
            <a:r>
              <a:rPr lang="en-US" dirty="0"/>
              <a:t>Data in RAM is written to disk based upon criteria which is specify in the </a:t>
            </a:r>
            <a:r>
              <a:rPr lang="en-US" dirty="0" err="1"/>
              <a:t>redis</a:t>
            </a:r>
            <a:r>
              <a:rPr lang="en-US" dirty="0"/>
              <a:t> configuration field.</a:t>
            </a:r>
          </a:p>
          <a:p>
            <a:r>
              <a:rPr lang="en-US" dirty="0"/>
              <a:t>save  time bytes</a:t>
            </a:r>
          </a:p>
          <a:p>
            <a:r>
              <a:rPr lang="en-US" dirty="0"/>
              <a:t>The default </a:t>
            </a:r>
            <a:r>
              <a:rPr lang="en-US" dirty="0" err="1"/>
              <a:t>redis</a:t>
            </a:r>
            <a:r>
              <a:rPr lang="en-US" dirty="0"/>
              <a:t> configuration is:</a:t>
            </a:r>
          </a:p>
          <a:p>
            <a:pPr lvl="1"/>
            <a:r>
              <a:rPr lang="en-US" dirty="0"/>
              <a:t>save 900 1   # if 1 byte changed save after 15 minutes</a:t>
            </a:r>
          </a:p>
          <a:p>
            <a:pPr lvl="1"/>
            <a:r>
              <a:rPr lang="en-US" dirty="0"/>
              <a:t>save 300 10 # if 10 bytes changed save after 5 minutes</a:t>
            </a:r>
          </a:p>
          <a:p>
            <a:pPr lvl="1"/>
            <a:r>
              <a:rPr lang="en-US" dirty="0"/>
              <a:t>save 60 10000 # if 10000 bytes </a:t>
            </a:r>
            <a:r>
              <a:rPr lang="en-US" dirty="0" err="1"/>
              <a:t>chanded</a:t>
            </a:r>
            <a:r>
              <a:rPr lang="en-US" dirty="0"/>
              <a:t> save after 1 minute</a:t>
            </a:r>
          </a:p>
          <a:p>
            <a:r>
              <a:rPr lang="en-US" dirty="0"/>
              <a:t>The </a:t>
            </a:r>
            <a:r>
              <a:rPr lang="en-US" dirty="0" err="1"/>
              <a:t>redis</a:t>
            </a:r>
            <a:r>
              <a:rPr lang="en-US" dirty="0"/>
              <a:t> command BGSAVE will save the database to disk in the background.</a:t>
            </a:r>
          </a:p>
          <a:p>
            <a:r>
              <a:rPr lang="en-US" dirty="0"/>
              <a:t>The </a:t>
            </a:r>
            <a:r>
              <a:rPr lang="en-US" dirty="0" err="1"/>
              <a:t>redis</a:t>
            </a:r>
            <a:r>
              <a:rPr lang="en-US" dirty="0"/>
              <a:t> command SAVE will save the database to disk immediately and will halt the data base until the save is made.</a:t>
            </a:r>
          </a:p>
          <a:p>
            <a:endParaRPr lang="en-US" dirty="0"/>
          </a:p>
        </p:txBody>
      </p:sp>
    </p:spTree>
    <p:extLst>
      <p:ext uri="{BB962C8B-B14F-4D97-AF65-F5344CB8AC3E}">
        <p14:creationId xmlns:p14="http://schemas.microsoft.com/office/powerpoint/2010/main" val="327319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5413-9061-4AE7-B956-C26DAEBE9407}"/>
              </a:ext>
            </a:extLst>
          </p:cNvPr>
          <p:cNvSpPr>
            <a:spLocks noGrp="1"/>
          </p:cNvSpPr>
          <p:nvPr>
            <p:ph type="title"/>
          </p:nvPr>
        </p:nvSpPr>
        <p:spPr/>
        <p:txBody>
          <a:bodyPr/>
          <a:lstStyle/>
          <a:p>
            <a:r>
              <a:rPr lang="en-US" dirty="0" err="1"/>
              <a:t>Redis</a:t>
            </a:r>
            <a:r>
              <a:rPr lang="en-US" dirty="0"/>
              <a:t> Databases</a:t>
            </a:r>
          </a:p>
        </p:txBody>
      </p:sp>
      <p:sp>
        <p:nvSpPr>
          <p:cNvPr id="3" name="Content Placeholder 2">
            <a:extLst>
              <a:ext uri="{FF2B5EF4-FFF2-40B4-BE49-F238E27FC236}">
                <a16:creationId xmlns:a16="http://schemas.microsoft.com/office/drawing/2014/main" id="{7F7983E8-8F48-4714-B545-1F3DB6AAB4A9}"/>
              </a:ext>
            </a:extLst>
          </p:cNvPr>
          <p:cNvSpPr>
            <a:spLocks noGrp="1"/>
          </p:cNvSpPr>
          <p:nvPr>
            <p:ph idx="1"/>
          </p:nvPr>
        </p:nvSpPr>
        <p:spPr/>
        <p:txBody>
          <a:bodyPr/>
          <a:lstStyle/>
          <a:p>
            <a:r>
              <a:rPr lang="en-US" dirty="0" err="1"/>
              <a:t>Redis</a:t>
            </a:r>
            <a:r>
              <a:rPr lang="en-US" dirty="0"/>
              <a:t> has a configurable number of databases</a:t>
            </a:r>
          </a:p>
          <a:p>
            <a:pPr lvl="1"/>
            <a:r>
              <a:rPr lang="en-US" dirty="0"/>
              <a:t>From 0 to N </a:t>
            </a:r>
          </a:p>
          <a:p>
            <a:pPr lvl="1"/>
            <a:r>
              <a:rPr lang="en-US" dirty="0"/>
              <a:t>Specified in the </a:t>
            </a:r>
            <a:r>
              <a:rPr lang="en-US" dirty="0" err="1"/>
              <a:t>Redis</a:t>
            </a:r>
            <a:r>
              <a:rPr lang="en-US" dirty="0"/>
              <a:t> configuration file and configured at startup</a:t>
            </a:r>
          </a:p>
          <a:p>
            <a:r>
              <a:rPr lang="en-US" dirty="0"/>
              <a:t>Purpose is to segregate keys so that the keys do not overlap.</a:t>
            </a:r>
          </a:p>
          <a:p>
            <a:r>
              <a:rPr lang="en-US" dirty="0"/>
              <a:t>A python client </a:t>
            </a:r>
            <a:r>
              <a:rPr lang="en-US" dirty="0" err="1"/>
              <a:t>redis</a:t>
            </a:r>
            <a:r>
              <a:rPr lang="en-US" dirty="0"/>
              <a:t> handle is restricted to one database.</a:t>
            </a:r>
          </a:p>
          <a:p>
            <a:pPr lvl="1"/>
            <a:r>
              <a:rPr lang="en-US" dirty="0"/>
              <a:t>Due to publish/subscribe limitations</a:t>
            </a:r>
          </a:p>
        </p:txBody>
      </p:sp>
    </p:spTree>
    <p:extLst>
      <p:ext uri="{BB962C8B-B14F-4D97-AF65-F5344CB8AC3E}">
        <p14:creationId xmlns:p14="http://schemas.microsoft.com/office/powerpoint/2010/main" val="140070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4273-AECD-43B5-A5E9-4FEA4F1BDB62}"/>
              </a:ext>
            </a:extLst>
          </p:cNvPr>
          <p:cNvSpPr>
            <a:spLocks noGrp="1"/>
          </p:cNvSpPr>
          <p:nvPr>
            <p:ph type="title"/>
          </p:nvPr>
        </p:nvSpPr>
        <p:spPr/>
        <p:txBody>
          <a:bodyPr/>
          <a:lstStyle/>
          <a:p>
            <a:r>
              <a:rPr lang="en-US" dirty="0" err="1"/>
              <a:t>Redis</a:t>
            </a:r>
            <a:r>
              <a:rPr lang="en-US" dirty="0"/>
              <a:t> Contrasted to SQL Databases</a:t>
            </a:r>
          </a:p>
        </p:txBody>
      </p:sp>
      <p:sp>
        <p:nvSpPr>
          <p:cNvPr id="3" name="Content Placeholder 2">
            <a:extLst>
              <a:ext uri="{FF2B5EF4-FFF2-40B4-BE49-F238E27FC236}">
                <a16:creationId xmlns:a16="http://schemas.microsoft.com/office/drawing/2014/main" id="{8E2B7AD2-5C5D-47BD-B920-FA0C14C63814}"/>
              </a:ext>
            </a:extLst>
          </p:cNvPr>
          <p:cNvSpPr>
            <a:spLocks noGrp="1"/>
          </p:cNvSpPr>
          <p:nvPr>
            <p:ph idx="1"/>
          </p:nvPr>
        </p:nvSpPr>
        <p:spPr/>
        <p:txBody>
          <a:bodyPr/>
          <a:lstStyle/>
          <a:p>
            <a:r>
              <a:rPr lang="en-US" dirty="0" err="1"/>
              <a:t>Redis</a:t>
            </a:r>
            <a:r>
              <a:rPr lang="en-US" dirty="0"/>
              <a:t> is total different from conventional SQL databases</a:t>
            </a:r>
          </a:p>
          <a:p>
            <a:pPr lvl="1"/>
            <a:r>
              <a:rPr lang="en-US" dirty="0" err="1"/>
              <a:t>Redis</a:t>
            </a:r>
            <a:r>
              <a:rPr lang="en-US" dirty="0"/>
              <a:t> supports many simple objects</a:t>
            </a:r>
          </a:p>
          <a:p>
            <a:pPr lvl="1"/>
            <a:r>
              <a:rPr lang="en-US" dirty="0"/>
              <a:t>A simple object in a SQL data base requires a table</a:t>
            </a:r>
          </a:p>
          <a:p>
            <a:pPr lvl="1"/>
            <a:r>
              <a:rPr lang="en-US" dirty="0"/>
              <a:t>The closest form of table is a list.</a:t>
            </a:r>
          </a:p>
          <a:p>
            <a:pPr lvl="1"/>
            <a:r>
              <a:rPr lang="en-US" dirty="0" err="1"/>
              <a:t>Redis</a:t>
            </a:r>
            <a:r>
              <a:rPr lang="en-US" dirty="0"/>
              <a:t> lists do not have fields </a:t>
            </a:r>
          </a:p>
          <a:p>
            <a:pPr lvl="1"/>
            <a:r>
              <a:rPr lang="en-US" dirty="0"/>
              <a:t>Use SQL data base if one has large tables with the need for querying</a:t>
            </a:r>
          </a:p>
          <a:p>
            <a:pPr marL="457200" lvl="1" indent="0">
              <a:buNone/>
            </a:pPr>
            <a:endParaRPr lang="en-US" dirty="0"/>
          </a:p>
        </p:txBody>
      </p:sp>
    </p:spTree>
    <p:extLst>
      <p:ext uri="{BB962C8B-B14F-4D97-AF65-F5344CB8AC3E}">
        <p14:creationId xmlns:p14="http://schemas.microsoft.com/office/powerpoint/2010/main" val="405415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BC41-9C18-41D3-83C2-4D643F5DD510}"/>
              </a:ext>
            </a:extLst>
          </p:cNvPr>
          <p:cNvSpPr>
            <a:spLocks noGrp="1"/>
          </p:cNvSpPr>
          <p:nvPr>
            <p:ph type="title"/>
          </p:nvPr>
        </p:nvSpPr>
        <p:spPr/>
        <p:txBody>
          <a:bodyPr/>
          <a:lstStyle/>
          <a:p>
            <a:r>
              <a:rPr lang="en-US" dirty="0"/>
              <a:t>But </a:t>
            </a:r>
            <a:r>
              <a:rPr lang="en-US" dirty="0" err="1"/>
              <a:t>Redis</a:t>
            </a:r>
            <a:r>
              <a:rPr lang="en-US" dirty="0"/>
              <a:t> Can Support SQL</a:t>
            </a:r>
          </a:p>
        </p:txBody>
      </p:sp>
      <p:sp>
        <p:nvSpPr>
          <p:cNvPr id="3" name="Content Placeholder 2">
            <a:extLst>
              <a:ext uri="{FF2B5EF4-FFF2-40B4-BE49-F238E27FC236}">
                <a16:creationId xmlns:a16="http://schemas.microsoft.com/office/drawing/2014/main" id="{2FDB0CDD-B612-4E6C-AB0A-45CA1F569ADA}"/>
              </a:ext>
            </a:extLst>
          </p:cNvPr>
          <p:cNvSpPr>
            <a:spLocks noGrp="1"/>
          </p:cNvSpPr>
          <p:nvPr>
            <p:ph idx="1"/>
          </p:nvPr>
        </p:nvSpPr>
        <p:spPr/>
        <p:txBody>
          <a:bodyPr/>
          <a:lstStyle/>
          <a:p>
            <a:r>
              <a:rPr lang="en-US" dirty="0"/>
              <a:t>There is a </a:t>
            </a:r>
            <a:r>
              <a:rPr lang="en-US" dirty="0" err="1"/>
              <a:t>redis</a:t>
            </a:r>
            <a:r>
              <a:rPr lang="en-US" dirty="0"/>
              <a:t> module, </a:t>
            </a:r>
            <a:r>
              <a:rPr lang="en-US" dirty="0" err="1"/>
              <a:t>Redisql</a:t>
            </a:r>
            <a:r>
              <a:rPr lang="en-US" dirty="0"/>
              <a:t>, incorporates the SQLite Data base in </a:t>
            </a:r>
            <a:r>
              <a:rPr lang="en-US" dirty="0" err="1"/>
              <a:t>redis</a:t>
            </a:r>
            <a:r>
              <a:rPr lang="en-US" dirty="0"/>
              <a:t>.</a:t>
            </a:r>
          </a:p>
          <a:p>
            <a:r>
              <a:rPr lang="en-US" dirty="0"/>
              <a:t>The module actually stores data in a SQLite file.</a:t>
            </a:r>
          </a:p>
          <a:p>
            <a:r>
              <a:rPr lang="en-US" dirty="0"/>
              <a:t>Currently, the version on git hub does not support arm processors.  The new version will.  The author has given me a library of the future release.  </a:t>
            </a:r>
          </a:p>
          <a:p>
            <a:r>
              <a:rPr lang="en-US" dirty="0"/>
              <a:t>The </a:t>
            </a:r>
            <a:r>
              <a:rPr lang="en-US" dirty="0" err="1"/>
              <a:t>sqlite</a:t>
            </a:r>
            <a:r>
              <a:rPr lang="en-US" dirty="0"/>
              <a:t> </a:t>
            </a:r>
            <a:r>
              <a:rPr lang="en-US" dirty="0" err="1"/>
              <a:t>redis</a:t>
            </a:r>
            <a:r>
              <a:rPr lang="en-US" dirty="0"/>
              <a:t> module gives SQLite functionality plus the ability to access the database with concurrent users.</a:t>
            </a:r>
          </a:p>
          <a:p>
            <a:r>
              <a:rPr lang="en-US" dirty="0"/>
              <a:t>SQLite base module by itself does not support concurrency </a:t>
            </a:r>
          </a:p>
        </p:txBody>
      </p:sp>
    </p:spTree>
    <p:extLst>
      <p:ext uri="{BB962C8B-B14F-4D97-AF65-F5344CB8AC3E}">
        <p14:creationId xmlns:p14="http://schemas.microsoft.com/office/powerpoint/2010/main" val="421990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E1-1E86-43CA-AF7E-3D7D0A357841}"/>
              </a:ext>
            </a:extLst>
          </p:cNvPr>
          <p:cNvSpPr>
            <a:spLocks noGrp="1"/>
          </p:cNvSpPr>
          <p:nvPr>
            <p:ph type="title"/>
          </p:nvPr>
        </p:nvSpPr>
        <p:spPr/>
        <p:txBody>
          <a:bodyPr/>
          <a:lstStyle/>
          <a:p>
            <a:r>
              <a:rPr lang="en-US" dirty="0" err="1"/>
              <a:t>Redis</a:t>
            </a:r>
            <a:r>
              <a:rPr lang="en-US" dirty="0"/>
              <a:t> Properties Continued</a:t>
            </a:r>
          </a:p>
        </p:txBody>
      </p:sp>
      <p:sp>
        <p:nvSpPr>
          <p:cNvPr id="3" name="Content Placeholder 2">
            <a:extLst>
              <a:ext uri="{FF2B5EF4-FFF2-40B4-BE49-F238E27FC236}">
                <a16:creationId xmlns:a16="http://schemas.microsoft.com/office/drawing/2014/main" id="{D1DC4BF6-9D3D-4579-8FB9-C8117DADAC08}"/>
              </a:ext>
            </a:extLst>
          </p:cNvPr>
          <p:cNvSpPr>
            <a:spLocks noGrp="1"/>
          </p:cNvSpPr>
          <p:nvPr>
            <p:ph idx="1"/>
          </p:nvPr>
        </p:nvSpPr>
        <p:spPr/>
        <p:txBody>
          <a:bodyPr/>
          <a:lstStyle/>
          <a:p>
            <a:r>
              <a:rPr lang="en-US" dirty="0" err="1"/>
              <a:t>Redis</a:t>
            </a:r>
            <a:r>
              <a:rPr lang="en-US" dirty="0"/>
              <a:t> client commands can be found at:	</a:t>
            </a:r>
          </a:p>
          <a:p>
            <a:pPr lvl="1"/>
            <a:r>
              <a:rPr lang="en-US" dirty="0">
                <a:hlinkClick r:id="rId2"/>
              </a:rPr>
              <a:t>https://redis.io/commands</a:t>
            </a:r>
            <a:endParaRPr lang="en-US" dirty="0"/>
          </a:p>
          <a:p>
            <a:r>
              <a:rPr lang="en-US" dirty="0" err="1"/>
              <a:t>Redis</a:t>
            </a:r>
            <a:r>
              <a:rPr lang="en-US" dirty="0"/>
              <a:t> python client commands can be found at:</a:t>
            </a:r>
          </a:p>
          <a:p>
            <a:pPr lvl="1"/>
            <a:r>
              <a:rPr lang="en-US" dirty="0">
                <a:hlinkClick r:id="rId3"/>
              </a:rPr>
              <a:t>http://redis-py.readthedocs.io/en/latest/</a:t>
            </a:r>
            <a:endParaRPr lang="en-US" dirty="0"/>
          </a:p>
          <a:p>
            <a:r>
              <a:rPr lang="en-US" dirty="0"/>
              <a:t>A list of clients can be found at:</a:t>
            </a:r>
          </a:p>
          <a:p>
            <a:pPr lvl="1"/>
            <a:r>
              <a:rPr lang="en-US" dirty="0"/>
              <a:t> https://redis.io/clients</a:t>
            </a:r>
          </a:p>
        </p:txBody>
      </p:sp>
    </p:spTree>
    <p:extLst>
      <p:ext uri="{BB962C8B-B14F-4D97-AF65-F5344CB8AC3E}">
        <p14:creationId xmlns:p14="http://schemas.microsoft.com/office/powerpoint/2010/main" val="3885333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10527</TotalTime>
  <Words>2175</Words>
  <Application>Microsoft Office PowerPoint</Application>
  <PresentationFormat>Widescreen</PresentationFormat>
  <Paragraphs>288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Arial</vt:lpstr>
      <vt:lpstr>Calibri</vt:lpstr>
      <vt:lpstr>Calibri Light</vt:lpstr>
      <vt:lpstr>SFMono-Regular</vt:lpstr>
      <vt:lpstr>Office Theme</vt:lpstr>
      <vt:lpstr>Redis Nano Data Center</vt:lpstr>
      <vt:lpstr>Properties of Redis Database</vt:lpstr>
      <vt:lpstr>Properties of Redis Continued</vt:lpstr>
      <vt:lpstr>Properties of Redis Continued</vt:lpstr>
      <vt:lpstr>Manner in which Redis writes to disk</vt:lpstr>
      <vt:lpstr>Redis Databases</vt:lpstr>
      <vt:lpstr>Redis Contrasted to SQL Databases</vt:lpstr>
      <vt:lpstr>But Redis Can Support SQL</vt:lpstr>
      <vt:lpstr>Redis Properties Continued</vt:lpstr>
      <vt:lpstr>Redis as the Nano Data Center</vt:lpstr>
      <vt:lpstr>Redis as a Message Broker</vt:lpstr>
      <vt:lpstr>Redis List as a Message Broker With this approach there can be many writers and only one reader.</vt:lpstr>
      <vt:lpstr>Redis Publish/Subscribe as a Message Broker</vt:lpstr>
      <vt:lpstr>Using Redis Time Series (streams)  as Message Broker</vt:lpstr>
      <vt:lpstr>Redis as a Data Store</vt:lpstr>
      <vt:lpstr>Redis as a Time Series Database What is Time Series Database</vt:lpstr>
      <vt:lpstr>Redis Time Series as Lists</vt:lpstr>
      <vt:lpstr>Redis Streams as a Time Series Data Base</vt:lpstr>
      <vt:lpstr>Redis Stream as a Message Broker</vt:lpstr>
      <vt:lpstr>Redis Streams Customer Groups</vt:lpstr>
      <vt:lpstr>Redis Streams Customer Groups</vt:lpstr>
      <vt:lpstr>Redis as a RPC Server</vt:lpstr>
      <vt:lpstr>RPC Client Part I Construct the Class</vt:lpstr>
      <vt:lpstr>Redis Client Code  -- Part II RPC client constructor</vt:lpstr>
      <vt:lpstr>Redis RPC Server Code  -- Part I Send and Recieve Data</vt:lpstr>
      <vt:lpstr>RPC Server Part II This is the main server loop</vt:lpstr>
      <vt:lpstr>RPC Server Part III Dispatching an action</vt:lpstr>
      <vt:lpstr>Redis as a SQL server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 Data Base</dc:title>
  <dc:creator>Glenn Edgar</dc:creator>
  <cp:lastModifiedBy>Glenn Edgar</cp:lastModifiedBy>
  <cp:revision>89</cp:revision>
  <dcterms:created xsi:type="dcterms:W3CDTF">2018-01-09T22:49:25Z</dcterms:created>
  <dcterms:modified xsi:type="dcterms:W3CDTF">2018-02-05T22:05:59Z</dcterms:modified>
</cp:coreProperties>
</file>