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EB-08D6-4650-8930-68AEBDBE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DB8F8-847D-4EBA-AE37-06A71273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340A-9FB9-4C5D-BB99-F1AEF931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041A-2A99-485D-B670-027DF110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BFC5-23B0-48E4-BD6D-70D38B58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1704-5A2A-49AC-8B85-2A80F0B8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9FC9-1636-4FF5-94CC-1CA45EBC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01E6-A425-4A56-97FB-37EA2BF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41EB-BBE8-4281-B153-14AE2591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7BBD-A7BD-4CA7-AC91-EA290D1F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3F9CD-B1CA-4AA0-B4B1-2D6DFD050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31AD-ECB5-44B7-949E-D85F3DF1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7C06-E6A6-4303-9793-9857631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E994-788C-4D88-B874-2212288D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E59F-A19B-41F1-869C-E8787EFD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C24A-9975-424A-97AF-B3A3512A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B90E-EFEF-44C3-88CA-9BDFE7E3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448D-A1E0-40E1-A9C1-2E8B2EFF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B29B-5662-4160-A82D-FD4BB3D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6AFF-9C62-48BA-AF1F-F44359A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CAE9-4B4B-494A-B5FC-3BA208F6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5C55-8F9B-4642-9CF7-C3CCA8F2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4E81-F8F6-4F9E-A233-49133DC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9912-C065-4365-9A19-A82A031B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DA3B-F602-4D36-B233-C61433A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DB8C-CE53-4E98-B05B-907872B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0AF-4E97-476C-A9D3-82B0C99D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2B17-D3AB-4BAA-AF0C-73503C96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FCDA-9B01-46DC-B021-9D728C64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28C3-800D-48BB-8AD4-E31BAEAA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C1F7-FE43-4332-A94D-AF9CAA59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F6DF-FD69-46C7-A2C4-73CE6674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956EC-E0DD-4338-8E50-E2E4DE8B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7478D-3C1E-4582-B6FF-0A317256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50B25-066C-4D27-BA96-8D3E4FDB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CB73-3349-4B43-9B8D-E3B91D5D0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8241-5A6E-4427-8FFA-E604FEFD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D0E71-292A-497D-935E-C55F8833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7EC2-61C3-4056-A880-2149533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164B-7E89-4261-83B1-FC0F7DD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CED49-91BE-41E1-8D0F-EAB00CA7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48D1-65EC-4E44-A4D5-7B20149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BCAF7-5287-416B-8CFF-19679FF2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72CED-CAC3-4B8E-9268-13125B0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4508F-3BF3-48D6-8110-AE05E7F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3DF26-B0C0-4E7E-B3AC-ED15D8C3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4CC-855E-49B9-B3A3-D108B65F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9B28-D716-4DCA-9EF7-2B120D59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63B1-5C4D-423A-8D95-4B6AB8CB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3E62-5E1D-49D7-AA38-6C2CD108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5D7B-75CE-4C64-8EA2-A98B5AB8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07DC6-76E5-4CF8-996D-70AB1FC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3F84-2940-4219-8415-AE4BE80F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A980A-BDC3-4312-9FB4-77FBA46C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0B5DF-DEA4-4DFC-BFEA-F8F23DA14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4CA1-EEFE-4A97-B38E-E9206F7C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063B-1457-4FC6-A7DA-26B22911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72C4-59DE-4324-8C55-69E3D603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2973F-4C39-42AA-A506-0B15601E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7438-EE73-4127-98C1-D246081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5A61-EFBC-4F93-9A84-15963645B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60A8-E87F-44EA-B351-50426EF2D9E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BA5C-DEB5-4BEC-8B38-0253E86EC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EC91-F401-4C22-A42E-A3DC5370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302C-4710-4C69-A2CD-B9F4183A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FB94-357D-4711-A789-69D6614E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Power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8253-5070-4531-ACA7-C874EF6AA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EBB3-2569-4C25-963D-D2B6AE1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for Majority of California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512C-C488-43E0-AD4E-4DB51364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have time to develop this product</a:t>
            </a:r>
          </a:p>
          <a:p>
            <a:r>
              <a:rPr lang="en-US" dirty="0"/>
              <a:t>I could use this product.</a:t>
            </a:r>
          </a:p>
          <a:p>
            <a:r>
              <a:rPr lang="en-US" dirty="0"/>
              <a:t>I will let some one prototype it on my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2815-6DFA-4755-ABE4-5063DC7F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Power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E22B-AECA-43FC-8189-D006A4FC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Sites with Power and Sites without Power</a:t>
            </a:r>
          </a:p>
          <a:p>
            <a:r>
              <a:rPr lang="en-US" dirty="0"/>
              <a:t>My irrigation system that I developed requires ac power brought to the site. </a:t>
            </a:r>
          </a:p>
          <a:p>
            <a:pPr lvl="1"/>
            <a:r>
              <a:rPr lang="en-US" dirty="0"/>
              <a:t>For sites that have wells this is not a problem</a:t>
            </a:r>
          </a:p>
          <a:p>
            <a:pPr lvl="1"/>
            <a:r>
              <a:rPr lang="en-US" dirty="0"/>
              <a:t>The solenoid valves that I use require about 4.5 watts to operate.</a:t>
            </a:r>
          </a:p>
          <a:p>
            <a:pPr lvl="1"/>
            <a:r>
              <a:rPr lang="en-US" dirty="0"/>
              <a:t>The max irrigation draw would be 18 watts ( 4 valves )</a:t>
            </a:r>
          </a:p>
          <a:p>
            <a:r>
              <a:rPr lang="en-US" dirty="0"/>
              <a:t>There are sites in </a:t>
            </a:r>
            <a:r>
              <a:rPr lang="en-US" dirty="0" err="1"/>
              <a:t>Deluz</a:t>
            </a:r>
            <a:r>
              <a:rPr lang="en-US" dirty="0"/>
              <a:t> where there is no electrical is present.</a:t>
            </a:r>
          </a:p>
          <a:p>
            <a:pPr lvl="1"/>
            <a:r>
              <a:rPr lang="en-US" dirty="0"/>
              <a:t>Uses Rancho Water</a:t>
            </a:r>
          </a:p>
          <a:p>
            <a:pPr lvl="1"/>
            <a:r>
              <a:rPr lang="en-US" dirty="0"/>
              <a:t>Even though electrical lines are overhead, cost would be prohibited to install electric for irrigation control.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855-8AE5-4A21-9C47-ED3D1D26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where power will never be added</a:t>
            </a:r>
          </a:p>
        </p:txBody>
      </p:sp>
      <p:pic>
        <p:nvPicPr>
          <p:cNvPr id="1026" name="Picture 2" descr="https://upload.wikimedia.org/wikipedia/commons/thumb/1/17/PivotIrrigationOnCotton.jpg/300px-PivotIrrigationOnCotton.jpg">
            <a:extLst>
              <a:ext uri="{FF2B5EF4-FFF2-40B4-BE49-F238E27FC236}">
                <a16:creationId xmlns:a16="http://schemas.microsoft.com/office/drawing/2014/main" id="{D26A5C32-E179-48B8-B3E8-91EEB659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962150"/>
            <a:ext cx="2857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694CCA-9644-4D13-8116-83FF2D50496A}"/>
              </a:ext>
            </a:extLst>
          </p:cNvPr>
          <p:cNvSpPr txBox="1"/>
          <p:nvPr/>
        </p:nvSpPr>
        <p:spPr>
          <a:xfrm>
            <a:off x="6522244" y="2064544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flow metes mounted on the unit will benefit operation.</a:t>
            </a:r>
          </a:p>
        </p:txBody>
      </p:sp>
    </p:spTree>
    <p:extLst>
      <p:ext uri="{BB962C8B-B14F-4D97-AF65-F5344CB8AC3E}">
        <p14:creationId xmlns:p14="http://schemas.microsoft.com/office/powerpoint/2010/main" val="22385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260-B6A0-4D45-99AA-5F7FEF0B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meters can be cheap</a:t>
            </a:r>
          </a:p>
        </p:txBody>
      </p:sp>
      <p:pic>
        <p:nvPicPr>
          <p:cNvPr id="2050" name="Picture 2" descr="https://images-na.ssl-images-amazon.com/images/I/61QgmQquVEL._SL1000_.jpg">
            <a:extLst>
              <a:ext uri="{FF2B5EF4-FFF2-40B4-BE49-F238E27FC236}">
                <a16:creationId xmlns:a16="http://schemas.microsoft.com/office/drawing/2014/main" id="{C7DFB159-0F84-49EB-BE22-862592DE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1" y="1690688"/>
            <a:ext cx="4005263" cy="40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DEDF4-B0AC-4634-BF92-9DF2315D3A96}"/>
              </a:ext>
            </a:extLst>
          </p:cNvPr>
          <p:cNvSpPr txBox="1"/>
          <p:nvPr/>
        </p:nvSpPr>
        <p:spPr>
          <a:xfrm>
            <a:off x="7143750" y="1857375"/>
            <a:ext cx="4191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meters designed for appliances can</a:t>
            </a:r>
          </a:p>
          <a:p>
            <a:r>
              <a:rPr lang="en-US" dirty="0"/>
              <a:t>In agriculture applications.  </a:t>
            </a:r>
          </a:p>
          <a:p>
            <a:endParaRPr lang="en-US" dirty="0"/>
          </a:p>
          <a:p>
            <a:r>
              <a:rPr lang="en-US" dirty="0"/>
              <a:t>This flow meter is $11.00</a:t>
            </a:r>
          </a:p>
          <a:p>
            <a:endParaRPr lang="en-US" dirty="0"/>
          </a:p>
          <a:p>
            <a:r>
              <a:rPr lang="en-US" dirty="0"/>
              <a:t>I used a flow meter like this in the field for </a:t>
            </a:r>
          </a:p>
          <a:p>
            <a:r>
              <a:rPr lang="en-US" dirty="0"/>
              <a:t>Over 1 year and had no problems with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109-F9EA-4C09-98F6-FA71636C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Problem with Flow 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5389-65AE-4B73-A19D-BE843760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Cannot </a:t>
            </a:r>
            <a:r>
              <a:rPr lang="en-US" dirty="0" err="1"/>
              <a:t>reliabily</a:t>
            </a:r>
            <a:r>
              <a:rPr lang="en-US" dirty="0"/>
              <a:t> detect bad emitters.</a:t>
            </a:r>
          </a:p>
          <a:p>
            <a:pPr lvl="1"/>
            <a:r>
              <a:rPr lang="en-US" dirty="0"/>
              <a:t>Standard deviation of measurement is +.15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For a 14.5 </a:t>
            </a:r>
            <a:r>
              <a:rPr lang="en-US" dirty="0" err="1"/>
              <a:t>gph</a:t>
            </a:r>
            <a:r>
              <a:rPr lang="en-US" dirty="0"/>
              <a:t> emitter the flow rate is .24 </a:t>
            </a:r>
            <a:r>
              <a:rPr lang="en-US" dirty="0" err="1"/>
              <a:t>gpm</a:t>
            </a:r>
            <a:endParaRPr lang="en-US" dirty="0"/>
          </a:p>
          <a:p>
            <a:pPr lvl="2"/>
            <a:r>
              <a:rPr lang="en-US" dirty="0"/>
              <a:t>In this case there is a 50% of Detecting a Bad </a:t>
            </a:r>
            <a:r>
              <a:rPr lang="en-US" dirty="0" err="1"/>
              <a:t>Emiter</a:t>
            </a:r>
            <a:endParaRPr lang="en-US" dirty="0"/>
          </a:p>
          <a:p>
            <a:pPr lvl="2"/>
            <a:r>
              <a:rPr lang="en-US" dirty="0"/>
              <a:t>And a 50 % chance of False alarm</a:t>
            </a:r>
          </a:p>
          <a:p>
            <a:pPr lvl="2"/>
            <a:r>
              <a:rPr lang="en-US" dirty="0"/>
              <a:t>For two bad emitters the odds are very good of detection</a:t>
            </a:r>
          </a:p>
          <a:p>
            <a:pPr lvl="1"/>
            <a:r>
              <a:rPr lang="en-US" dirty="0"/>
              <a:t>For a 5 </a:t>
            </a:r>
            <a:r>
              <a:rPr lang="en-US" dirty="0" err="1"/>
              <a:t>gph</a:t>
            </a:r>
            <a:r>
              <a:rPr lang="en-US" dirty="0"/>
              <a:t> emitter with a .08 </a:t>
            </a:r>
            <a:r>
              <a:rPr lang="en-US" dirty="0" err="1"/>
              <a:t>gpm</a:t>
            </a:r>
            <a:r>
              <a:rPr lang="en-US" dirty="0"/>
              <a:t> the odds are not good.</a:t>
            </a:r>
          </a:p>
          <a:p>
            <a:r>
              <a:rPr lang="en-US" dirty="0"/>
              <a:t>The solution is to put flow meters on the small flow sections of the irrigation lines.</a:t>
            </a:r>
          </a:p>
          <a:p>
            <a:r>
              <a:rPr lang="en-US" dirty="0"/>
              <a:t>Problem is power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525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483-2E13-4D87-9281-D787F73D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is that the flow meter is in an area where there is a lack of electrical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A261D-72BE-40ED-BF03-30F44A8B9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26" y="2001043"/>
            <a:ext cx="6368250" cy="3520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60359-1252-42C3-93B1-642F564EBF30}"/>
              </a:ext>
            </a:extLst>
          </p:cNvPr>
          <p:cNvSpPr txBox="1"/>
          <p:nvPr/>
        </p:nvSpPr>
        <p:spPr>
          <a:xfrm>
            <a:off x="8122444" y="2314575"/>
            <a:ext cx="3311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12 GPM and at least 30 psi</a:t>
            </a:r>
          </a:p>
          <a:p>
            <a:r>
              <a:rPr lang="en-US" dirty="0"/>
              <a:t>Head the power generated by</a:t>
            </a:r>
          </a:p>
          <a:p>
            <a:r>
              <a:rPr lang="en-US" dirty="0"/>
              <a:t>A water turbine is 157 watts</a:t>
            </a:r>
          </a:p>
          <a:p>
            <a:endParaRPr lang="en-US" dirty="0"/>
          </a:p>
          <a:p>
            <a:r>
              <a:rPr lang="en-US" dirty="0"/>
              <a:t>More than enough to power flow</a:t>
            </a:r>
          </a:p>
          <a:p>
            <a:r>
              <a:rPr lang="en-US" dirty="0"/>
              <a:t>Meters or valves</a:t>
            </a:r>
          </a:p>
        </p:txBody>
      </p:sp>
    </p:spTree>
    <p:extLst>
      <p:ext uri="{BB962C8B-B14F-4D97-AF65-F5344CB8AC3E}">
        <p14:creationId xmlns:p14="http://schemas.microsoft.com/office/powerpoint/2010/main" val="293092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EEBE-F16A-496F-A366-747C4EE6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Cost Generators Available??</a:t>
            </a:r>
          </a:p>
        </p:txBody>
      </p:sp>
      <p:pic>
        <p:nvPicPr>
          <p:cNvPr id="4098" name="Picture 2" descr="https://images-na.ssl-images-amazon.com/images/I/71Wt0jouzBL._SL1200_.jpg">
            <a:extLst>
              <a:ext uri="{FF2B5EF4-FFF2-40B4-BE49-F238E27FC236}">
                <a16:creationId xmlns:a16="http://schemas.microsoft.com/office/drawing/2014/main" id="{89186278-7640-4010-967D-34D650A7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4" y="1571625"/>
            <a:ext cx="3871913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37C79-4887-460A-8E94-3A69C70517D6}"/>
              </a:ext>
            </a:extLst>
          </p:cNvPr>
          <p:cNvSpPr txBox="1"/>
          <p:nvPr/>
        </p:nvSpPr>
        <p:spPr>
          <a:xfrm>
            <a:off x="6950869" y="1928813"/>
            <a:ext cx="3606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W  various voltages</a:t>
            </a:r>
          </a:p>
          <a:p>
            <a:endParaRPr lang="en-US" dirty="0"/>
          </a:p>
          <a:p>
            <a:r>
              <a:rPr lang="en-US" dirty="0"/>
              <a:t>.25 inlet</a:t>
            </a:r>
          </a:p>
          <a:p>
            <a:endParaRPr lang="en-US" dirty="0"/>
          </a:p>
          <a:p>
            <a:r>
              <a:rPr lang="en-US" dirty="0"/>
              <a:t>$10.00</a:t>
            </a:r>
          </a:p>
          <a:p>
            <a:endParaRPr lang="en-US" dirty="0"/>
          </a:p>
          <a:p>
            <a:r>
              <a:rPr lang="en-US" dirty="0"/>
              <a:t>Need to up scale or fit multiple units</a:t>
            </a:r>
          </a:p>
          <a:p>
            <a:r>
              <a:rPr lang="en-US" dirty="0"/>
              <a:t>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55695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4F9B-252D-403F-A0D3-7DDEA52D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 is a small water turbine powered subsystem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9EAA0-1100-4E04-891E-344D6825A5A7}"/>
              </a:ext>
            </a:extLst>
          </p:cNvPr>
          <p:cNvSpPr txBox="1"/>
          <p:nvPr/>
        </p:nvSpPr>
        <p:spPr>
          <a:xfrm>
            <a:off x="1492211" y="2266366"/>
            <a:ext cx="131269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</a:p>
          <a:p>
            <a:r>
              <a:rPr lang="en-US" dirty="0"/>
              <a:t>Turbine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1A6A4-0F32-4DC5-9F53-CCE33DD61BA9}"/>
              </a:ext>
            </a:extLst>
          </p:cNvPr>
          <p:cNvSpPr txBox="1"/>
          <p:nvPr/>
        </p:nvSpPr>
        <p:spPr>
          <a:xfrm>
            <a:off x="3382719" y="2417831"/>
            <a:ext cx="126367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AF03B-4A2F-49EC-9A15-F95F7F843BB9}"/>
              </a:ext>
            </a:extLst>
          </p:cNvPr>
          <p:cNvSpPr txBox="1"/>
          <p:nvPr/>
        </p:nvSpPr>
        <p:spPr>
          <a:xfrm>
            <a:off x="5362984" y="2530027"/>
            <a:ext cx="190423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Pressure Reducing</a:t>
            </a:r>
          </a:p>
          <a:p>
            <a:r>
              <a:rPr lang="en-US" dirty="0"/>
              <a:t>Valve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F9C8EE-E23E-4223-90C9-63E9B4DF73BF}"/>
              </a:ext>
            </a:extLst>
          </p:cNvPr>
          <p:cNvCxnSpPr/>
          <p:nvPr/>
        </p:nvCxnSpPr>
        <p:spPr>
          <a:xfrm>
            <a:off x="7663009" y="2807026"/>
            <a:ext cx="3186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4EBA99-B49E-4B87-80F1-E38609B05DE2}"/>
              </a:ext>
            </a:extLst>
          </p:cNvPr>
          <p:cNvSpPr txBox="1"/>
          <p:nvPr/>
        </p:nvSpPr>
        <p:spPr>
          <a:xfrm>
            <a:off x="7983809" y="2102323"/>
            <a:ext cx="224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 Flow line</a:t>
            </a:r>
          </a:p>
          <a:p>
            <a:r>
              <a:rPr lang="en-US" dirty="0"/>
              <a:t>3~4 gallon per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3C8B-6AE2-4C59-B6EE-6910AF904C8C}"/>
              </a:ext>
            </a:extLst>
          </p:cNvPr>
          <p:cNvSpPr txBox="1"/>
          <p:nvPr/>
        </p:nvSpPr>
        <p:spPr>
          <a:xfrm>
            <a:off x="3438817" y="3365890"/>
            <a:ext cx="17278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Microprocessor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C8DD8-7B31-4488-A0F6-BBADD6063BD0}"/>
              </a:ext>
            </a:extLst>
          </p:cNvPr>
          <p:cNvSpPr txBox="1"/>
          <p:nvPr/>
        </p:nvSpPr>
        <p:spPr>
          <a:xfrm>
            <a:off x="4970297" y="4280290"/>
            <a:ext cx="129683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Battery</a:t>
            </a:r>
          </a:p>
          <a:p>
            <a:r>
              <a:rPr lang="en-US" dirty="0"/>
              <a:t>And Battery</a:t>
            </a:r>
          </a:p>
          <a:p>
            <a:r>
              <a:rPr lang="en-US" dirty="0"/>
              <a:t>Charger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A57AF-2EEB-48EA-8172-B951BDE59047}"/>
              </a:ext>
            </a:extLst>
          </p:cNvPr>
          <p:cNvSpPr txBox="1"/>
          <p:nvPr/>
        </p:nvSpPr>
        <p:spPr>
          <a:xfrm>
            <a:off x="6315103" y="3412056"/>
            <a:ext cx="96488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Mesh</a:t>
            </a:r>
          </a:p>
          <a:p>
            <a:r>
              <a:rPr lang="en-US" dirty="0"/>
              <a:t>RF Unit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4C7C1B-2820-4C39-BCD9-1E0A1DB3A366}"/>
              </a:ext>
            </a:extLst>
          </p:cNvPr>
          <p:cNvCxnSpPr>
            <a:endCxn id="4" idx="1"/>
          </p:cNvCxnSpPr>
          <p:nvPr/>
        </p:nvCxnSpPr>
        <p:spPr>
          <a:xfrm>
            <a:off x="838200" y="2530027"/>
            <a:ext cx="654011" cy="5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573873-7B10-4235-93EB-223DCE822B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4908" y="2589532"/>
            <a:ext cx="577811" cy="1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9C1CC-C7E3-49FF-92C8-C45F1B3283C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46398" y="2602497"/>
            <a:ext cx="716586" cy="25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939DE-6C03-457A-AB66-18F90ACE5F90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644799" y="2416457"/>
            <a:ext cx="1829258" cy="2821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669E53-6908-4B47-9F1F-F8DA34702081}"/>
              </a:ext>
            </a:extLst>
          </p:cNvPr>
          <p:cNvCxnSpPr>
            <a:endCxn id="10" idx="0"/>
          </p:cNvCxnSpPr>
          <p:nvPr/>
        </p:nvCxnSpPr>
        <p:spPr>
          <a:xfrm>
            <a:off x="4224191" y="2807026"/>
            <a:ext cx="78538" cy="5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215C6C-EFD6-4C7F-8A33-58EAB05BCF17}"/>
              </a:ext>
            </a:extLst>
          </p:cNvPr>
          <p:cNvCxnSpPr/>
          <p:nvPr/>
        </p:nvCxnSpPr>
        <p:spPr>
          <a:xfrm>
            <a:off x="4450055" y="3680039"/>
            <a:ext cx="515367" cy="6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D4DF7E-5392-4FDA-9CCD-365E4461163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166640" y="3550556"/>
            <a:ext cx="114846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9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2266-7782-4312-9FE4-301D52D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Unit will allow Units to communicate</a:t>
            </a:r>
            <a:br>
              <a:rPr lang="en-US" dirty="0"/>
            </a:br>
            <a:r>
              <a:rPr lang="en-US" dirty="0"/>
              <a:t>Across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4A4F9-048D-46D8-BA66-88DA60BA6019}"/>
              </a:ext>
            </a:extLst>
          </p:cNvPr>
          <p:cNvSpPr txBox="1"/>
          <p:nvPr/>
        </p:nvSpPr>
        <p:spPr>
          <a:xfrm>
            <a:off x="838200" y="3152717"/>
            <a:ext cx="166160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Main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2C077-6C4A-4246-A65C-C519C1E57B02}"/>
              </a:ext>
            </a:extLst>
          </p:cNvPr>
          <p:cNvSpPr txBox="1"/>
          <p:nvPr/>
        </p:nvSpPr>
        <p:spPr>
          <a:xfrm>
            <a:off x="359028" y="4201752"/>
            <a:ext cx="159879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18DA5-28A6-4F42-900E-5F62FCFAD0FA}"/>
              </a:ext>
            </a:extLst>
          </p:cNvPr>
          <p:cNvSpPr txBox="1"/>
          <p:nvPr/>
        </p:nvSpPr>
        <p:spPr>
          <a:xfrm>
            <a:off x="4114800" y="2957513"/>
            <a:ext cx="125066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Mesh 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A2CFC-2704-4D1A-B395-A6886C0F73DE}"/>
              </a:ext>
            </a:extLst>
          </p:cNvPr>
          <p:cNvSpPr txBox="1"/>
          <p:nvPr/>
        </p:nvSpPr>
        <p:spPr>
          <a:xfrm>
            <a:off x="6722269" y="2957513"/>
            <a:ext cx="125066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Mesh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888D6-AC4B-40F6-A204-F7DE40E9C7EA}"/>
              </a:ext>
            </a:extLst>
          </p:cNvPr>
          <p:cNvSpPr txBox="1"/>
          <p:nvPr/>
        </p:nvSpPr>
        <p:spPr>
          <a:xfrm>
            <a:off x="9122569" y="2957513"/>
            <a:ext cx="125066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Mesh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CBC22-3406-43A5-A2A0-E5C490D1BA66}"/>
              </a:ext>
            </a:extLst>
          </p:cNvPr>
          <p:cNvCxnSpPr>
            <a:endCxn id="5" idx="0"/>
          </p:cNvCxnSpPr>
          <p:nvPr/>
        </p:nvCxnSpPr>
        <p:spPr>
          <a:xfrm flipH="1">
            <a:off x="1158427" y="3522049"/>
            <a:ext cx="184598" cy="67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C4290-DA88-4F8E-9001-BEACCCDA4C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499809" y="3142179"/>
            <a:ext cx="1614991" cy="19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8C8F08-8A36-4641-A58A-AEA57E317AC6}"/>
              </a:ext>
            </a:extLst>
          </p:cNvPr>
          <p:cNvCxnSpPr>
            <a:endCxn id="7" idx="1"/>
          </p:cNvCxnSpPr>
          <p:nvPr/>
        </p:nvCxnSpPr>
        <p:spPr>
          <a:xfrm flipV="1">
            <a:off x="5572632" y="3142179"/>
            <a:ext cx="1149637" cy="1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2DB14-BC41-4D9C-A5DE-1132F1B7225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72932" y="3142179"/>
            <a:ext cx="114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0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409</Words>
  <Application>Microsoft Office PowerPoint</Application>
  <PresentationFormat>Widescreen</PresentationFormat>
  <Paragraphs>74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IOT Power Considerations</vt:lpstr>
      <vt:lpstr>Two Types of Power Sites</vt:lpstr>
      <vt:lpstr>Sites where power will never be added</vt:lpstr>
      <vt:lpstr>Flow meters can be cheap</vt:lpstr>
      <vt:lpstr>Biggest Problem with Flow Meters</vt:lpstr>
      <vt:lpstr>Problem is that the flow meter is in an area where there is a lack of electrical power</vt:lpstr>
      <vt:lpstr>Low Cost Generators Available??</vt:lpstr>
      <vt:lpstr>What is need is a small water turbine powered subsystem</vt:lpstr>
      <vt:lpstr>Mesh Unit will allow Units to communicate Across Fields</vt:lpstr>
      <vt:lpstr>Product for Majority of California Agriculture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Power Considerations</dc:title>
  <dc:creator>Glenn Edgar</dc:creator>
  <cp:lastModifiedBy>Glenn Edgar</cp:lastModifiedBy>
  <cp:revision>16</cp:revision>
  <dcterms:created xsi:type="dcterms:W3CDTF">2018-02-13T03:17:00Z</dcterms:created>
  <dcterms:modified xsi:type="dcterms:W3CDTF">2018-02-13T04:37:36Z</dcterms:modified>
</cp:coreProperties>
</file>