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80" r:id="rId6"/>
    <p:sldId id="272" r:id="rId7"/>
    <p:sldId id="273" r:id="rId8"/>
    <p:sldId id="267" r:id="rId9"/>
    <p:sldId id="258" r:id="rId10"/>
    <p:sldId id="291" r:id="rId11"/>
    <p:sldId id="260" r:id="rId12"/>
    <p:sldId id="294" r:id="rId13"/>
    <p:sldId id="296" r:id="rId14"/>
    <p:sldId id="287" r:id="rId15"/>
    <p:sldId id="288" r:id="rId16"/>
    <p:sldId id="289" r:id="rId17"/>
    <p:sldId id="290" r:id="rId18"/>
    <p:sldId id="292" r:id="rId19"/>
    <p:sldId id="297" r:id="rId20"/>
    <p:sldId id="299" r:id="rId21"/>
    <p:sldId id="300" r:id="rId22"/>
    <p:sldId id="301" r:id="rId23"/>
    <p:sldId id="302" r:id="rId24"/>
    <p:sldId id="303" r:id="rId25"/>
    <p:sldId id="305" r:id="rId26"/>
    <p:sldId id="306" r:id="rId27"/>
    <p:sldId id="309" r:id="rId28"/>
    <p:sldId id="304" r:id="rId29"/>
    <p:sldId id="307" r:id="rId30"/>
    <p:sldId id="308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A304-E742-49EC-A4E5-90FDDA4A3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DADD-1ACE-4827-949D-F6D84681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33D-1632-4ABE-924C-62A697B1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90A3-484C-4F47-A4B2-3C6F48D1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B71C-50FF-453E-85E0-82BCDF9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D30D-7AF7-443B-9879-9ED35749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48E20-122D-4517-B673-BB31D16C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3327-AAEA-43CF-9882-C65D20D7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2477-E254-4AF1-99F8-F3F33242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F59F-06B1-4306-9DB9-A625114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CBE71-18B2-48EC-8D1D-4FCBFF80A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5DECF-789C-477B-AE06-3D89C8EA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C6E9-9D66-476D-AA17-994C26C4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7EFB-42CB-4311-90CD-3667D13D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C10E-BD7B-4F78-824B-AA0C8352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44BA-A5EB-42A2-820B-B61D2DDE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AA9E-B27B-424C-8FBB-14408FBF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61CE-DCE3-456B-8D84-4AAC45A0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6A90-9766-4A92-B160-144D77C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A1FE-7F38-4124-BBB5-00D980A0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AEB-48DF-4BE8-97A3-ECE68E7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7815-B356-40A4-AF77-333CCE5B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1202-FF28-49E7-8A25-0E0B1CDB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3349-1B38-4247-B3E1-C7107A3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1509-D9C4-49D9-A4BF-FFF4F65B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67E8-F914-480E-93E5-30136F77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4A2B-C636-4F4B-A1D6-CB807CC3A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4688D-C9A0-4767-83D6-C33A8003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2281-C185-4DC3-B661-C5A1DECF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14A9-4B1C-42EA-A6A7-B05E382D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F418-D309-4B59-B3A0-ADE1872C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AAE9-8F27-4413-9C89-B717D120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3D9F-F37F-41C8-B9DD-15938A55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6B8FC-DF23-4448-BF97-15AADFD9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E4784-080E-4740-82AA-6E078022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3543-A079-4695-AB8A-24E9120F2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EBFB6-4598-4789-9CA5-5C20B194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513CC-8B89-4114-BD37-71A9AE11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0818B-A76A-4EC4-B45D-CA2C7801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A87F-9EE1-45AB-90E8-66ACE24F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4BA99-1348-431F-BE54-5E7E571D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6A3C-BF52-4B6D-8552-6BA8F467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2B66F-0982-4EA1-9AC4-BC72A1D9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5A110-B7A0-465F-BA52-563DAEDF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B7657-6584-4273-96F0-CD820E81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94A6-DDDA-4EF3-8CB5-EECAEB4B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C1DB-575B-414B-B807-081FBA7D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4794-D6A3-4316-9CFD-F121D084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93E2-3C7D-4BE0-9142-A049E665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B454-FD11-400E-93D1-2F92BA6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3A66C-7924-4C46-A26A-B8CF8553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A3DB-D418-46EE-BAD0-AA98886E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86E-F69C-4115-AA17-0D6265BC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2AE04-9CFE-4A7B-AD94-23B22913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FCDB-5AC6-4030-AA6B-FA0FC69E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65D4-103F-4E3A-A327-35D5EA5F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C5B7B-C7C8-4473-9CF1-9F0457EF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8F43-BF95-4DDB-A3C2-1689FB8A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449A6-FB59-4EC0-BB4C-F0E8DE2A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F82B-79E5-4462-BC69-3E4CC65F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ECDB-40E0-4BE4-A29E-6A186DAC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C25E-FA4A-4147-A951-79F1793DCAF7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D654-A0FE-4936-B5E6-E3AEEF90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0038-E7ED-4DC2-87D1-C230B689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02D3-2EB7-4093-9923-90682438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-py.readthedocs.io/en/latest/" TargetMode="External"/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A7BD-1344-46F5-A26B-97E26801DC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Nano Data Center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F75B-B852-43B4-B9B6-447711464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Database will satisfy the objectives of the data center</a:t>
            </a:r>
          </a:p>
        </p:txBody>
      </p:sp>
    </p:spTree>
    <p:extLst>
      <p:ext uri="{BB962C8B-B14F-4D97-AF65-F5344CB8AC3E}">
        <p14:creationId xmlns:p14="http://schemas.microsoft.com/office/powerpoint/2010/main" val="147909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9622-B0DE-41AF-862E-09C86FED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Get Handle to </a:t>
            </a:r>
            <a:r>
              <a:rPr lang="en-US" dirty="0" err="1"/>
              <a:t>Redis</a:t>
            </a:r>
            <a:r>
              <a:rPr lang="en-US" dirty="0"/>
              <a:t>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B34A-6945-4E19-A92A-52DC535F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redis</a:t>
            </a:r>
            <a:r>
              <a:rPr lang="en-US" dirty="0"/>
              <a:t> python client software</a:t>
            </a:r>
          </a:p>
          <a:p>
            <a:r>
              <a:rPr lang="en-US" dirty="0"/>
              <a:t>import </a:t>
            </a:r>
            <a:r>
              <a:rPr lang="en-US" dirty="0" err="1"/>
              <a:t>redis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get handle to data </a:t>
            </a:r>
          </a:p>
          <a:p>
            <a:r>
              <a:rPr lang="en-US" dirty="0" err="1"/>
              <a:t>redis_handle</a:t>
            </a:r>
            <a:r>
              <a:rPr lang="en-US" dirty="0"/>
              <a:t> = </a:t>
            </a:r>
            <a:r>
              <a:rPr lang="en-US" dirty="0" err="1"/>
              <a:t>redis.StrictRedis</a:t>
            </a:r>
            <a:r>
              <a:rPr lang="en-US" dirty="0"/>
              <a:t>( host = "localhost", port = 6379, </a:t>
            </a:r>
            <a:r>
              <a:rPr lang="en-US" dirty="0" err="1"/>
              <a:t>db</a:t>
            </a:r>
            <a:r>
              <a:rPr lang="en-US" dirty="0"/>
              <a:t> =20, </a:t>
            </a:r>
            <a:r>
              <a:rPr lang="en-US" dirty="0" err="1"/>
              <a:t>decode_responses</a:t>
            </a:r>
            <a:r>
              <a:rPr lang="en-US" dirty="0"/>
              <a:t>=True)</a:t>
            </a:r>
          </a:p>
          <a:p>
            <a:pPr lvl="1"/>
            <a:r>
              <a:rPr lang="en-US" dirty="0" err="1"/>
              <a:t>decode_responses</a:t>
            </a:r>
            <a:r>
              <a:rPr lang="en-US" dirty="0"/>
              <a:t>=True is important</a:t>
            </a:r>
          </a:p>
          <a:p>
            <a:pPr lvl="2"/>
            <a:r>
              <a:rPr lang="en-US" dirty="0"/>
              <a:t>Otherwise one has to continuously convert bytes to strings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8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02D-4534-43B2-A0AD-A329B78E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as a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2BE5-6843-402F-AE81-8292274B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Stores operations are the basis most higher level operations</a:t>
            </a:r>
          </a:p>
          <a:p>
            <a:r>
              <a:rPr lang="en-US" dirty="0" err="1"/>
              <a:t>Redis</a:t>
            </a:r>
            <a:r>
              <a:rPr lang="en-US" dirty="0"/>
              <a:t> objects integrate directly into python</a:t>
            </a:r>
          </a:p>
          <a:p>
            <a:pPr lvl="1"/>
            <a:r>
              <a:rPr lang="en-US" dirty="0"/>
              <a:t>Strings become strings</a:t>
            </a:r>
          </a:p>
          <a:p>
            <a:pPr lvl="1"/>
            <a:r>
              <a:rPr lang="en-US" dirty="0"/>
              <a:t>Hashes become hashes</a:t>
            </a:r>
          </a:p>
          <a:p>
            <a:pPr lvl="2"/>
            <a:r>
              <a:rPr lang="en-US" dirty="0"/>
              <a:t>Hashes are supported to one level</a:t>
            </a:r>
          </a:p>
          <a:p>
            <a:pPr lvl="2"/>
            <a:r>
              <a:rPr lang="en-US" dirty="0"/>
              <a:t>No list or hashes embedded in hash tables</a:t>
            </a:r>
          </a:p>
          <a:p>
            <a:pPr lvl="1"/>
            <a:r>
              <a:rPr lang="en-US" dirty="0"/>
              <a:t>Sets become sets</a:t>
            </a:r>
          </a:p>
          <a:p>
            <a:pPr lvl="1"/>
            <a:r>
              <a:rPr lang="en-US" dirty="0"/>
              <a:t>Code Examples are in the following directory</a:t>
            </a:r>
          </a:p>
          <a:p>
            <a:pPr lvl="2"/>
            <a:r>
              <a:rPr lang="en-US" dirty="0"/>
              <a:t>presentations/session_2/</a:t>
            </a:r>
            <a:r>
              <a:rPr lang="en-US" dirty="0" err="1"/>
              <a:t>redis_examples</a:t>
            </a:r>
            <a:r>
              <a:rPr lang="en-US" dirty="0"/>
              <a:t>/</a:t>
            </a:r>
            <a:r>
              <a:rPr lang="en-US" dirty="0" err="1"/>
              <a:t>redis_data_store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FA1C-03F1-41A9-8D23-2E6E7A18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Data Store in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5E533-FF1B-4A24-94FD-3C735A6BAA98}"/>
              </a:ext>
            </a:extLst>
          </p:cNvPr>
          <p:cNvSpPr/>
          <p:nvPr/>
        </p:nvSpPr>
        <p:spPr>
          <a:xfrm>
            <a:off x="4044677" y="1991485"/>
            <a:ext cx="1245379" cy="2619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EDC9C-C1BF-49A1-9590-49B4C8DFAA3F}"/>
              </a:ext>
            </a:extLst>
          </p:cNvPr>
          <p:cNvSpPr/>
          <p:nvPr/>
        </p:nvSpPr>
        <p:spPr>
          <a:xfrm>
            <a:off x="1464162" y="1991485"/>
            <a:ext cx="1037816" cy="891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DF92D-8CEB-4791-B703-38C19D395328}"/>
              </a:ext>
            </a:extLst>
          </p:cNvPr>
          <p:cNvSpPr/>
          <p:nvPr/>
        </p:nvSpPr>
        <p:spPr>
          <a:xfrm>
            <a:off x="1464162" y="3270523"/>
            <a:ext cx="1088304" cy="8919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3044B-2EAD-473C-B0E7-A9A6EDE84D73}"/>
              </a:ext>
            </a:extLst>
          </p:cNvPr>
          <p:cNvCxnSpPr/>
          <p:nvPr/>
        </p:nvCxnSpPr>
        <p:spPr>
          <a:xfrm flipH="1">
            <a:off x="5351764" y="2389782"/>
            <a:ext cx="852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A8F21-609E-451A-8FAB-C01B4FE08FBB}"/>
              </a:ext>
            </a:extLst>
          </p:cNvPr>
          <p:cNvCxnSpPr>
            <a:endCxn id="5" idx="3"/>
          </p:cNvCxnSpPr>
          <p:nvPr/>
        </p:nvCxnSpPr>
        <p:spPr>
          <a:xfrm flipH="1" flipV="1">
            <a:off x="2501978" y="2437465"/>
            <a:ext cx="1542699" cy="6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DF2C46-A5DA-4C44-B8F0-C9730D0BF583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2552466" y="3716503"/>
            <a:ext cx="1492211" cy="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C7051-13B8-4704-82CD-D2973C94B2B8}"/>
              </a:ext>
            </a:extLst>
          </p:cNvPr>
          <p:cNvSpPr/>
          <p:nvPr/>
        </p:nvSpPr>
        <p:spPr>
          <a:xfrm>
            <a:off x="6204456" y="1834410"/>
            <a:ext cx="1323917" cy="1166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60329-0268-4032-B8AE-AEB2E878F465}"/>
              </a:ext>
            </a:extLst>
          </p:cNvPr>
          <p:cNvSpPr/>
          <p:nvPr/>
        </p:nvSpPr>
        <p:spPr>
          <a:xfrm>
            <a:off x="6455023" y="2157442"/>
            <a:ext cx="7554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Moisture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0DE98-814F-4467-B7B2-6E2EA28497F0}"/>
              </a:ext>
            </a:extLst>
          </p:cNvPr>
          <p:cNvCxnSpPr/>
          <p:nvPr/>
        </p:nvCxnSpPr>
        <p:spPr>
          <a:xfrm flipH="1">
            <a:off x="7466665" y="1517921"/>
            <a:ext cx="914400" cy="35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FAA53-1F91-4990-92E7-2FF8E1D8F43F}"/>
              </a:ext>
            </a:extLst>
          </p:cNvPr>
          <p:cNvSpPr/>
          <p:nvPr/>
        </p:nvSpPr>
        <p:spPr>
          <a:xfrm>
            <a:off x="8332196" y="1291925"/>
            <a:ext cx="11598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accesses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60ED52-8EB9-4362-A4BE-86EE0F437DC3}"/>
              </a:ext>
            </a:extLst>
          </p:cNvPr>
          <p:cNvSpPr/>
          <p:nvPr/>
        </p:nvSpPr>
        <p:spPr>
          <a:xfrm>
            <a:off x="4406857" y="2883445"/>
            <a:ext cx="68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D36A6-8EF3-4B31-AC5E-8E741041F846}"/>
              </a:ext>
            </a:extLst>
          </p:cNvPr>
          <p:cNvSpPr/>
          <p:nvPr/>
        </p:nvSpPr>
        <p:spPr>
          <a:xfrm>
            <a:off x="1534915" y="3470640"/>
            <a:ext cx="946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Irrigation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121A7-A7CA-4668-8C29-60D611C7965B}"/>
              </a:ext>
            </a:extLst>
          </p:cNvPr>
          <p:cNvSpPr/>
          <p:nvPr/>
        </p:nvSpPr>
        <p:spPr>
          <a:xfrm>
            <a:off x="1471643" y="1974657"/>
            <a:ext cx="11174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7B99F-1206-4CA5-9CF7-21BE1C8E40B0}"/>
              </a:ext>
            </a:extLst>
          </p:cNvPr>
          <p:cNvSpPr/>
          <p:nvPr/>
        </p:nvSpPr>
        <p:spPr>
          <a:xfrm>
            <a:off x="1994289" y="4871686"/>
            <a:ext cx="6630213" cy="1908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is available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ever consumers need the information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08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42B-F44E-41A4-9834-58981A62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5814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Store (Continued)</a:t>
            </a:r>
            <a:br>
              <a:rPr lang="en-US" dirty="0"/>
            </a:br>
            <a:r>
              <a:rPr lang="en-US" sz="3200" dirty="0"/>
              <a:t>Directly access data stores leads to global variables</a:t>
            </a:r>
            <a:br>
              <a:rPr lang="en-US" sz="3200" dirty="0"/>
            </a:br>
            <a:r>
              <a:rPr lang="en-US" sz="3200" dirty="0"/>
              <a:t>Python Interface Classes eliminates global variables</a:t>
            </a:r>
            <a:br>
              <a:rPr lang="en-US" sz="3200" dirty="0"/>
            </a:br>
            <a:r>
              <a:rPr lang="en-US" sz="3200" dirty="0"/>
              <a:t>Only Interface Package Interfaces with </a:t>
            </a:r>
            <a:r>
              <a:rPr lang="en-US" sz="3200" dirty="0" err="1"/>
              <a:t>Redis</a:t>
            </a:r>
            <a:r>
              <a:rPr lang="en-US" sz="3200" dirty="0"/>
              <a:t> Data Base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709A7-6F02-4093-A8E7-5361EC6AF223}"/>
              </a:ext>
            </a:extLst>
          </p:cNvPr>
          <p:cNvSpPr/>
          <p:nvPr/>
        </p:nvSpPr>
        <p:spPr>
          <a:xfrm>
            <a:off x="4594439" y="2563686"/>
            <a:ext cx="1099524" cy="21373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F67E7-AABF-46FB-BC61-682E054A5C2C}"/>
              </a:ext>
            </a:extLst>
          </p:cNvPr>
          <p:cNvSpPr/>
          <p:nvPr/>
        </p:nvSpPr>
        <p:spPr>
          <a:xfrm>
            <a:off x="6967390" y="4334728"/>
            <a:ext cx="1217332" cy="11556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B77A4-160E-41D2-8E1B-DFCF6019B009}"/>
              </a:ext>
            </a:extLst>
          </p:cNvPr>
          <p:cNvSpPr/>
          <p:nvPr/>
        </p:nvSpPr>
        <p:spPr>
          <a:xfrm>
            <a:off x="4140045" y="5211519"/>
            <a:ext cx="1722214" cy="9224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F05F0-136C-4C0F-BA0F-B4F7BB38A60C}"/>
              </a:ext>
            </a:extLst>
          </p:cNvPr>
          <p:cNvSpPr/>
          <p:nvPr/>
        </p:nvSpPr>
        <p:spPr>
          <a:xfrm>
            <a:off x="2170999" y="3135887"/>
            <a:ext cx="998547" cy="16717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D18D24-6EAD-421F-B1DF-A8898507C92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862259" y="5172250"/>
            <a:ext cx="1105132" cy="50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48F4E-08D6-464F-94C6-84ECFFBF4F57}"/>
              </a:ext>
            </a:extLst>
          </p:cNvPr>
          <p:cNvCxnSpPr/>
          <p:nvPr/>
        </p:nvCxnSpPr>
        <p:spPr>
          <a:xfrm flipH="1" flipV="1">
            <a:off x="5553718" y="4694929"/>
            <a:ext cx="44878" cy="47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3BAE41-7CAD-481C-A15B-377D90F90C8D}"/>
              </a:ext>
            </a:extLst>
          </p:cNvPr>
          <p:cNvCxnSpPr/>
          <p:nvPr/>
        </p:nvCxnSpPr>
        <p:spPr>
          <a:xfrm flipH="1">
            <a:off x="4499072" y="4694929"/>
            <a:ext cx="168294" cy="51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B418ED-9854-4645-A72C-6D7924F7B26F}"/>
              </a:ext>
            </a:extLst>
          </p:cNvPr>
          <p:cNvSpPr txBox="1"/>
          <p:nvPr/>
        </p:nvSpPr>
        <p:spPr>
          <a:xfrm>
            <a:off x="4667366" y="2716868"/>
            <a:ext cx="1071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81CF5-D555-48BF-A69E-1038C4ABDE2B}"/>
              </a:ext>
            </a:extLst>
          </p:cNvPr>
          <p:cNvSpPr txBox="1"/>
          <p:nvPr/>
        </p:nvSpPr>
        <p:spPr>
          <a:xfrm>
            <a:off x="6911295" y="4357167"/>
            <a:ext cx="1186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</a:t>
            </a:r>
          </a:p>
          <a:p>
            <a:r>
              <a:rPr lang="en-US" dirty="0"/>
              <a:t>Moisture</a:t>
            </a:r>
          </a:p>
          <a:p>
            <a:r>
              <a:rPr lang="en-US" dirty="0"/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8FAF1-EF3E-4BC9-B715-8684BC62EA28}"/>
              </a:ext>
            </a:extLst>
          </p:cNvPr>
          <p:cNvSpPr txBox="1"/>
          <p:nvPr/>
        </p:nvSpPr>
        <p:spPr>
          <a:xfrm>
            <a:off x="4425973" y="5172250"/>
            <a:ext cx="112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Moisture</a:t>
            </a:r>
          </a:p>
          <a:p>
            <a:r>
              <a:rPr lang="en-US" dirty="0"/>
              <a:t> Interface </a:t>
            </a:r>
          </a:p>
          <a:p>
            <a:r>
              <a:rPr lang="en-US" dirty="0"/>
              <a:t>Package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BF251-33E5-4D8F-A902-346EFF8B04D5}"/>
              </a:ext>
            </a:extLst>
          </p:cNvPr>
          <p:cNvCxnSpPr>
            <a:endCxn id="6" idx="1"/>
          </p:cNvCxnSpPr>
          <p:nvPr/>
        </p:nvCxnSpPr>
        <p:spPr>
          <a:xfrm>
            <a:off x="3068569" y="4807612"/>
            <a:ext cx="1071476" cy="86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615303-1718-4DA5-8C67-01AF08FF72BF}"/>
              </a:ext>
            </a:extLst>
          </p:cNvPr>
          <p:cNvSpPr txBox="1"/>
          <p:nvPr/>
        </p:nvSpPr>
        <p:spPr>
          <a:xfrm>
            <a:off x="2170999" y="330919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202812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2B7B-915D-46A6-875E-86E91C7D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 -- Simple Stores</a:t>
            </a:r>
            <a:br>
              <a:rPr lang="en-US" dirty="0"/>
            </a:br>
            <a:r>
              <a:rPr lang="en-US" dirty="0"/>
              <a:t>from file </a:t>
            </a:r>
            <a:r>
              <a:rPr lang="en-US" b="1" dirty="0"/>
              <a:t>redis_write_examples.py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C0ED-EC44-4CBB-A744-9EA4AF82A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Key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4476-B45E-4543-9CC5-D3006F656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= "</a:t>
            </a:r>
            <a:r>
              <a:rPr lang="en-US" dirty="0" err="1"/>
              <a:t>Simple_Store</a:t>
            </a:r>
            <a:r>
              <a:rPr lang="en-US" dirty="0"/>
              <a:t>"</a:t>
            </a:r>
          </a:p>
          <a:p>
            <a:r>
              <a:rPr lang="en-US" dirty="0" err="1"/>
              <a:t>redis_handle.set</a:t>
            </a:r>
            <a:r>
              <a:rPr lang="en-US" dirty="0"/>
              <a:t>("key_1", a )</a:t>
            </a:r>
          </a:p>
          <a:p>
            <a:r>
              <a:rPr lang="en-US" dirty="0"/>
              <a:t>b = </a:t>
            </a:r>
            <a:r>
              <a:rPr lang="en-US" dirty="0" err="1"/>
              <a:t>redis_handle.get</a:t>
            </a:r>
            <a:r>
              <a:rPr lang="en-US" dirty="0"/>
              <a:t>("key_1")</a:t>
            </a:r>
          </a:p>
          <a:p>
            <a:r>
              <a:rPr lang="en-US" dirty="0"/>
              <a:t>print("wrote ",a,"  read ",b)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36040-D488-4CE2-821D-EEA97B67B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Values are always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F5F42-F34F-4533-B31B-D22BC86EC6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a=1</a:t>
            </a:r>
          </a:p>
          <a:p>
            <a:r>
              <a:rPr lang="en-US" dirty="0" err="1"/>
              <a:t>redis_handle.set</a:t>
            </a:r>
            <a:r>
              <a:rPr lang="en-US" dirty="0"/>
              <a:t>("key_1", a )</a:t>
            </a:r>
          </a:p>
          <a:p>
            <a:r>
              <a:rPr lang="en-US" dirty="0"/>
              <a:t>b = </a:t>
            </a:r>
            <a:r>
              <a:rPr lang="en-US" dirty="0" err="1"/>
              <a:t>redis_handle.get</a:t>
            </a:r>
            <a:r>
              <a:rPr lang="en-US" dirty="0"/>
              <a:t>("key_1")</a:t>
            </a:r>
          </a:p>
          <a:p>
            <a:r>
              <a:rPr lang="en-US" dirty="0"/>
              <a:t>print("wrote ",a,"  read ",b)</a:t>
            </a:r>
          </a:p>
          <a:p>
            <a:r>
              <a:rPr lang="en-US" dirty="0"/>
              <a:t>print(type(a),type(b))</a:t>
            </a:r>
          </a:p>
          <a:p>
            <a:r>
              <a:rPr lang="en-US" dirty="0"/>
              <a:t>print("notice </a:t>
            </a:r>
            <a:r>
              <a:rPr lang="en-US" dirty="0" err="1"/>
              <a:t>redis</a:t>
            </a:r>
            <a:r>
              <a:rPr lang="en-US" dirty="0"/>
              <a:t> converts values to string internally")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4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7914-2865-4FB4-88CF-731F2115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 -- List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00B0-3C26-444E-BDA0-8379F4B76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Populate List and Extract List in a Queue Fashion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8B3C-0FA2-44F4-8DFC-B88506E8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nb-NO" sz="8000" dirty="0"/>
              <a:t>redis_handle.delete("key_2")</a:t>
            </a:r>
            <a:endParaRPr lang="en-US" sz="8000" dirty="0"/>
          </a:p>
          <a:p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range(0,10):</a:t>
            </a:r>
          </a:p>
          <a:p>
            <a:r>
              <a:rPr lang="en-US" sz="8000" dirty="0"/>
              <a:t>   </a:t>
            </a:r>
            <a:r>
              <a:rPr lang="en-US" sz="8000" dirty="0" err="1"/>
              <a:t>redis_handle.lpush</a:t>
            </a:r>
            <a:r>
              <a:rPr lang="en-US" sz="8000" dirty="0"/>
              <a:t>("key_2",i)  #left push</a:t>
            </a:r>
          </a:p>
          <a:p>
            <a:endParaRPr lang="en-US" sz="8000" dirty="0"/>
          </a:p>
          <a:p>
            <a:r>
              <a:rPr lang="en-US" sz="8000" dirty="0"/>
              <a:t>print("fetching all values of the list")   </a:t>
            </a:r>
          </a:p>
          <a:p>
            <a:r>
              <a:rPr lang="en-US" sz="8000" dirty="0"/>
              <a:t>print(</a:t>
            </a:r>
            <a:r>
              <a:rPr lang="en-US" sz="8000" dirty="0" err="1"/>
              <a:t>redis_handle.lrange</a:t>
            </a:r>
            <a:r>
              <a:rPr lang="en-US" sz="8000" dirty="0"/>
              <a:t>("key_2",0,-1))</a:t>
            </a:r>
          </a:p>
          <a:p>
            <a:endParaRPr lang="en-US" sz="8000" dirty="0"/>
          </a:p>
          <a:p>
            <a:r>
              <a:rPr lang="en-US" sz="8000" dirty="0"/>
              <a:t>print("right </a:t>
            </a:r>
            <a:r>
              <a:rPr lang="en-US" sz="8000" dirty="0" err="1"/>
              <a:t>poping</a:t>
            </a:r>
            <a:r>
              <a:rPr lang="en-US" sz="8000" dirty="0"/>
              <a:t> items off the list")</a:t>
            </a:r>
          </a:p>
          <a:p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range(0,redis_handle.llen("key_2")):</a:t>
            </a:r>
          </a:p>
          <a:p>
            <a:r>
              <a:rPr lang="en-US" sz="8000" dirty="0"/>
              <a:t>   print(</a:t>
            </a:r>
            <a:r>
              <a:rPr lang="en-US" sz="8000" dirty="0" err="1"/>
              <a:t>redis_handle.rpop</a:t>
            </a:r>
            <a:r>
              <a:rPr lang="en-US" sz="8000" dirty="0"/>
              <a:t>("key_2")) #right pop</a:t>
            </a:r>
          </a:p>
          <a:p>
            <a:r>
              <a:rPr lang="en-US" sz="80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8E60A-8033-4C03-9EA3-7E78F2D34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of how to delete</a:t>
            </a:r>
          </a:p>
          <a:p>
            <a:r>
              <a:rPr lang="en-US" dirty="0"/>
              <a:t>An element in middle of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0C889-3A37-4C6D-9B0F-CD02F220B0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for </a:t>
            </a:r>
            <a:r>
              <a:rPr lang="en-US" sz="8000" dirty="0" err="1"/>
              <a:t>i</a:t>
            </a:r>
            <a:r>
              <a:rPr lang="en-US" sz="8000" dirty="0"/>
              <a:t> in range(0,10):  # repopulating list</a:t>
            </a:r>
          </a:p>
          <a:p>
            <a:r>
              <a:rPr lang="en-US" sz="8000" dirty="0"/>
              <a:t>   </a:t>
            </a:r>
            <a:r>
              <a:rPr lang="en-US" sz="8000" dirty="0" err="1"/>
              <a:t>redis_handle.lpush</a:t>
            </a:r>
            <a:r>
              <a:rPr lang="en-US" sz="8000" dirty="0"/>
              <a:t>("key_2",i)</a:t>
            </a:r>
          </a:p>
          <a:p>
            <a:r>
              <a:rPr lang="en-US" sz="8000" dirty="0"/>
              <a:t>#  to delete an item in a list is a two step process</a:t>
            </a:r>
          </a:p>
          <a:p>
            <a:r>
              <a:rPr lang="en-US" sz="8000" dirty="0"/>
              <a:t>#  Step #1 put a special value in list element</a:t>
            </a:r>
          </a:p>
          <a:p>
            <a:r>
              <a:rPr lang="en-US" sz="8000" dirty="0" err="1"/>
              <a:t>redis_handle.lset</a:t>
            </a:r>
            <a:r>
              <a:rPr lang="en-US" sz="8000" dirty="0"/>
              <a:t>("key_2",5,"__DELETE__")</a:t>
            </a:r>
          </a:p>
          <a:p>
            <a:r>
              <a:rPr lang="en-US" sz="8000" dirty="0"/>
              <a:t># Step # 2 delete by </a:t>
            </a:r>
            <a:r>
              <a:rPr lang="en-US" sz="8000" b="1" i="1" u="sng" dirty="0"/>
              <a:t>value</a:t>
            </a:r>
          </a:p>
          <a:p>
            <a:r>
              <a:rPr lang="en-US" sz="8000" dirty="0" err="1"/>
              <a:t>redis_handle.lrem</a:t>
            </a:r>
            <a:r>
              <a:rPr lang="en-US" sz="8000" dirty="0"/>
              <a:t>("key_2",0,"__DELETE__")</a:t>
            </a:r>
          </a:p>
          <a:p>
            <a:r>
              <a:rPr lang="en-US" sz="8000" dirty="0"/>
              <a:t>print("verify 5 element, which has value of 4,  has been removed from list")</a:t>
            </a:r>
          </a:p>
          <a:p>
            <a:r>
              <a:rPr lang="en-US" sz="8000" dirty="0"/>
              <a:t>print(</a:t>
            </a:r>
            <a:r>
              <a:rPr lang="en-US" sz="8000" dirty="0" err="1"/>
              <a:t>redis_handle.lrange</a:t>
            </a:r>
            <a:r>
              <a:rPr lang="en-US" sz="8000" dirty="0"/>
              <a:t>("key_2",0,-1))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4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6FE0-1884-473B-B0C8-B642839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 Hash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3CEB-6361-4546-A1C9-8AF619EB7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Python Dictionary</a:t>
            </a:r>
          </a:p>
          <a:p>
            <a:r>
              <a:rPr lang="en-US" dirty="0"/>
              <a:t>One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7C019-B3EF-40E0-B538-F6492D336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nb-NO" sz="3400" dirty="0"/>
              <a:t>redis_handle.delete("key_3")</a:t>
            </a:r>
            <a:endParaRPr lang="en-US" sz="3400" dirty="0"/>
          </a:p>
          <a:p>
            <a:r>
              <a:rPr lang="en-US" sz="3400" dirty="0" err="1"/>
              <a:t>redis_handle.hset</a:t>
            </a:r>
            <a:r>
              <a:rPr lang="en-US" sz="3400" dirty="0"/>
              <a:t>("key_3","field_1",1)  </a:t>
            </a:r>
          </a:p>
          <a:p>
            <a:r>
              <a:rPr lang="en-US" sz="3400" dirty="0" err="1"/>
              <a:t>redis_handle.hset</a:t>
            </a:r>
            <a:r>
              <a:rPr lang="en-US" sz="3400" dirty="0"/>
              <a:t>("key_3","field_2",2)</a:t>
            </a:r>
          </a:p>
          <a:p>
            <a:r>
              <a:rPr lang="en-US" sz="3400" dirty="0" err="1"/>
              <a:t>redis_handle.hset</a:t>
            </a:r>
            <a:r>
              <a:rPr lang="en-US" sz="3400" dirty="0"/>
              <a:t>("key_3","field_3",3)</a:t>
            </a:r>
          </a:p>
          <a:p>
            <a:r>
              <a:rPr lang="en-US" sz="3400" dirty="0"/>
              <a:t>print("number of keys",</a:t>
            </a:r>
            <a:r>
              <a:rPr lang="en-US" sz="3400" dirty="0" err="1"/>
              <a:t>redis_handle.hlen</a:t>
            </a:r>
            <a:r>
              <a:rPr lang="en-US" sz="3400" dirty="0"/>
              <a:t>("key_3"),"  keys  ",</a:t>
            </a:r>
            <a:r>
              <a:rPr lang="en-US" sz="3400" dirty="0" err="1"/>
              <a:t>redis_handle.hkeys</a:t>
            </a:r>
            <a:r>
              <a:rPr lang="en-US" sz="3400" dirty="0"/>
              <a:t>("key_3"))</a:t>
            </a:r>
          </a:p>
          <a:p>
            <a:r>
              <a:rPr lang="en-US" sz="3400" dirty="0"/>
              <a:t>print("field_1 status ",</a:t>
            </a:r>
            <a:r>
              <a:rPr lang="en-US" sz="3400" dirty="0" err="1"/>
              <a:t>redis_handle.hexists</a:t>
            </a:r>
            <a:r>
              <a:rPr lang="en-US" sz="3400" dirty="0"/>
              <a:t>("key_3","field_1")," field_4 status ", </a:t>
            </a:r>
            <a:r>
              <a:rPr lang="en-US" sz="3400" dirty="0" err="1"/>
              <a:t>redis_handle.hexists</a:t>
            </a:r>
            <a:r>
              <a:rPr lang="en-US" sz="3400" dirty="0"/>
              <a:t>("key_3","field_4"))</a:t>
            </a:r>
          </a:p>
          <a:p>
            <a:r>
              <a:rPr lang="en-US" sz="3400" dirty="0"/>
              <a:t>print("verify field_3 hash is gone")</a:t>
            </a:r>
          </a:p>
          <a:p>
            <a:r>
              <a:rPr lang="en-US" sz="3400" dirty="0"/>
              <a:t>print("number of keys",</a:t>
            </a:r>
            <a:r>
              <a:rPr lang="en-US" sz="3400" dirty="0" err="1"/>
              <a:t>redis_handle.hlen</a:t>
            </a:r>
            <a:r>
              <a:rPr lang="en-US" sz="3400" dirty="0"/>
              <a:t>("key_3"),"  keys  ",</a:t>
            </a:r>
            <a:r>
              <a:rPr lang="en-US" sz="3400" dirty="0" err="1"/>
              <a:t>redis_handle.hkeys</a:t>
            </a:r>
            <a:r>
              <a:rPr lang="en-US" sz="3400" dirty="0"/>
              <a:t>("key_3"))</a:t>
            </a:r>
          </a:p>
          <a:p>
            <a:r>
              <a:rPr lang="en-US" sz="3400" dirty="0"/>
              <a:t>print(</a:t>
            </a:r>
            <a:r>
              <a:rPr lang="en-US" sz="3400" dirty="0" err="1"/>
              <a:t>redis_handle.hgetall</a:t>
            </a:r>
            <a:r>
              <a:rPr lang="en-US" sz="3400" dirty="0"/>
              <a:t>("key_3"))  #get all values of dictionary</a:t>
            </a:r>
          </a:p>
          <a:p>
            <a:r>
              <a:rPr lang="en-US" sz="3400" dirty="0"/>
              <a:t>print("deleting field_3")</a:t>
            </a:r>
          </a:p>
          <a:p>
            <a:r>
              <a:rPr lang="en-US" sz="3400" dirty="0" err="1"/>
              <a:t>redis_handle.hdel</a:t>
            </a:r>
            <a:r>
              <a:rPr lang="en-US" sz="3400" dirty="0"/>
              <a:t>("key_3","field_3"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24373-0476-4BD6-BD47-FF4E1EAC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of nested level dictionary</a:t>
            </a:r>
          </a:p>
          <a:p>
            <a:r>
              <a:rPr lang="en-US" dirty="0"/>
              <a:t>For a hash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CE31D-7FFF-438F-A9D3-DA7044E0F8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print("nested structure test")</a:t>
            </a:r>
          </a:p>
          <a:p>
            <a:r>
              <a:rPr lang="en-US" sz="2000" dirty="0"/>
              <a:t>a = {"a":[0,1,2,3,4],"</a:t>
            </a:r>
            <a:r>
              <a:rPr lang="en-US" sz="2000" dirty="0" err="1"/>
              <a:t>b":"test</a:t>
            </a:r>
            <a:r>
              <a:rPr lang="en-US" sz="2000" dirty="0"/>
              <a:t>"}</a:t>
            </a:r>
          </a:p>
          <a:p>
            <a:r>
              <a:rPr lang="en-US" sz="2000" dirty="0"/>
              <a:t>#using </a:t>
            </a:r>
            <a:r>
              <a:rPr lang="en-US" sz="2000" dirty="0" err="1"/>
              <a:t>json</a:t>
            </a:r>
            <a:r>
              <a:rPr lang="en-US" sz="2000" dirty="0"/>
              <a:t> to serialize data</a:t>
            </a:r>
          </a:p>
          <a:p>
            <a:r>
              <a:rPr lang="en-US" sz="2000" dirty="0" err="1"/>
              <a:t>a_json</a:t>
            </a:r>
            <a:r>
              <a:rPr lang="en-US" sz="2000" dirty="0"/>
              <a:t> = </a:t>
            </a:r>
            <a:r>
              <a:rPr lang="en-US" sz="2000" dirty="0" err="1"/>
              <a:t>json.dumps</a:t>
            </a:r>
            <a:r>
              <a:rPr lang="en-US" sz="2000" dirty="0"/>
              <a:t>(a) </a:t>
            </a:r>
          </a:p>
          <a:p>
            <a:r>
              <a:rPr lang="en-US" sz="2000" dirty="0" err="1"/>
              <a:t>redis_handle.hset</a:t>
            </a:r>
            <a:r>
              <a:rPr lang="en-US" sz="2000" dirty="0"/>
              <a:t>("key_3","field_3",a_json)</a:t>
            </a:r>
          </a:p>
          <a:p>
            <a:r>
              <a:rPr lang="en-US" sz="2000" dirty="0" err="1"/>
              <a:t>b_json</a:t>
            </a:r>
            <a:r>
              <a:rPr lang="en-US" sz="2000" dirty="0"/>
              <a:t> = </a:t>
            </a:r>
            <a:r>
              <a:rPr lang="en-US" sz="2000" dirty="0" err="1"/>
              <a:t>redis_handle.hget</a:t>
            </a:r>
            <a:r>
              <a:rPr lang="en-US" sz="2000" dirty="0"/>
              <a:t>("key_3","field_3")</a:t>
            </a:r>
          </a:p>
          <a:p>
            <a:r>
              <a:rPr lang="en-US" sz="2000" dirty="0"/>
              <a:t># using </a:t>
            </a:r>
            <a:r>
              <a:rPr lang="en-US" sz="2000" dirty="0" err="1"/>
              <a:t>json</a:t>
            </a:r>
            <a:r>
              <a:rPr lang="en-US" sz="2000" dirty="0"/>
              <a:t> to </a:t>
            </a:r>
            <a:r>
              <a:rPr lang="en-US" sz="2000" dirty="0" err="1"/>
              <a:t>unserialize</a:t>
            </a:r>
            <a:r>
              <a:rPr lang="en-US" sz="2000" dirty="0"/>
              <a:t> data</a:t>
            </a:r>
          </a:p>
          <a:p>
            <a:r>
              <a:rPr lang="en-US" sz="2000" dirty="0"/>
              <a:t>b = </a:t>
            </a:r>
            <a:r>
              <a:rPr lang="en-US" sz="2000" dirty="0" err="1"/>
              <a:t>json.loads</a:t>
            </a:r>
            <a:r>
              <a:rPr lang="en-US" sz="2000" dirty="0"/>
              <a:t>(</a:t>
            </a:r>
            <a:r>
              <a:rPr lang="en-US" sz="2000" dirty="0" err="1"/>
              <a:t>b_json</a:t>
            </a:r>
            <a:r>
              <a:rPr lang="en-US" sz="2000" dirty="0"/>
              <a:t>)</a:t>
            </a:r>
          </a:p>
          <a:p>
            <a:r>
              <a:rPr lang="en-US" sz="2000" dirty="0"/>
              <a:t>print("comparison a and b",</a:t>
            </a:r>
            <a:r>
              <a:rPr lang="en-US" sz="2000" dirty="0" err="1"/>
              <a:t>a,b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544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5198-1250-4237-9A35-9AE92616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 Set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F08F2-8273-46A6-9244-F1FE60A58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Operation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96855-77A8-4ED8-9A57-C845E935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363014" cy="3684588"/>
          </a:xfrm>
        </p:spPr>
        <p:txBody>
          <a:bodyPr>
            <a:noAutofit/>
          </a:bodyPr>
          <a:lstStyle/>
          <a:p>
            <a:r>
              <a:rPr lang="en-US" sz="1400" dirty="0" err="1"/>
              <a:t>redis_handle.sadd</a:t>
            </a:r>
            <a:r>
              <a:rPr lang="en-US" sz="1400" dirty="0"/>
              <a:t>("key_set_1","a","b","c","d","e") </a:t>
            </a:r>
          </a:p>
          <a:p>
            <a:r>
              <a:rPr lang="en-US" sz="1400" dirty="0" err="1"/>
              <a:t>redis_handle.sadd</a:t>
            </a:r>
            <a:r>
              <a:rPr lang="en-US" sz="1400" dirty="0"/>
              <a:t>("key_set_2","c","d","e","f","g")</a:t>
            </a:r>
          </a:p>
          <a:p>
            <a:r>
              <a:rPr lang="en-US" sz="1400" dirty="0"/>
              <a:t>print("number and members of key_set_1 ", </a:t>
            </a:r>
            <a:r>
              <a:rPr lang="en-US" sz="1400" dirty="0" err="1"/>
              <a:t>redis_handle.scard</a:t>
            </a:r>
            <a:r>
              <a:rPr lang="en-US" sz="1400" dirty="0"/>
              <a:t>("key_set_1"),</a:t>
            </a:r>
            <a:r>
              <a:rPr lang="en-US" sz="1400" dirty="0" err="1"/>
              <a:t>redis_handle.smembers</a:t>
            </a:r>
            <a:r>
              <a:rPr lang="en-US" sz="1400" dirty="0"/>
              <a:t>("key_set_1"))</a:t>
            </a:r>
          </a:p>
          <a:p>
            <a:r>
              <a:rPr lang="en-US" sz="1400" dirty="0"/>
              <a:t>print("number and members of key_set_2 ", </a:t>
            </a:r>
            <a:r>
              <a:rPr lang="en-US" sz="1400" dirty="0" err="1"/>
              <a:t>redis_handle.scard</a:t>
            </a:r>
            <a:r>
              <a:rPr lang="en-US" sz="1400" dirty="0"/>
              <a:t>("key_set_2"),</a:t>
            </a:r>
            <a:r>
              <a:rPr lang="en-US" sz="1400" dirty="0" err="1"/>
              <a:t>redis_handle.smembers</a:t>
            </a:r>
            <a:r>
              <a:rPr lang="en-US" sz="1400" dirty="0"/>
              <a:t>("key_set_2"))</a:t>
            </a:r>
          </a:p>
          <a:p>
            <a:r>
              <a:rPr lang="en-US" sz="1400" dirty="0" err="1"/>
              <a:t>redis_handle.sunionstore</a:t>
            </a:r>
            <a:r>
              <a:rPr lang="en-US" sz="1400" dirty="0"/>
              <a:t>("key_set_3","key_set_1","key_set_2")</a:t>
            </a:r>
          </a:p>
          <a:p>
            <a:r>
              <a:rPr lang="en-US" sz="1400" dirty="0"/>
              <a:t>print("union of two sets", </a:t>
            </a:r>
            <a:r>
              <a:rPr lang="en-US" sz="1400" dirty="0" err="1"/>
              <a:t>redis_handle.smembers</a:t>
            </a:r>
            <a:r>
              <a:rPr lang="en-US" sz="1400" dirty="0"/>
              <a:t>("key_set_3"))</a:t>
            </a:r>
          </a:p>
          <a:p>
            <a:r>
              <a:rPr lang="en-US" sz="1400" dirty="0" err="1"/>
              <a:t>redis_handle.sinterstore</a:t>
            </a:r>
            <a:r>
              <a:rPr lang="en-US" sz="1400" dirty="0"/>
              <a:t>("key_set_3","key_set_1","key_set_2")</a:t>
            </a:r>
          </a:p>
          <a:p>
            <a:r>
              <a:rPr lang="en-US" sz="1400" dirty="0"/>
              <a:t>print("intersection of two sets", </a:t>
            </a:r>
            <a:r>
              <a:rPr lang="en-US" sz="1400" dirty="0" err="1"/>
              <a:t>redis_handle.smembers</a:t>
            </a:r>
            <a:r>
              <a:rPr lang="en-US" sz="1400" dirty="0"/>
              <a:t>("key_set_3"))</a:t>
            </a:r>
          </a:p>
          <a:p>
            <a:r>
              <a:rPr lang="en-US" sz="1400" dirty="0"/>
              <a:t>print("subtraction of key_set_2 from key_set_1", </a:t>
            </a:r>
            <a:r>
              <a:rPr lang="en-US" sz="1400" dirty="0" err="1"/>
              <a:t>redis_handle.sdiff</a:t>
            </a:r>
            <a:r>
              <a:rPr lang="en-US" sz="1400" dirty="0"/>
              <a:t>("key_set_1","key_set_2"))</a:t>
            </a:r>
          </a:p>
        </p:txBody>
      </p:sp>
    </p:spTree>
    <p:extLst>
      <p:ext uri="{BB962C8B-B14F-4D97-AF65-F5344CB8AC3E}">
        <p14:creationId xmlns:p14="http://schemas.microsoft.com/office/powerpoint/2010/main" val="61256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68FB-BE6C-4F14-8892-4AE326C8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Manager</a:t>
            </a:r>
            <a:br>
              <a:rPr lang="en-US" dirty="0"/>
            </a:br>
            <a:r>
              <a:rPr lang="en-US" sz="2200" dirty="0"/>
              <a:t>Data in Log Capped</a:t>
            </a:r>
            <a:br>
              <a:rPr lang="en-US" sz="2200" dirty="0"/>
            </a:br>
            <a:r>
              <a:rPr lang="en-US" sz="2200" dirty="0"/>
              <a:t>to a Finite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9A93B-F542-4DC3-8B85-1AB88B3DDAAA}"/>
              </a:ext>
            </a:extLst>
          </p:cNvPr>
          <p:cNvSpPr txBox="1"/>
          <p:nvPr/>
        </p:nvSpPr>
        <p:spPr>
          <a:xfrm>
            <a:off x="839787" y="1952216"/>
            <a:ext cx="149389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56A6B-AC40-43C5-BF41-B862C57F570E}"/>
              </a:ext>
            </a:extLst>
          </p:cNvPr>
          <p:cNvSpPr/>
          <p:nvPr/>
        </p:nvSpPr>
        <p:spPr>
          <a:xfrm>
            <a:off x="4291509" y="1272984"/>
            <a:ext cx="1138793" cy="38151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endParaRPr lang="en-US" dirty="0"/>
          </a:p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1BC48-6112-4CFA-A8D2-C7717C8D2FB6}"/>
              </a:ext>
            </a:extLst>
          </p:cNvPr>
          <p:cNvCxnSpPr>
            <a:stCxn id="7" idx="3"/>
          </p:cNvCxnSpPr>
          <p:nvPr/>
        </p:nvCxnSpPr>
        <p:spPr>
          <a:xfrm>
            <a:off x="2333682" y="2275382"/>
            <a:ext cx="1957826" cy="3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878465-BFD6-4A09-AE4F-CFF8ACF0CC03}"/>
              </a:ext>
            </a:extLst>
          </p:cNvPr>
          <p:cNvCxnSpPr/>
          <p:nvPr/>
        </p:nvCxnSpPr>
        <p:spPr>
          <a:xfrm>
            <a:off x="5430301" y="2333683"/>
            <a:ext cx="115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D1A86F-7D70-431A-BF9A-FC323A58EA66}"/>
              </a:ext>
            </a:extLst>
          </p:cNvPr>
          <p:cNvSpPr txBox="1"/>
          <p:nvPr/>
        </p:nvSpPr>
        <p:spPr>
          <a:xfrm>
            <a:off x="6529826" y="1952216"/>
            <a:ext cx="1486601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Application</a:t>
            </a:r>
          </a:p>
          <a:p>
            <a:r>
              <a:rPr lang="en-US" dirty="0"/>
              <a:t>To Manage</a:t>
            </a:r>
          </a:p>
          <a:p>
            <a:r>
              <a:rPr lang="en-US" dirty="0"/>
              <a:t>Log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B375D-DE9D-40AD-8578-119AD8E0556E}"/>
              </a:ext>
            </a:extLst>
          </p:cNvPr>
          <p:cNvSpPr/>
          <p:nvPr/>
        </p:nvSpPr>
        <p:spPr>
          <a:xfrm>
            <a:off x="4291508" y="1952216"/>
            <a:ext cx="1138792" cy="72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CEC2B-1961-4249-89EF-32F0D4337343}"/>
              </a:ext>
            </a:extLst>
          </p:cNvPr>
          <p:cNvSpPr/>
          <p:nvPr/>
        </p:nvSpPr>
        <p:spPr>
          <a:xfrm>
            <a:off x="4379586" y="1952216"/>
            <a:ext cx="9626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C92FA-0557-41A2-9A59-57A4FBDFF965}"/>
              </a:ext>
            </a:extLst>
          </p:cNvPr>
          <p:cNvSpPr txBox="1"/>
          <p:nvPr/>
        </p:nvSpPr>
        <p:spPr>
          <a:xfrm>
            <a:off x="7433006" y="4257850"/>
            <a:ext cx="3763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ways to implement logs</a:t>
            </a:r>
          </a:p>
          <a:p>
            <a:pPr marL="342900" indent="-342900">
              <a:buAutoNum type="arabicPeriod"/>
            </a:pPr>
            <a:r>
              <a:rPr lang="en-US" dirty="0"/>
              <a:t>Lists</a:t>
            </a:r>
          </a:p>
          <a:p>
            <a:pPr marL="342900" indent="-342900">
              <a:buAutoNum type="arabicPeriod"/>
            </a:pPr>
            <a:r>
              <a:rPr lang="en-US" dirty="0"/>
              <a:t>New Stream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0428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A259-A9A0-4454-9D37-FC9CE073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82" y="365125"/>
            <a:ext cx="10508306" cy="1329039"/>
          </a:xfrm>
        </p:spPr>
        <p:txBody>
          <a:bodyPr/>
          <a:lstStyle/>
          <a:p>
            <a:r>
              <a:rPr lang="en-US" dirty="0"/>
              <a:t>Code Example For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C8B0-D9CD-47CA-85A1-1CAAF0BBE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3924C-A733-43B1-B7FC-A06A898A7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def </a:t>
            </a:r>
            <a:r>
              <a:rPr lang="en-US" sz="2000" dirty="0" err="1"/>
              <a:t>queue_data</a:t>
            </a:r>
            <a:r>
              <a:rPr lang="en-US" sz="2000" dirty="0"/>
              <a:t>( key, depth, data ):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json_data</a:t>
            </a:r>
            <a:r>
              <a:rPr lang="en-US" sz="2000" dirty="0"/>
              <a:t> = </a:t>
            </a:r>
            <a:r>
              <a:rPr lang="en-US" sz="2000" dirty="0" err="1"/>
              <a:t>json.dumps</a:t>
            </a:r>
            <a:r>
              <a:rPr lang="en-US" sz="2000" dirty="0"/>
              <a:t>(data)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redis_handle.lpush</a:t>
            </a:r>
            <a:r>
              <a:rPr lang="en-US" sz="2000" dirty="0"/>
              <a:t>(</a:t>
            </a:r>
            <a:r>
              <a:rPr lang="en-US" sz="2000" dirty="0" err="1"/>
              <a:t>key,json_data</a:t>
            </a:r>
            <a:r>
              <a:rPr lang="en-US" sz="2000" dirty="0"/>
              <a:t>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redis_handle.ltrim</a:t>
            </a:r>
            <a:r>
              <a:rPr lang="en-US" sz="2000" dirty="0"/>
              <a:t>(key,0,depth)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D9BC4-2B6F-4AD8-9FC4-BFBD7D2B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Fetch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F3689-3315-4BC8-B542-2C1C57C611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 err="1"/>
              <a:t>data_json</a:t>
            </a:r>
            <a:r>
              <a:rPr lang="en-US" sz="1800" dirty="0"/>
              <a:t>  = </a:t>
            </a:r>
            <a:r>
              <a:rPr lang="en-US" sz="1800" dirty="0" err="1"/>
              <a:t>redis_handle.lrange</a:t>
            </a:r>
            <a:r>
              <a:rPr lang="en-US" sz="1800" dirty="0"/>
              <a:t>(queue_key,0,fetch_depth)</a:t>
            </a:r>
          </a:p>
          <a:p>
            <a:r>
              <a:rPr lang="en-US" sz="2400" dirty="0"/>
              <a:t>  data = []</a:t>
            </a:r>
          </a:p>
          <a:p>
            <a:r>
              <a:rPr lang="en-US" sz="2400" dirty="0"/>
              <a:t>  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data_json</a:t>
            </a:r>
            <a:r>
              <a:rPr lang="en-US" sz="2400" dirty="0"/>
              <a:t>:</a:t>
            </a:r>
          </a:p>
          <a:p>
            <a:r>
              <a:rPr lang="en-US" sz="2400" dirty="0"/>
              <a:t>     # have to deserialize each element</a:t>
            </a:r>
          </a:p>
          <a:p>
            <a:r>
              <a:rPr lang="en-US" sz="2400" dirty="0"/>
              <a:t>     temp = </a:t>
            </a:r>
            <a:r>
              <a:rPr lang="en-US" sz="2400" dirty="0" err="1"/>
              <a:t>json.loads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 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data.append</a:t>
            </a:r>
            <a:r>
              <a:rPr lang="en-US" sz="2400" dirty="0"/>
              <a:t>(temp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14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3419-9ECC-4956-AF8B-F64F7058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Redis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6981-4EEA-44F2-A768-B72142E8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Redis</a:t>
            </a:r>
            <a:r>
              <a:rPr lang="en-US" dirty="0"/>
              <a:t>  --- Remote Dictionary Server</a:t>
            </a:r>
          </a:p>
          <a:p>
            <a:r>
              <a:rPr lang="en-US" dirty="0" err="1"/>
              <a:t>Redis</a:t>
            </a:r>
            <a:r>
              <a:rPr lang="en-US" dirty="0"/>
              <a:t> Database is a client server data base</a:t>
            </a:r>
          </a:p>
          <a:p>
            <a:r>
              <a:rPr lang="en-US" dirty="0" err="1"/>
              <a:t>Redis</a:t>
            </a:r>
            <a:r>
              <a:rPr lang="en-US" dirty="0"/>
              <a:t> Client libraries available for</a:t>
            </a:r>
          </a:p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Lua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Node.js</a:t>
            </a:r>
          </a:p>
          <a:p>
            <a:r>
              <a:rPr lang="en-US" dirty="0"/>
              <a:t>Has a small footprint and a simple install</a:t>
            </a:r>
          </a:p>
          <a:p>
            <a:r>
              <a:rPr lang="en-US" dirty="0"/>
              <a:t>Allows having a backup database to shadow and active </a:t>
            </a:r>
            <a:r>
              <a:rPr lang="en-US" dirty="0" err="1"/>
              <a:t>db</a:t>
            </a:r>
            <a:r>
              <a:rPr lang="en-US" dirty="0"/>
              <a:t> in case of failure.</a:t>
            </a:r>
          </a:p>
        </p:txBody>
      </p:sp>
    </p:spTree>
    <p:extLst>
      <p:ext uri="{BB962C8B-B14F-4D97-AF65-F5344CB8AC3E}">
        <p14:creationId xmlns:p14="http://schemas.microsoft.com/office/powerpoint/2010/main" val="1934336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BB2-810E-4A0C-A89B-ECB81CC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of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8BEA-E11E-4EDC-9D24-A7591DA05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to 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3D790-4A31-4DDE-8209-A8FA73E6A0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from  redis_utilities.redis_stream_utilities_py3 import </a:t>
            </a:r>
            <a:r>
              <a:rPr lang="en-US" sz="1200" dirty="0" err="1"/>
              <a:t>Redis_Stream_Client</a:t>
            </a:r>
            <a:endParaRPr lang="en-US" sz="1200" dirty="0"/>
          </a:p>
          <a:p>
            <a:r>
              <a:rPr lang="en-US" sz="1200" dirty="0" err="1"/>
              <a:t>redis_stream</a:t>
            </a:r>
            <a:r>
              <a:rPr lang="en-US" sz="1200" dirty="0"/>
              <a:t> = </a:t>
            </a:r>
            <a:r>
              <a:rPr lang="en-US" sz="1200" dirty="0" err="1"/>
              <a:t>Redis_Stream_Client</a:t>
            </a:r>
            <a:r>
              <a:rPr lang="en-US" sz="1200" dirty="0"/>
              <a:t>(</a:t>
            </a:r>
            <a:r>
              <a:rPr lang="en-US" sz="1200" dirty="0" err="1"/>
              <a:t>redis_handle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# data is a single level dictionary</a:t>
            </a:r>
          </a:p>
          <a:p>
            <a:r>
              <a:rPr lang="en-US" sz="1600" dirty="0" err="1"/>
              <a:t>redis_stream.xadd</a:t>
            </a:r>
            <a:r>
              <a:rPr lang="en-US" sz="1600" dirty="0"/>
              <a:t>(</a:t>
            </a:r>
            <a:r>
              <a:rPr lang="en-US" sz="1600" dirty="0" err="1"/>
              <a:t>key,max_len</a:t>
            </a:r>
            <a:r>
              <a:rPr lang="en-US" sz="1600" dirty="0"/>
              <a:t>= 10,id="*",data )</a:t>
            </a:r>
          </a:p>
          <a:p>
            <a:pPr lvl="1"/>
            <a:r>
              <a:rPr lang="en-US" sz="1200" dirty="0"/>
              <a:t>key is the </a:t>
            </a:r>
            <a:r>
              <a:rPr lang="en-US" sz="1200" dirty="0" err="1"/>
              <a:t>redis</a:t>
            </a:r>
            <a:r>
              <a:rPr lang="en-US" sz="1200" dirty="0"/>
              <a:t> key</a:t>
            </a:r>
          </a:p>
          <a:p>
            <a:pPr lvl="1"/>
            <a:r>
              <a:rPr lang="en-US" sz="1200" dirty="0" err="1"/>
              <a:t>max_len</a:t>
            </a:r>
            <a:r>
              <a:rPr lang="en-US" sz="1200" dirty="0"/>
              <a:t> is the </a:t>
            </a:r>
            <a:r>
              <a:rPr lang="en-US" sz="1200" dirty="0" err="1"/>
              <a:t>maxiumim</a:t>
            </a:r>
            <a:r>
              <a:rPr lang="en-US" sz="1200" dirty="0"/>
              <a:t> length of the stream</a:t>
            </a:r>
          </a:p>
          <a:p>
            <a:pPr lvl="1"/>
            <a:r>
              <a:rPr lang="en-US" sz="1200" dirty="0"/>
              <a:t>Id is the id of the entry</a:t>
            </a:r>
          </a:p>
          <a:p>
            <a:pPr lvl="1"/>
            <a:r>
              <a:rPr lang="en-US" sz="1200" dirty="0"/>
              <a:t>“*” is short hand for current time stamp</a:t>
            </a:r>
          </a:p>
          <a:p>
            <a:pPr lvl="1"/>
            <a:r>
              <a:rPr lang="en-US" sz="1200" dirty="0"/>
              <a:t>Timestamps are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time.time</a:t>
            </a:r>
            <a:r>
              <a:rPr lang="en-US" sz="1200" dirty="0"/>
              <a:t>()*1000)</a:t>
            </a:r>
          </a:p>
          <a:p>
            <a:pPr lvl="1"/>
            <a:r>
              <a:rPr lang="en-US" sz="1200" dirty="0"/>
              <a:t>Timestamps are stored to nearest millisecond</a:t>
            </a:r>
          </a:p>
          <a:p>
            <a:pPr lvl="1"/>
            <a:r>
              <a:rPr lang="en-US" sz="1200" dirty="0"/>
              <a:t>A “–” extension is used to mark multiple entries at a millisecond</a:t>
            </a:r>
          </a:p>
          <a:p>
            <a:pPr lvl="2"/>
            <a:r>
              <a:rPr lang="en-US" sz="1200" dirty="0"/>
              <a:t>xxx-0</a:t>
            </a:r>
          </a:p>
          <a:p>
            <a:pPr lvl="2"/>
            <a:r>
              <a:rPr lang="en-US" sz="1200" dirty="0"/>
              <a:t>xxx -</a:t>
            </a:r>
            <a:r>
              <a:rPr lang="en-US" sz="800" dirty="0"/>
              <a:t>1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9C0B4-0887-4BF6-B704-4E51312C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Fetching from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53D32-980F-4D47-A521-243195B5BC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from  redis_utilities.redis_stream_utilities_py3 import </a:t>
            </a:r>
            <a:r>
              <a:rPr lang="en-US" sz="1200" dirty="0" err="1"/>
              <a:t>Redis_Stream_Client</a:t>
            </a:r>
            <a:endParaRPr lang="en-US" sz="1200" dirty="0"/>
          </a:p>
          <a:p>
            <a:r>
              <a:rPr lang="en-US" sz="1200" dirty="0" err="1"/>
              <a:t>redis_stream</a:t>
            </a:r>
            <a:r>
              <a:rPr lang="en-US" sz="1200" dirty="0"/>
              <a:t> = </a:t>
            </a:r>
            <a:r>
              <a:rPr lang="en-US" sz="1200" dirty="0" err="1"/>
              <a:t>Redis_Stream_Client</a:t>
            </a:r>
            <a:r>
              <a:rPr lang="en-US" sz="1200" dirty="0"/>
              <a:t>(</a:t>
            </a:r>
            <a:r>
              <a:rPr lang="en-US" sz="1200" dirty="0" err="1"/>
              <a:t>redis_handle</a:t>
            </a:r>
            <a:r>
              <a:rPr lang="en-US" sz="1200" dirty="0"/>
              <a:t>)</a:t>
            </a:r>
          </a:p>
          <a:p>
            <a:r>
              <a:rPr lang="en-US" sz="1200" dirty="0"/>
              <a:t>Two methods to extract stream</a:t>
            </a:r>
          </a:p>
          <a:p>
            <a:pPr lvl="1"/>
            <a:r>
              <a:rPr lang="en-US" sz="800" dirty="0" err="1"/>
              <a:t>xange</a:t>
            </a:r>
            <a:endParaRPr lang="en-US" sz="800" dirty="0"/>
          </a:p>
          <a:p>
            <a:pPr lvl="1"/>
            <a:r>
              <a:rPr lang="en-US" sz="800" dirty="0" err="1"/>
              <a:t>xrevrange</a:t>
            </a:r>
            <a:endParaRPr lang="en-US" sz="800" dirty="0"/>
          </a:p>
          <a:p>
            <a:r>
              <a:rPr lang="en-US" sz="1200" dirty="0"/>
              <a:t>Examples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current_time</a:t>
            </a:r>
            <a:r>
              <a:rPr lang="en-US" sz="1200" dirty="0"/>
              <a:t> = </a:t>
            </a:r>
            <a:r>
              <a:rPr lang="en-US" sz="1200" dirty="0" err="1"/>
              <a:t>time.time</a:t>
            </a:r>
            <a:r>
              <a:rPr lang="en-US" sz="1200" dirty="0"/>
              <a:t>()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current_time</a:t>
            </a:r>
            <a:r>
              <a:rPr lang="en-US" sz="1200" dirty="0"/>
              <a:t> = 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*1000)</a:t>
            </a:r>
          </a:p>
          <a:p>
            <a:r>
              <a:rPr lang="en-US" sz="1200" dirty="0"/>
              <a:t>  # return values form time – 5 seconds to present</a:t>
            </a:r>
          </a:p>
          <a:p>
            <a:r>
              <a:rPr lang="en-US" sz="1200" dirty="0"/>
              <a:t>  print(</a:t>
            </a:r>
            <a:r>
              <a:rPr lang="en-US" sz="1200" dirty="0" err="1"/>
              <a:t>redis_stream.xrange</a:t>
            </a:r>
            <a:r>
              <a:rPr lang="en-US" sz="1200" dirty="0"/>
              <a:t>("stream_1", </a:t>
            </a:r>
            <a:r>
              <a:rPr lang="en-US" sz="1200" dirty="0" err="1"/>
              <a:t>str</a:t>
            </a:r>
            <a:r>
              <a:rPr lang="en-US" sz="1200" dirty="0"/>
              <a:t>(current_time-5000), 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) , count=10))</a:t>
            </a:r>
          </a:p>
          <a:p>
            <a:r>
              <a:rPr lang="en-US" sz="1200" dirty="0"/>
              <a:t>  # return values from present to time-5 seconds</a:t>
            </a:r>
          </a:p>
          <a:p>
            <a:r>
              <a:rPr lang="en-US" sz="1200" dirty="0"/>
              <a:t>  print(</a:t>
            </a:r>
            <a:r>
              <a:rPr lang="en-US" sz="1200" dirty="0" err="1"/>
              <a:t>redis_stream.xrevrange</a:t>
            </a:r>
            <a:r>
              <a:rPr lang="en-US" sz="1200" dirty="0"/>
              <a:t>("stream_1", 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current_time</a:t>
            </a:r>
            <a:r>
              <a:rPr lang="en-US" sz="1200" dirty="0"/>
              <a:t>), </a:t>
            </a:r>
            <a:r>
              <a:rPr lang="en-US" sz="1200" dirty="0" err="1"/>
              <a:t>str</a:t>
            </a:r>
            <a:r>
              <a:rPr lang="en-US" sz="1200" dirty="0"/>
              <a:t>(current_time-5000),  count=10))</a:t>
            </a:r>
          </a:p>
          <a:p>
            <a:pPr marL="457200" lvl="1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3110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9BC8-525B-4601-8EC9-BD4D91A0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40F-AEB4-4705-AE4C-CE94C88EC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26E25-A671-403E-9681-D1387A52C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Access to the list data is by position.  All other data is locked in serialization data of list element</a:t>
            </a:r>
          </a:p>
          <a:p>
            <a:r>
              <a:rPr lang="en-US" dirty="0"/>
              <a:t>Each element of the list has to be deserialized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E512F-70C1-4EB4-A761-BCC8CA3F1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52887-6F92-486C-AD28-1D31AA202E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Lose ability to explicitly extract by position</a:t>
            </a:r>
          </a:p>
          <a:p>
            <a:r>
              <a:rPr lang="en-US" dirty="0"/>
              <a:t> Obtain the ability to extract by time history</a:t>
            </a:r>
          </a:p>
          <a:p>
            <a:r>
              <a:rPr lang="en-US" dirty="0"/>
              <a:t>For single level dictionaries, no deserialization is needed</a:t>
            </a:r>
          </a:p>
          <a:p>
            <a:r>
              <a:rPr lang="en-US" dirty="0"/>
              <a:t>Will not be officially released till version 4.2 later this year.</a:t>
            </a:r>
          </a:p>
        </p:txBody>
      </p:sp>
    </p:spTree>
    <p:extLst>
      <p:ext uri="{BB962C8B-B14F-4D97-AF65-F5344CB8AC3E}">
        <p14:creationId xmlns:p14="http://schemas.microsoft.com/office/powerpoint/2010/main" val="388210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BE66-7877-4C07-860B-5281F7D3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2CBEA-DF3A-460B-842D-47EEA283385B}"/>
              </a:ext>
            </a:extLst>
          </p:cNvPr>
          <p:cNvSpPr txBox="1"/>
          <p:nvPr/>
        </p:nvSpPr>
        <p:spPr>
          <a:xfrm>
            <a:off x="1256599" y="1946606"/>
            <a:ext cx="162684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AB423-89D2-46A4-8D7F-A3EC03B424C3}"/>
              </a:ext>
            </a:extLst>
          </p:cNvPr>
          <p:cNvSpPr txBox="1"/>
          <p:nvPr/>
        </p:nvSpPr>
        <p:spPr>
          <a:xfrm>
            <a:off x="1295868" y="3292962"/>
            <a:ext cx="1139351" cy="954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Irrigation</a:t>
            </a:r>
            <a:endParaRPr lang="en-US" dirty="0"/>
          </a:p>
          <a:p>
            <a:r>
              <a:rPr lang="en-US" dirty="0"/>
              <a:t>Schedule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92E72C-7E13-462B-9B56-992A46CC1042}"/>
              </a:ext>
            </a:extLst>
          </p:cNvPr>
          <p:cNvSpPr/>
          <p:nvPr/>
        </p:nvSpPr>
        <p:spPr>
          <a:xfrm>
            <a:off x="4050288" y="1690688"/>
            <a:ext cx="1273428" cy="432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7288-7C58-4FBA-8167-2F9E3D84D8A1}"/>
              </a:ext>
            </a:extLst>
          </p:cNvPr>
          <p:cNvSpPr txBox="1"/>
          <p:nvPr/>
        </p:nvSpPr>
        <p:spPr>
          <a:xfrm>
            <a:off x="4050287" y="2269771"/>
            <a:ext cx="1273427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Job Queue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0C52F2-1CA7-4AF6-AF3B-DF7065686B5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2883445" y="2269772"/>
            <a:ext cx="1166842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65F78-FC88-493E-8E3C-DD102FC8699B}"/>
              </a:ext>
            </a:extLst>
          </p:cNvPr>
          <p:cNvCxnSpPr/>
          <p:nvPr/>
        </p:nvCxnSpPr>
        <p:spPr>
          <a:xfrm flipV="1">
            <a:off x="2435219" y="2592937"/>
            <a:ext cx="1615068" cy="101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4CA8D-5863-44BB-B64B-35F33AC44A87}"/>
              </a:ext>
            </a:extLst>
          </p:cNvPr>
          <p:cNvSpPr txBox="1"/>
          <p:nvPr/>
        </p:nvSpPr>
        <p:spPr>
          <a:xfrm>
            <a:off x="2566212" y="2638600"/>
            <a:ext cx="114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jobs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D476A-284E-4C12-8B25-7B321992ADED}"/>
              </a:ext>
            </a:extLst>
          </p:cNvPr>
          <p:cNvSpPr txBox="1"/>
          <p:nvPr/>
        </p:nvSpPr>
        <p:spPr>
          <a:xfrm>
            <a:off x="6093946" y="2214563"/>
            <a:ext cx="152843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Controller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CB575-B637-4C2F-B065-955F06C43618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323714" y="2454437"/>
            <a:ext cx="770232" cy="8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2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111-2CCA-48B3-9EB5-BF39BCA0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Queue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D9D7-9EA7-47B9-910F-DD4218628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Queue Writer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34F91-2A08-4640-A604-CA2111D45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data = {"a":1,"b":2 }</a:t>
            </a:r>
          </a:p>
          <a:p>
            <a:r>
              <a:rPr lang="en-US" dirty="0"/>
              <a:t> </a:t>
            </a:r>
            <a:r>
              <a:rPr lang="en-US" dirty="0" err="1"/>
              <a:t>data_json</a:t>
            </a:r>
            <a:r>
              <a:rPr lang="en-US" dirty="0"/>
              <a:t> = </a:t>
            </a:r>
            <a:r>
              <a:rPr lang="en-US" dirty="0" err="1"/>
              <a:t>json.dumps</a:t>
            </a:r>
            <a:r>
              <a:rPr lang="en-US" dirty="0"/>
              <a:t>(data)</a:t>
            </a:r>
          </a:p>
          <a:p>
            <a:r>
              <a:rPr lang="en-US" sz="2000" dirty="0" err="1"/>
              <a:t>redis_handle.lpush</a:t>
            </a:r>
            <a:r>
              <a:rPr lang="en-US" sz="2000" dirty="0"/>
              <a:t>("work_queue",</a:t>
            </a:r>
            <a:r>
              <a:rPr lang="en-US" sz="2000" dirty="0" err="1"/>
              <a:t>data_json</a:t>
            </a:r>
            <a:r>
              <a:rPr lang="en-US" sz="2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3A56-9763-4587-BE1C-3A3D7E2E4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Job Queue Reader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A133-C11B-4B93-AEA9-DA9126927D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#  could pass a list of work queues [</a:t>
            </a:r>
            <a:r>
              <a:rPr lang="en-US" dirty="0" err="1"/>
              <a:t>x,y,z</a:t>
            </a:r>
            <a:r>
              <a:rPr lang="en-US" dirty="0"/>
              <a:t>]</a:t>
            </a:r>
          </a:p>
          <a:p>
            <a:r>
              <a:rPr lang="en-US" dirty="0"/>
              <a:t># could pass a timeout</a:t>
            </a:r>
          </a:p>
          <a:p>
            <a:r>
              <a:rPr lang="en-US" dirty="0"/>
              <a:t> </a:t>
            </a:r>
            <a:r>
              <a:rPr lang="en-US" sz="1800" dirty="0" err="1"/>
              <a:t>data_json</a:t>
            </a:r>
            <a:r>
              <a:rPr lang="en-US" sz="1800" dirty="0"/>
              <a:t> = </a:t>
            </a:r>
            <a:r>
              <a:rPr lang="en-US" sz="1800" dirty="0" err="1"/>
              <a:t>redis_handle.brpop</a:t>
            </a:r>
            <a:r>
              <a:rPr lang="en-US" sz="1800" dirty="0"/>
              <a:t>("</a:t>
            </a:r>
            <a:r>
              <a:rPr lang="en-US" sz="1800" dirty="0" err="1"/>
              <a:t>work_queue</a:t>
            </a:r>
            <a:r>
              <a:rPr lang="en-US" sz="1800" dirty="0"/>
              <a:t>") </a:t>
            </a:r>
          </a:p>
          <a:p>
            <a:r>
              <a:rPr lang="en-US" sz="1800" dirty="0"/>
              <a:t>data = </a:t>
            </a:r>
            <a:r>
              <a:rPr lang="en-US" sz="1800" dirty="0" err="1"/>
              <a:t>json.loads</a:t>
            </a:r>
            <a:r>
              <a:rPr lang="en-US" sz="1800" dirty="0"/>
              <a:t>(</a:t>
            </a:r>
            <a:r>
              <a:rPr lang="en-US" sz="1800" dirty="0" err="1"/>
              <a:t>data_json</a:t>
            </a:r>
            <a:r>
              <a:rPr lang="en-US" sz="1800" dirty="0"/>
              <a:t>[1])</a:t>
            </a:r>
          </a:p>
          <a:p>
            <a:pPr lvl="1"/>
            <a:r>
              <a:rPr lang="en-US" sz="1400" dirty="0"/>
              <a:t>data[0] contains work queue id</a:t>
            </a:r>
          </a:p>
        </p:txBody>
      </p:sp>
    </p:spTree>
    <p:extLst>
      <p:ext uri="{BB962C8B-B14F-4D97-AF65-F5344CB8AC3E}">
        <p14:creationId xmlns:p14="http://schemas.microsoft.com/office/powerpoint/2010/main" val="19107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31F2-25E4-4922-99B5-830B8C67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Example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26FDB-7C3B-4FB9-8245-649B0010BE7B}"/>
              </a:ext>
            </a:extLst>
          </p:cNvPr>
          <p:cNvSpPr txBox="1"/>
          <p:nvPr/>
        </p:nvSpPr>
        <p:spPr>
          <a:xfrm>
            <a:off x="1633413" y="1893094"/>
            <a:ext cx="122158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9103C-480A-4809-9DED-D55BEDB7C39C}"/>
              </a:ext>
            </a:extLst>
          </p:cNvPr>
          <p:cNvSpPr txBox="1"/>
          <p:nvPr/>
        </p:nvSpPr>
        <p:spPr>
          <a:xfrm>
            <a:off x="1728788" y="3429000"/>
            <a:ext cx="112620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Moisture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B8704-2DEA-4FB8-A1B9-2F3429DCC073}"/>
              </a:ext>
            </a:extLst>
          </p:cNvPr>
          <p:cNvSpPr txBox="1"/>
          <p:nvPr/>
        </p:nvSpPr>
        <p:spPr>
          <a:xfrm>
            <a:off x="1728788" y="4964906"/>
            <a:ext cx="127252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03E51-749F-4D8E-ADB2-C199C4FC6BC2}"/>
              </a:ext>
            </a:extLst>
          </p:cNvPr>
          <p:cNvSpPr txBox="1"/>
          <p:nvPr/>
        </p:nvSpPr>
        <p:spPr>
          <a:xfrm>
            <a:off x="4686300" y="1821656"/>
            <a:ext cx="1126206" cy="397031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Data</a:t>
            </a:r>
          </a:p>
          <a:p>
            <a:r>
              <a:rPr lang="en-US" dirty="0"/>
              <a:t>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E32C6-3B22-4888-98D2-93BE6B0F46BC}"/>
              </a:ext>
            </a:extLst>
          </p:cNvPr>
          <p:cNvSpPr txBox="1"/>
          <p:nvPr/>
        </p:nvSpPr>
        <p:spPr>
          <a:xfrm>
            <a:off x="4686300" y="3483649"/>
            <a:ext cx="112620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Rpc</a:t>
            </a:r>
            <a:r>
              <a:rPr lang="en-US" dirty="0"/>
              <a:t> </a:t>
            </a:r>
          </a:p>
          <a:p>
            <a:r>
              <a:rPr lang="en-US" dirty="0"/>
              <a:t>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18477B-0C19-4088-9A01-DBF68DD2B915}"/>
              </a:ext>
            </a:extLst>
          </p:cNvPr>
          <p:cNvCxnSpPr/>
          <p:nvPr/>
        </p:nvCxnSpPr>
        <p:spPr>
          <a:xfrm>
            <a:off x="2854994" y="2386013"/>
            <a:ext cx="1752725" cy="130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05BB5-1976-4CB7-8A2E-AD1F99284231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2854994" y="2216260"/>
            <a:ext cx="1831306" cy="137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AF5AEA-8123-4884-91AC-C1376E6A9F78}"/>
              </a:ext>
            </a:extLst>
          </p:cNvPr>
          <p:cNvCxnSpPr/>
          <p:nvPr/>
        </p:nvCxnSpPr>
        <p:spPr>
          <a:xfrm>
            <a:off x="2854994" y="4075331"/>
            <a:ext cx="1831306" cy="5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9AC945-001F-4C9E-A2FC-AF02576B2B24}"/>
              </a:ext>
            </a:extLst>
          </p:cNvPr>
          <p:cNvCxnSpPr>
            <a:stCxn id="14" idx="1"/>
          </p:cNvCxnSpPr>
          <p:nvPr/>
        </p:nvCxnSpPr>
        <p:spPr>
          <a:xfrm flipH="1">
            <a:off x="2854994" y="3806815"/>
            <a:ext cx="1831306" cy="5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E5C84E-8E83-483D-9CA1-070F16992D8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01316" y="4186238"/>
            <a:ext cx="1606403" cy="96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8D29C-A738-487C-9EAB-AAAE2F06F856}"/>
              </a:ext>
            </a:extLst>
          </p:cNvPr>
          <p:cNvCxnSpPr>
            <a:cxnSpLocks/>
          </p:cNvCxnSpPr>
          <p:nvPr/>
        </p:nvCxnSpPr>
        <p:spPr>
          <a:xfrm flipH="1">
            <a:off x="3001316" y="4182843"/>
            <a:ext cx="1684984" cy="104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EB448A-A0EF-42D4-8D89-C18A146BF23D}"/>
              </a:ext>
            </a:extLst>
          </p:cNvPr>
          <p:cNvSpPr txBox="1"/>
          <p:nvPr/>
        </p:nvSpPr>
        <p:spPr>
          <a:xfrm>
            <a:off x="7458075" y="3107530"/>
            <a:ext cx="1721644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 Controller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CD985A-D944-4B78-86DD-97C9B60C5C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829301" y="3569195"/>
            <a:ext cx="1628774" cy="40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1A20FC-91FA-4611-B365-63F5AF2B0CFD}"/>
              </a:ext>
            </a:extLst>
          </p:cNvPr>
          <p:cNvCxnSpPr/>
          <p:nvPr/>
        </p:nvCxnSpPr>
        <p:spPr>
          <a:xfrm flipV="1">
            <a:off x="5829300" y="3236119"/>
            <a:ext cx="1485900" cy="35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74F39-CF0B-4815-8868-BCD415086DDC}"/>
              </a:ext>
            </a:extLst>
          </p:cNvPr>
          <p:cNvSpPr txBox="1"/>
          <p:nvPr/>
        </p:nvSpPr>
        <p:spPr>
          <a:xfrm>
            <a:off x="6886575" y="4679156"/>
            <a:ext cx="3240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RPC pattern has</a:t>
            </a:r>
          </a:p>
          <a:p>
            <a:pPr marL="342900" indent="-342900">
              <a:buAutoNum type="arabicPeriod"/>
            </a:pPr>
            <a:r>
              <a:rPr lang="en-US" dirty="0"/>
              <a:t>Multiple Clients</a:t>
            </a:r>
          </a:p>
          <a:p>
            <a:pPr marL="342900" indent="-342900">
              <a:buAutoNum type="arabicPeriod"/>
            </a:pPr>
            <a:r>
              <a:rPr lang="en-US" dirty="0"/>
              <a:t>Each Client Sends a response</a:t>
            </a:r>
          </a:p>
          <a:p>
            <a:r>
              <a:rPr lang="en-US" dirty="0"/>
              <a:t>      and expects a response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845B8C-C3CE-4C55-B9C1-F5A5B58ADFA3}"/>
              </a:ext>
            </a:extLst>
          </p:cNvPr>
          <p:cNvCxnSpPr>
            <a:stCxn id="27" idx="3"/>
          </p:cNvCxnSpPr>
          <p:nvPr/>
        </p:nvCxnSpPr>
        <p:spPr>
          <a:xfrm flipV="1">
            <a:off x="9179719" y="3357563"/>
            <a:ext cx="1521619" cy="2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DFE95C-29A5-4AF4-8D39-1E09B017A125}"/>
              </a:ext>
            </a:extLst>
          </p:cNvPr>
          <p:cNvSpPr txBox="1"/>
          <p:nvPr/>
        </p:nvSpPr>
        <p:spPr>
          <a:xfrm>
            <a:off x="10644188" y="2645865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25603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40578C-D656-4C8B-AA03-8356A436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Example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BCBF1-2FDA-4948-9097-2F0D7E140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RPC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F458E-8255-4728-BC18-36A9AD3339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sz="1600" dirty="0"/>
          </a:p>
          <a:p>
            <a:r>
              <a:rPr lang="fr-FR" sz="3600" dirty="0" err="1"/>
              <a:t>rpc_client</a:t>
            </a:r>
            <a:r>
              <a:rPr lang="fr-FR" sz="3600" dirty="0"/>
              <a:t> =</a:t>
            </a:r>
            <a:r>
              <a:rPr lang="fr-FR" sz="3600" dirty="0" err="1"/>
              <a:t>Redis_Rpc_Client</a:t>
            </a:r>
            <a:r>
              <a:rPr lang="fr-FR" sz="3600" dirty="0"/>
              <a:t>(redis_</a:t>
            </a:r>
            <a:r>
              <a:rPr lang="fr-FR" sz="3600" dirty="0" err="1"/>
              <a:t>handle</a:t>
            </a:r>
            <a:r>
              <a:rPr lang="fr-FR" sz="3600" dirty="0"/>
              <a:t>,"</a:t>
            </a:r>
            <a:r>
              <a:rPr lang="fr-FR" sz="3600" dirty="0" err="1"/>
              <a:t>rpc_queue</a:t>
            </a:r>
            <a:r>
              <a:rPr lang="fr-FR" sz="3600" dirty="0"/>
              <a:t>")</a:t>
            </a:r>
          </a:p>
          <a:p>
            <a:r>
              <a:rPr lang="en-US" sz="3600" dirty="0"/>
              <a:t>parameters = { "a":1, "b":2 }</a:t>
            </a:r>
          </a:p>
          <a:p>
            <a:r>
              <a:rPr lang="en-US" sz="3600" dirty="0"/>
              <a:t>while True:</a:t>
            </a:r>
          </a:p>
          <a:p>
            <a:r>
              <a:rPr lang="en-US" sz="3600" dirty="0"/>
              <a:t>  print( </a:t>
            </a:r>
            <a:r>
              <a:rPr lang="en-US" sz="3600" dirty="0" err="1"/>
              <a:t>rpc_client.send_rpc_message</a:t>
            </a:r>
            <a:r>
              <a:rPr lang="en-US" sz="3600" dirty="0"/>
              <a:t>( "echo",</a:t>
            </a:r>
            <a:r>
              <a:rPr lang="en-US" sz="3600" dirty="0" err="1"/>
              <a:t>parameters,timeout</a:t>
            </a:r>
            <a:r>
              <a:rPr lang="en-US" sz="3600" dirty="0"/>
              <a:t>=1 ))</a:t>
            </a:r>
          </a:p>
          <a:p>
            <a:r>
              <a:rPr lang="en-US" sz="3600" dirty="0"/>
              <a:t>  print( </a:t>
            </a:r>
            <a:r>
              <a:rPr lang="en-US" sz="3600" dirty="0" err="1"/>
              <a:t>rpc_client.send_rpc_message</a:t>
            </a:r>
            <a:r>
              <a:rPr lang="en-US" sz="3600" dirty="0"/>
              <a:t>("double",</a:t>
            </a:r>
            <a:r>
              <a:rPr lang="en-US" sz="3600" dirty="0" err="1"/>
              <a:t>parameters,timeout</a:t>
            </a:r>
            <a:r>
              <a:rPr lang="en-US" sz="3600" dirty="0"/>
              <a:t>=1))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time.sleep</a:t>
            </a:r>
            <a:r>
              <a:rPr lang="en-US" sz="3600" dirty="0"/>
              <a:t>(5</a:t>
            </a:r>
            <a:r>
              <a:rPr lang="en-US" sz="1600" dirty="0"/>
              <a:t>) </a:t>
            </a:r>
          </a:p>
          <a:p>
            <a:endParaRPr lang="en-US" sz="1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7E813E-2C17-4F32-B3D4-AD5240FF5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RPC Server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9AF84-1BB5-4091-A2DB-FBBFB513F3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idle_time</a:t>
            </a:r>
            <a:r>
              <a:rPr lang="en-US" dirty="0"/>
              <a:t>():</a:t>
            </a:r>
          </a:p>
          <a:p>
            <a:r>
              <a:rPr lang="en-US" dirty="0"/>
              <a:t>  … ( fill in details)</a:t>
            </a:r>
          </a:p>
          <a:p>
            <a:r>
              <a:rPr lang="en-US" dirty="0"/>
              <a:t>def </a:t>
            </a:r>
            <a:r>
              <a:rPr lang="en-US" dirty="0" err="1"/>
              <a:t>echo_handler</a:t>
            </a:r>
            <a:r>
              <a:rPr lang="en-US" dirty="0"/>
              <a:t>(  parameters ):</a:t>
            </a:r>
          </a:p>
          <a:p>
            <a:r>
              <a:rPr lang="en-US" dirty="0"/>
              <a:t>…. ( fill in details)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def </a:t>
            </a:r>
            <a:r>
              <a:rPr lang="en-US" dirty="0" err="1"/>
              <a:t>double_handler</a:t>
            </a:r>
            <a:r>
              <a:rPr lang="en-US" dirty="0"/>
              <a:t>( parameters ):</a:t>
            </a:r>
          </a:p>
          <a:p>
            <a:r>
              <a:rPr lang="en-US" dirty="0"/>
              <a:t> ... ( fill in details)</a:t>
            </a:r>
          </a:p>
          <a:p>
            <a:r>
              <a:rPr lang="en-US" dirty="0" err="1"/>
              <a:t>rpc_server</a:t>
            </a:r>
            <a:r>
              <a:rPr lang="en-US" dirty="0"/>
              <a:t> = </a:t>
            </a:r>
            <a:r>
              <a:rPr lang="en-US" dirty="0" err="1"/>
              <a:t>Redis_Rpc_Server</a:t>
            </a:r>
            <a:r>
              <a:rPr lang="en-US" dirty="0"/>
              <a:t>(redis_handle,"rpc_queue",</a:t>
            </a:r>
            <a:r>
              <a:rPr lang="en-US" dirty="0" err="1"/>
              <a:t>timeout_function</a:t>
            </a:r>
            <a:r>
              <a:rPr lang="en-US" dirty="0"/>
              <a:t>=</a:t>
            </a:r>
            <a:r>
              <a:rPr lang="en-US" dirty="0" err="1"/>
              <a:t>idle_time,timeout_value</a:t>
            </a:r>
            <a:r>
              <a:rPr lang="en-US" dirty="0"/>
              <a:t> = 1)</a:t>
            </a:r>
          </a:p>
          <a:p>
            <a:r>
              <a:rPr lang="en-US" dirty="0" err="1"/>
              <a:t>rpc_server.register_call_back</a:t>
            </a:r>
            <a:r>
              <a:rPr lang="en-US" dirty="0"/>
              <a:t>( "echo",</a:t>
            </a:r>
            <a:r>
              <a:rPr lang="en-US" dirty="0" err="1"/>
              <a:t>echo_handler</a:t>
            </a:r>
            <a:r>
              <a:rPr lang="en-US" dirty="0"/>
              <a:t> )</a:t>
            </a:r>
          </a:p>
          <a:p>
            <a:r>
              <a:rPr lang="en-US" dirty="0" err="1"/>
              <a:t>rpc_server.register_call_back</a:t>
            </a:r>
            <a:r>
              <a:rPr lang="en-US" dirty="0"/>
              <a:t>( "double",</a:t>
            </a:r>
            <a:r>
              <a:rPr lang="en-US" dirty="0" err="1"/>
              <a:t>double_handler</a:t>
            </a:r>
            <a:r>
              <a:rPr lang="en-US" dirty="0"/>
              <a:t> )</a:t>
            </a:r>
          </a:p>
          <a:p>
            <a:r>
              <a:rPr lang="en-US" dirty="0" err="1"/>
              <a:t>rpc_server.start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933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699BB5-B0EC-4019-BA9E-0061140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Example continued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3F6D75-E0CF-4717-8665-6DC3A120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“action” of the </a:t>
            </a:r>
            <a:r>
              <a:rPr lang="en-US" dirty="0" err="1"/>
              <a:t>rpc</a:t>
            </a:r>
            <a:r>
              <a:rPr lang="en-US" dirty="0"/>
              <a:t> server must be registered</a:t>
            </a:r>
          </a:p>
          <a:p>
            <a:r>
              <a:rPr lang="en-US" dirty="0"/>
              <a:t>The idle function can be used for multiple functions</a:t>
            </a:r>
          </a:p>
          <a:p>
            <a:pPr lvl="1"/>
            <a:r>
              <a:rPr lang="en-US" dirty="0"/>
              <a:t>I used it to record utilization on the serial </a:t>
            </a:r>
            <a:r>
              <a:rPr lang="en-US" dirty="0" err="1"/>
              <a:t>modbus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8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1B19-86BE-43FA-B09D-8A7E17EA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Implications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11E20-412D-495E-810D-5E4090736213}"/>
              </a:ext>
            </a:extLst>
          </p:cNvPr>
          <p:cNvSpPr/>
          <p:nvPr/>
        </p:nvSpPr>
        <p:spPr>
          <a:xfrm>
            <a:off x="2657475" y="1864519"/>
            <a:ext cx="1007269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F4DEE-1BC2-4CCC-8852-8053970E1EFB}"/>
              </a:ext>
            </a:extLst>
          </p:cNvPr>
          <p:cNvSpPr txBox="1"/>
          <p:nvPr/>
        </p:nvSpPr>
        <p:spPr>
          <a:xfrm>
            <a:off x="482203" y="2601219"/>
            <a:ext cx="115728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1DE8E-9218-4C45-9C05-3841E4056B77}"/>
              </a:ext>
            </a:extLst>
          </p:cNvPr>
          <p:cNvSpPr txBox="1"/>
          <p:nvPr/>
        </p:nvSpPr>
        <p:spPr>
          <a:xfrm>
            <a:off x="4722019" y="1675924"/>
            <a:ext cx="126444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Io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For local </a:t>
            </a:r>
          </a:p>
          <a:p>
            <a:r>
              <a:rPr lang="en-US" dirty="0"/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D0DD3-A9FD-4EA6-B99A-BF7B84674655}"/>
              </a:ext>
            </a:extLst>
          </p:cNvPr>
          <p:cNvSpPr txBox="1"/>
          <p:nvPr/>
        </p:nvSpPr>
        <p:spPr>
          <a:xfrm>
            <a:off x="4722019" y="4421981"/>
            <a:ext cx="225028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PC with Robot</a:t>
            </a:r>
          </a:p>
          <a:p>
            <a:r>
              <a:rPr lang="en-US" dirty="0"/>
              <a:t>Body Simulator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C9A35-133E-47CF-A15D-5509C25C0DCF}"/>
              </a:ext>
            </a:extLst>
          </p:cNvPr>
          <p:cNvSpPr txBox="1"/>
          <p:nvPr/>
        </p:nvSpPr>
        <p:spPr>
          <a:xfrm>
            <a:off x="5286375" y="3114675"/>
            <a:ext cx="2071688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Robot with</a:t>
            </a:r>
          </a:p>
          <a:p>
            <a:r>
              <a:rPr lang="en-US" dirty="0"/>
              <a:t>ESP32 hardware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04BEF-C9A2-4C8D-9C5F-0210F696D845}"/>
              </a:ext>
            </a:extLst>
          </p:cNvPr>
          <p:cNvSpPr/>
          <p:nvPr/>
        </p:nvSpPr>
        <p:spPr>
          <a:xfrm>
            <a:off x="2657475" y="2414588"/>
            <a:ext cx="1007269" cy="2928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DEDF8-587A-46BA-BCE7-5782A6CD6D12}"/>
              </a:ext>
            </a:extLst>
          </p:cNvPr>
          <p:cNvSpPr/>
          <p:nvPr/>
        </p:nvSpPr>
        <p:spPr>
          <a:xfrm>
            <a:off x="2657474" y="3045025"/>
            <a:ext cx="1007269" cy="2928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4C543-C39C-4C5F-8428-F6BF4145DBB0}"/>
              </a:ext>
            </a:extLst>
          </p:cNvPr>
          <p:cNvSpPr/>
          <p:nvPr/>
        </p:nvSpPr>
        <p:spPr>
          <a:xfrm>
            <a:off x="2657473" y="4004073"/>
            <a:ext cx="1007269" cy="2928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8F8A5C-157D-41C5-A5B1-32CCBF544C90}"/>
              </a:ext>
            </a:extLst>
          </p:cNvPr>
          <p:cNvCxnSpPr>
            <a:stCxn id="12" idx="3"/>
          </p:cNvCxnSpPr>
          <p:nvPr/>
        </p:nvCxnSpPr>
        <p:spPr>
          <a:xfrm flipV="1">
            <a:off x="3664744" y="2137024"/>
            <a:ext cx="1150144" cy="42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65E80-CFBC-4831-BB78-5FD984482EA6}"/>
              </a:ext>
            </a:extLst>
          </p:cNvPr>
          <p:cNvCxnSpPr/>
          <p:nvPr/>
        </p:nvCxnSpPr>
        <p:spPr>
          <a:xfrm flipH="1" flipV="1">
            <a:off x="3536156" y="2635375"/>
            <a:ext cx="1185863" cy="7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86BFC6-8188-44B3-80BA-7761B527E86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3664743" y="3191472"/>
            <a:ext cx="1621632" cy="38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B96204-2CD2-43B9-AE52-9C7C5764AC6F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664743" y="3191472"/>
            <a:ext cx="1621632" cy="66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C5B10-27E7-4FD6-A05E-0205802C9E6B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3664742" y="4150520"/>
            <a:ext cx="1057277" cy="59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233AB8-4A7A-4F41-813D-2B324E139593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3664742" y="4150520"/>
            <a:ext cx="1057277" cy="36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650D70-74B3-4BDA-A799-AA41CE4EB4EB}"/>
              </a:ext>
            </a:extLst>
          </p:cNvPr>
          <p:cNvCxnSpPr>
            <a:endCxn id="12" idx="1"/>
          </p:cNvCxnSpPr>
          <p:nvPr/>
        </p:nvCxnSpPr>
        <p:spPr>
          <a:xfrm flipV="1">
            <a:off x="1639490" y="2561035"/>
            <a:ext cx="1017985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2AA1AC-B5A4-4865-B8F2-7059C0F14E81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1639490" y="2561035"/>
            <a:ext cx="1017985" cy="50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9333F9-0E89-4A7E-94E1-FA5D3F8FC99A}"/>
              </a:ext>
            </a:extLst>
          </p:cNvPr>
          <p:cNvSpPr txBox="1"/>
          <p:nvPr/>
        </p:nvSpPr>
        <p:spPr>
          <a:xfrm>
            <a:off x="8286750" y="1888629"/>
            <a:ext cx="293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changing RPC key</a:t>
            </a:r>
          </a:p>
          <a:p>
            <a:r>
              <a:rPr lang="en-US" dirty="0"/>
              <a:t>Different Environments</a:t>
            </a:r>
          </a:p>
          <a:p>
            <a:r>
              <a:rPr lang="en-US" dirty="0"/>
              <a:t>Can be changed</a:t>
            </a:r>
          </a:p>
        </p:txBody>
      </p:sp>
    </p:spTree>
    <p:extLst>
      <p:ext uri="{BB962C8B-B14F-4D97-AF65-F5344CB8AC3E}">
        <p14:creationId xmlns:p14="http://schemas.microsoft.com/office/powerpoint/2010/main" val="149061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6E72-EBB2-4F36-BB97-8FF5A94C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Broker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9E3866-5A25-4E65-92A9-D41C53F1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implement message brokers in </a:t>
            </a: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/>
              <a:t>Streams which have been discussed previously</a:t>
            </a:r>
          </a:p>
          <a:p>
            <a:pPr lvl="1"/>
            <a:r>
              <a:rPr lang="en-US" dirty="0"/>
              <a:t>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296553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B080A-E91D-4002-8B7D-1CD079CF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Subscribe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A9831-0AAE-4208-9B07-0DC7F9511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Generator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3785F-AA05-490C-AF87-9DA82A0E5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redis_handle.publish</a:t>
            </a:r>
            <a:r>
              <a:rPr lang="en-US" dirty="0"/>
              <a:t>("</a:t>
            </a:r>
            <a:r>
              <a:rPr lang="en-US" dirty="0" err="1"/>
              <a:t>redis_pub",data</a:t>
            </a:r>
            <a:r>
              <a:rPr lang="en-US" dirty="0"/>
              <a:t>)</a:t>
            </a:r>
          </a:p>
          <a:p>
            <a:pPr lvl="1"/>
            <a:r>
              <a:rPr lang="en-US" sz="2800" dirty="0" err="1"/>
              <a:t>redis_pub</a:t>
            </a:r>
            <a:r>
              <a:rPr lang="en-US" sz="2800" dirty="0"/>
              <a:t> is the </a:t>
            </a:r>
            <a:r>
              <a:rPr lang="en-US" sz="2800" dirty="0" err="1"/>
              <a:t>redis</a:t>
            </a:r>
            <a:r>
              <a:rPr lang="en-US" sz="2800" dirty="0"/>
              <a:t> key</a:t>
            </a:r>
          </a:p>
          <a:p>
            <a:pPr lvl="1"/>
            <a:r>
              <a:rPr lang="en-US" sz="2800" dirty="0"/>
              <a:t>data is a string or serialized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6CBC71-CD58-49EF-BB2B-D96A2603B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Event Receiver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5FF49A-8FE9-4CDF-A6FA-8C75BD29E9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subscribe_object</a:t>
            </a:r>
            <a:r>
              <a:rPr lang="en-US" dirty="0"/>
              <a:t> = </a:t>
            </a:r>
            <a:r>
              <a:rPr lang="en-US" dirty="0" err="1"/>
              <a:t>redis_handle.pubsub</a:t>
            </a:r>
            <a:r>
              <a:rPr lang="en-US" dirty="0"/>
              <a:t>()</a:t>
            </a:r>
          </a:p>
          <a:p>
            <a:r>
              <a:rPr lang="en-US" dirty="0" err="1"/>
              <a:t>subscribe_object.subscribe</a:t>
            </a:r>
            <a:r>
              <a:rPr lang="en-US" dirty="0"/>
              <a:t>(["</a:t>
            </a:r>
            <a:r>
              <a:rPr lang="en-US" dirty="0" err="1"/>
              <a:t>redis_pub</a:t>
            </a:r>
            <a:r>
              <a:rPr lang="en-US" dirty="0"/>
              <a:t>“])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Can add many keys or channels</a:t>
            </a:r>
          </a:p>
          <a:p>
            <a:r>
              <a:rPr lang="en-US" dirty="0"/>
              <a:t>#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## iterate over the channels</a:t>
            </a:r>
          </a:p>
          <a:p>
            <a:r>
              <a:rPr lang="en-US" dirty="0"/>
              <a:t>    for item in </a:t>
            </a:r>
            <a:r>
              <a:rPr lang="en-US" dirty="0" err="1"/>
              <a:t>subscribe_object.listen</a:t>
            </a:r>
            <a:r>
              <a:rPr lang="en-US" dirty="0"/>
              <a:t>():</a:t>
            </a:r>
          </a:p>
          <a:p>
            <a:r>
              <a:rPr lang="en-US" dirty="0"/>
              <a:t>       print( item )</a:t>
            </a:r>
          </a:p>
        </p:txBody>
      </p:sp>
    </p:spTree>
    <p:extLst>
      <p:ext uri="{BB962C8B-B14F-4D97-AF65-F5344CB8AC3E}">
        <p14:creationId xmlns:p14="http://schemas.microsoft.com/office/powerpoint/2010/main" val="119492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6261-54B9-4B0D-869D-3AD5E21F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Redis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F906-E38F-4B07-B965-67886B06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Redis</a:t>
            </a:r>
            <a:r>
              <a:rPr lang="en-US" dirty="0"/>
              <a:t> is a key value database except that </a:t>
            </a:r>
          </a:p>
          <a:p>
            <a:pPr lvl="1"/>
            <a:r>
              <a:rPr lang="en-US" dirty="0"/>
              <a:t>A key value database is a key and a value associated with the key.</a:t>
            </a:r>
          </a:p>
          <a:p>
            <a:pPr lvl="1"/>
            <a:r>
              <a:rPr lang="en-US" dirty="0"/>
              <a:t>From the top level the a key value database looks like a python dictionary.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is different in that the value associated with key can be</a:t>
            </a:r>
          </a:p>
          <a:p>
            <a:pPr lvl="2"/>
            <a:r>
              <a:rPr lang="en-US" dirty="0"/>
              <a:t>Single Value</a:t>
            </a:r>
          </a:p>
          <a:p>
            <a:pPr lvl="2"/>
            <a:r>
              <a:rPr lang="en-US" dirty="0"/>
              <a:t>List</a:t>
            </a:r>
          </a:p>
          <a:p>
            <a:pPr lvl="2"/>
            <a:r>
              <a:rPr lang="en-US" dirty="0"/>
              <a:t>Hash Table</a:t>
            </a:r>
          </a:p>
          <a:p>
            <a:pPr lvl="2"/>
            <a:r>
              <a:rPr lang="en-US" dirty="0"/>
              <a:t>Sets</a:t>
            </a:r>
          </a:p>
          <a:p>
            <a:pPr lvl="2"/>
            <a:r>
              <a:rPr lang="en-US" dirty="0"/>
              <a:t>Ordered Sets</a:t>
            </a:r>
          </a:p>
          <a:p>
            <a:pPr lvl="2"/>
            <a:r>
              <a:rPr lang="en-US" dirty="0"/>
              <a:t>Streaming Types</a:t>
            </a:r>
          </a:p>
          <a:p>
            <a:pPr lvl="2"/>
            <a:r>
              <a:rPr lang="en-US" dirty="0"/>
              <a:t>Geospatial Data</a:t>
            </a:r>
          </a:p>
          <a:p>
            <a:pPr lvl="2"/>
            <a:r>
              <a:rPr lang="en-US" dirty="0"/>
              <a:t>And other user extended types </a:t>
            </a:r>
          </a:p>
          <a:p>
            <a:pPr lvl="3"/>
            <a:r>
              <a:rPr lang="en-US" dirty="0"/>
              <a:t>Done with </a:t>
            </a:r>
            <a:r>
              <a:rPr lang="en-US" dirty="0" err="1"/>
              <a:t>Redis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Lua Scripts can be stored in the database and executed like stored procedures.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4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7AB7-5F89-4764-8267-9ADD89BD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Pub-Subscribe to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848F-D154-4126-B335-4D5C9F4F7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 of Pub-Subscribe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E643-C8A9-4784-A1EF-AE492211A7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Fastest form of notification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0942B-EA12-4B81-81FF-4EF1FBE7D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 of Pub-Subscribe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00C4F-A4EA-4EEC-88CC-CE0998C6E4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pending on a channel for a message, the receiver cannot do any processing.</a:t>
            </a:r>
          </a:p>
          <a:p>
            <a:r>
              <a:rPr lang="en-US" dirty="0"/>
              <a:t>If the receiver is not pending on channel, the message is lost.</a:t>
            </a:r>
          </a:p>
          <a:p>
            <a:r>
              <a:rPr lang="en-US" dirty="0"/>
              <a:t>If doing tasks like averaging second measurements every minute, the stream method is far simpler.</a:t>
            </a:r>
          </a:p>
        </p:txBody>
      </p:sp>
    </p:spTree>
    <p:extLst>
      <p:ext uri="{BB962C8B-B14F-4D97-AF65-F5344CB8AC3E}">
        <p14:creationId xmlns:p14="http://schemas.microsoft.com/office/powerpoint/2010/main" val="1410593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9C18-C1D6-49BA-8278-8189295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0CE7-A9C0-4F97-8B3E-27F49719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explored the basic concepts of </a:t>
            </a:r>
            <a:r>
              <a:rPr lang="en-US" dirty="0" err="1"/>
              <a:t>Redis</a:t>
            </a:r>
            <a:endParaRPr lang="en-US" dirty="0"/>
          </a:p>
          <a:p>
            <a:r>
              <a:rPr lang="en-US" dirty="0"/>
              <a:t>We still have two more capabilities to explore</a:t>
            </a:r>
          </a:p>
          <a:p>
            <a:pPr lvl="1"/>
            <a:r>
              <a:rPr lang="en-US" dirty="0"/>
              <a:t>Elastic Search</a:t>
            </a:r>
          </a:p>
          <a:p>
            <a:pPr lvl="1"/>
            <a:r>
              <a:rPr lang="en-US"/>
              <a:t>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9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98B5-0B8B-4766-8D0E-7329A9D8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Redis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B62-24A9-4B38-9A1D-9BCFA36F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is a Memory Database Resident Database</a:t>
            </a:r>
          </a:p>
          <a:p>
            <a:pPr lvl="1"/>
            <a:r>
              <a:rPr lang="en-US" dirty="0"/>
              <a:t>Memory Resident Databases are fast.</a:t>
            </a:r>
          </a:p>
          <a:p>
            <a:pPr lvl="1"/>
            <a:r>
              <a:rPr lang="en-US" dirty="0"/>
              <a:t>However, there are downsides</a:t>
            </a:r>
          </a:p>
          <a:p>
            <a:pPr lvl="2"/>
            <a:r>
              <a:rPr lang="en-US" dirty="0"/>
              <a:t>Size of the </a:t>
            </a:r>
            <a:r>
              <a:rPr lang="en-US" dirty="0" err="1"/>
              <a:t>Redis</a:t>
            </a:r>
            <a:r>
              <a:rPr lang="en-US" dirty="0"/>
              <a:t> DB is limited to size of memory.</a:t>
            </a:r>
          </a:p>
          <a:p>
            <a:pPr lvl="3"/>
            <a:r>
              <a:rPr lang="en-US" dirty="0"/>
              <a:t>Enterprise version can use flash disk</a:t>
            </a:r>
          </a:p>
          <a:p>
            <a:pPr lvl="3"/>
            <a:r>
              <a:rPr lang="en-US" dirty="0"/>
              <a:t>This is not a problem for most IOT Gateway Devices.</a:t>
            </a:r>
          </a:p>
          <a:p>
            <a:pPr lvl="2"/>
            <a:r>
              <a:rPr lang="en-US" dirty="0"/>
              <a:t>Data is stored to disk in a periodic manner </a:t>
            </a:r>
          </a:p>
          <a:p>
            <a:pPr lvl="3"/>
            <a:r>
              <a:rPr lang="en-US" dirty="0"/>
              <a:t>Time period can be controlled</a:t>
            </a:r>
          </a:p>
          <a:p>
            <a:pPr lvl="2"/>
            <a:r>
              <a:rPr lang="en-US" dirty="0"/>
              <a:t>Not good for ACID required transactions , </a:t>
            </a:r>
            <a:r>
              <a:rPr lang="en-US" sz="1800" dirty="0"/>
              <a:t>(Atomicity, Consistency, Isolation, Durability) </a:t>
            </a:r>
          </a:p>
          <a:p>
            <a:pPr lvl="3"/>
            <a:r>
              <a:rPr lang="en-US" dirty="0"/>
              <a:t>but good for the vast majority of IOT Gateway use cases.</a:t>
            </a:r>
          </a:p>
        </p:txBody>
      </p:sp>
    </p:spTree>
    <p:extLst>
      <p:ext uri="{BB962C8B-B14F-4D97-AF65-F5344CB8AC3E}">
        <p14:creationId xmlns:p14="http://schemas.microsoft.com/office/powerpoint/2010/main" val="253648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BBB0-B0EA-490A-B0CC-1F392C2C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Manner in which </a:t>
            </a:r>
            <a:r>
              <a:rPr lang="en-US" dirty="0" err="1"/>
              <a:t>Redis</a:t>
            </a:r>
            <a:r>
              <a:rPr lang="en-US" dirty="0"/>
              <a:t> writes to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2828-E33D-4D66-AC7F-A197DFB3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in RAM is written to disk based upon criteria which is specify in the </a:t>
            </a:r>
            <a:r>
              <a:rPr lang="en-US" dirty="0" err="1"/>
              <a:t>redis</a:t>
            </a:r>
            <a:r>
              <a:rPr lang="en-US" dirty="0"/>
              <a:t> configuration field.</a:t>
            </a:r>
          </a:p>
          <a:p>
            <a:r>
              <a:rPr lang="en-US" dirty="0"/>
              <a:t>save  time bytes</a:t>
            </a:r>
          </a:p>
          <a:p>
            <a:r>
              <a:rPr lang="en-US" dirty="0"/>
              <a:t>The default </a:t>
            </a:r>
            <a:r>
              <a:rPr lang="en-US" dirty="0" err="1"/>
              <a:t>redis</a:t>
            </a:r>
            <a:r>
              <a:rPr lang="en-US" dirty="0"/>
              <a:t> configuration is:</a:t>
            </a:r>
          </a:p>
          <a:p>
            <a:pPr lvl="1"/>
            <a:r>
              <a:rPr lang="en-US" dirty="0"/>
              <a:t>save 900 1   # if 1 byte changed save after 15 minutes</a:t>
            </a:r>
          </a:p>
          <a:p>
            <a:pPr lvl="1"/>
            <a:r>
              <a:rPr lang="en-US" dirty="0"/>
              <a:t>save 300 10 # if 10 bytes changed save after 5 minutes</a:t>
            </a:r>
          </a:p>
          <a:p>
            <a:pPr lvl="1"/>
            <a:r>
              <a:rPr lang="en-US" dirty="0"/>
              <a:t>save 60 10000 # if 10000 bytes </a:t>
            </a:r>
            <a:r>
              <a:rPr lang="en-US" dirty="0" err="1"/>
              <a:t>chanded</a:t>
            </a:r>
            <a:r>
              <a:rPr lang="en-US" dirty="0"/>
              <a:t> save after 1 minute</a:t>
            </a:r>
          </a:p>
          <a:p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command BGSAVE will save the database to disk in the background.</a:t>
            </a:r>
          </a:p>
          <a:p>
            <a:r>
              <a:rPr lang="en-US" dirty="0"/>
              <a:t>The </a:t>
            </a:r>
            <a:r>
              <a:rPr lang="en-US" dirty="0" err="1"/>
              <a:t>redis</a:t>
            </a:r>
            <a:r>
              <a:rPr lang="en-US" dirty="0"/>
              <a:t> command SAVE will save the database to disk immediately and will halt the data base until the save is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9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5413-9061-4AE7-B956-C26DAEBE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83E8-8F48-4714-B545-1F3DB6AA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has a configurable number of databases</a:t>
            </a:r>
          </a:p>
          <a:p>
            <a:pPr lvl="1"/>
            <a:r>
              <a:rPr lang="en-US" dirty="0"/>
              <a:t>From 0 to N </a:t>
            </a:r>
          </a:p>
          <a:p>
            <a:pPr lvl="1"/>
            <a:r>
              <a:rPr lang="en-US" dirty="0"/>
              <a:t>Specified in the </a:t>
            </a:r>
            <a:r>
              <a:rPr lang="en-US" dirty="0" err="1"/>
              <a:t>Redis</a:t>
            </a:r>
            <a:r>
              <a:rPr lang="en-US" dirty="0"/>
              <a:t> configuration file and configured at startup</a:t>
            </a:r>
          </a:p>
          <a:p>
            <a:r>
              <a:rPr lang="en-US" dirty="0"/>
              <a:t>Purpose is to segregate keys so that the keys do not overlap.</a:t>
            </a:r>
          </a:p>
          <a:p>
            <a:r>
              <a:rPr lang="en-US" dirty="0"/>
              <a:t>A python client </a:t>
            </a:r>
            <a:r>
              <a:rPr lang="en-US" dirty="0" err="1"/>
              <a:t>redis</a:t>
            </a:r>
            <a:r>
              <a:rPr lang="en-US" dirty="0"/>
              <a:t> handle is restricted to one database.</a:t>
            </a:r>
          </a:p>
          <a:p>
            <a:pPr lvl="1"/>
            <a:r>
              <a:rPr lang="en-US" dirty="0"/>
              <a:t>Due to publish/subscribe limitations</a:t>
            </a:r>
          </a:p>
        </p:txBody>
      </p:sp>
    </p:spTree>
    <p:extLst>
      <p:ext uri="{BB962C8B-B14F-4D97-AF65-F5344CB8AC3E}">
        <p14:creationId xmlns:p14="http://schemas.microsoft.com/office/powerpoint/2010/main" val="140070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273-AECD-43B5-A5E9-4FEA4F1B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Contrasted to 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7AD2-5C5D-47BD-B920-FA0C14C6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is total different from conventional SQL databases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supports many simple objects</a:t>
            </a:r>
          </a:p>
          <a:p>
            <a:pPr lvl="1"/>
            <a:r>
              <a:rPr lang="en-US" dirty="0"/>
              <a:t>A simple object in a SQL data base requires a table</a:t>
            </a:r>
          </a:p>
          <a:p>
            <a:pPr lvl="1"/>
            <a:r>
              <a:rPr lang="en-US" dirty="0"/>
              <a:t>The closest form of table is a list.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lists do not have fields </a:t>
            </a:r>
          </a:p>
          <a:p>
            <a:pPr lvl="1"/>
            <a:r>
              <a:rPr lang="en-US" dirty="0"/>
              <a:t>Use SQL data base if one has large tables with the need for querying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E2E1-1E86-43CA-AF7E-3D7D0A35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Properties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4BF6-9D3D-4579-8FB9-C8117DAD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client commands can be found at:	</a:t>
            </a:r>
          </a:p>
          <a:p>
            <a:pPr lvl="1"/>
            <a:r>
              <a:rPr lang="en-US" dirty="0">
                <a:hlinkClick r:id="rId2"/>
              </a:rPr>
              <a:t>https://redis.io/commands</a:t>
            </a:r>
            <a:endParaRPr lang="en-US" dirty="0"/>
          </a:p>
          <a:p>
            <a:r>
              <a:rPr lang="en-US" dirty="0" err="1"/>
              <a:t>Redis</a:t>
            </a:r>
            <a:r>
              <a:rPr lang="en-US" dirty="0"/>
              <a:t> python client commands can be found at:</a:t>
            </a:r>
          </a:p>
          <a:p>
            <a:pPr lvl="1"/>
            <a:r>
              <a:rPr lang="en-US" dirty="0">
                <a:hlinkClick r:id="rId3"/>
              </a:rPr>
              <a:t>http://redis-py.readthedocs.io/en/latest/</a:t>
            </a:r>
            <a:endParaRPr lang="en-US" dirty="0"/>
          </a:p>
          <a:p>
            <a:r>
              <a:rPr lang="en-US" dirty="0"/>
              <a:t>A list of clients can be found at:</a:t>
            </a:r>
          </a:p>
          <a:p>
            <a:pPr lvl="1"/>
            <a:r>
              <a:rPr lang="en-US" dirty="0"/>
              <a:t> https://redis.io/clients</a:t>
            </a:r>
          </a:p>
        </p:txBody>
      </p:sp>
    </p:spTree>
    <p:extLst>
      <p:ext uri="{BB962C8B-B14F-4D97-AF65-F5344CB8AC3E}">
        <p14:creationId xmlns:p14="http://schemas.microsoft.com/office/powerpoint/2010/main" val="388533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FD92-0B2B-44FA-A28B-16D1AE84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as the Nano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1C79-DAAF-4F80-88E3-4D47B1EEC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Data Store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Log Manager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Job Queue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Redis</a:t>
            </a:r>
            <a:r>
              <a:rPr lang="en-US" dirty="0"/>
              <a:t> as a RPC server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Message Broker</a:t>
            </a:r>
          </a:p>
          <a:p>
            <a:pPr lvl="1"/>
            <a:r>
              <a:rPr lang="en-US" dirty="0" err="1"/>
              <a:t>Redis</a:t>
            </a:r>
            <a:r>
              <a:rPr lang="en-US" dirty="0"/>
              <a:t> Code examples are found in directory</a:t>
            </a:r>
          </a:p>
          <a:p>
            <a:pPr lvl="2"/>
            <a:r>
              <a:rPr lang="en-US" dirty="0"/>
              <a:t>presentations/session_2/</a:t>
            </a:r>
            <a:r>
              <a:rPr lang="en-US" dirty="0" err="1"/>
              <a:t>redis_examples</a:t>
            </a:r>
            <a:r>
              <a:rPr lang="en-US" dirty="0"/>
              <a:t>/</a:t>
            </a:r>
          </a:p>
          <a:p>
            <a:r>
              <a:rPr lang="en-US" dirty="0"/>
              <a:t>Part 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an Elastic Search capability ( by way of a module )</a:t>
            </a:r>
          </a:p>
          <a:p>
            <a:r>
              <a:rPr lang="en-US" dirty="0"/>
              <a:t>Part 3 Week after part 2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Redis</a:t>
            </a:r>
            <a:r>
              <a:rPr lang="en-US" dirty="0"/>
              <a:t> as a Graphical Data Base</a:t>
            </a:r>
          </a:p>
          <a:p>
            <a:pPr lvl="2"/>
            <a:r>
              <a:rPr lang="en-US" dirty="0"/>
              <a:t>Currently by way of a Server</a:t>
            </a:r>
          </a:p>
          <a:p>
            <a:pPr lvl="2"/>
            <a:r>
              <a:rPr lang="en-US" dirty="0"/>
              <a:t>Hopefully eventually by way of </a:t>
            </a:r>
            <a:r>
              <a:rPr lang="en-US" dirty="0" err="1"/>
              <a:t>Redis</a:t>
            </a:r>
            <a:r>
              <a:rPr lang="en-US" dirty="0"/>
              <a:t> Lab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0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2740</Words>
  <Application>Microsoft Office PowerPoint</Application>
  <PresentationFormat>Widescreen</PresentationFormat>
  <Paragraphs>387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Redis Nano Data Center</vt:lpstr>
      <vt:lpstr>Properties of Redis Database</vt:lpstr>
      <vt:lpstr>Properties of Redis Continued</vt:lpstr>
      <vt:lpstr>Properties of Redis Continued</vt:lpstr>
      <vt:lpstr>Manner in which Redis writes to disk</vt:lpstr>
      <vt:lpstr>Redis Databases</vt:lpstr>
      <vt:lpstr>Redis Contrasted to SQL Databases</vt:lpstr>
      <vt:lpstr>Redis Properties Continued</vt:lpstr>
      <vt:lpstr>Redis as the Nano Data Center</vt:lpstr>
      <vt:lpstr>First Step Get Handle to Redis Data Base</vt:lpstr>
      <vt:lpstr>Redis as a Data Store</vt:lpstr>
      <vt:lpstr>Use of Data Store in Operation</vt:lpstr>
      <vt:lpstr>Data Store (Continued) Directly access data stores leads to global variables Python Interface Classes eliminates global variables Only Interface Package Interfaces with Redis Data Base </vt:lpstr>
      <vt:lpstr>Data Store -- Simple Stores from file redis_write_examples.py</vt:lpstr>
      <vt:lpstr>Data Store -- List Objects</vt:lpstr>
      <vt:lpstr>Data Store Hash Objects</vt:lpstr>
      <vt:lpstr>Data Store Set Operations</vt:lpstr>
      <vt:lpstr>Log Manager Data in Log Capped to a Finite Number</vt:lpstr>
      <vt:lpstr>Code Example For Lists</vt:lpstr>
      <vt:lpstr>Code Example of Streams</vt:lpstr>
      <vt:lpstr>What are the Difference</vt:lpstr>
      <vt:lpstr>Job Queue</vt:lpstr>
      <vt:lpstr>Job Queue Example</vt:lpstr>
      <vt:lpstr>RPC Example </vt:lpstr>
      <vt:lpstr>RPC Example </vt:lpstr>
      <vt:lpstr>RPC Example continued</vt:lpstr>
      <vt:lpstr>Some System Implications</vt:lpstr>
      <vt:lpstr>Message Broker</vt:lpstr>
      <vt:lpstr>Publish Subscribe Example</vt:lpstr>
      <vt:lpstr>Comparison of Pub-Subscribe to Streams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Data Base</dc:title>
  <dc:creator>Glenn Edgar</dc:creator>
  <cp:lastModifiedBy>Glenn Edgar</cp:lastModifiedBy>
  <cp:revision>137</cp:revision>
  <dcterms:created xsi:type="dcterms:W3CDTF">2018-01-09T22:49:25Z</dcterms:created>
  <dcterms:modified xsi:type="dcterms:W3CDTF">2018-02-13T03:12:43Z</dcterms:modified>
</cp:coreProperties>
</file>