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A9FA-FAD9-454A-98D9-21D6E6439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D4D0F-A3D7-4C2C-B3D1-3D826BDC0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87B1-BFCE-42E2-ACA5-C362D8D41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FF3A-9FFC-4CB7-AB87-E8A216B43361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47651-0BCB-4002-B155-8055C3EEE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6B22E-04FD-4E23-B3E5-C680CF397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A73-60F0-439B-854A-2CCC1A15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7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14C5-573A-491C-A18B-106C35F8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84823-E0A1-45DA-9DA2-04E842DF8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C0DD8-6F5C-4449-9BA6-96045DE1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FF3A-9FFC-4CB7-AB87-E8A216B43361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2FE02-B0C3-40DE-BC7F-649640CD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EB4AF-27AA-4410-9CA2-96021866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A73-60F0-439B-854A-2CCC1A15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6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09E8C-AF5A-4105-84CD-CC065DC0F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F22BE-7B87-4CBB-B125-4E3C2E6A3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F38F3-E615-45EB-8733-16504BC0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FF3A-9FFC-4CB7-AB87-E8A216B43361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0DFFD-551C-4C26-8350-F43FD23E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A7ADE-3E61-44EC-94E9-4AE06FAA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A73-60F0-439B-854A-2CCC1A15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5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549F-F0B1-499C-B720-E9BB892F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3E226-9BB6-4493-90B9-B9E0A699F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6CD6B-967B-4B87-8C75-A5419519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FF3A-9FFC-4CB7-AB87-E8A216B43361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21EF5-34F1-4A5D-9C7B-E14EF6FA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E1B40-A7EA-4A3C-AD91-981043554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A73-60F0-439B-854A-2CCC1A15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1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D874-0B1D-4DF3-9F44-0B902B17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581C9-2A29-491F-ADE5-00723AC7A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DC748-22B0-4EE7-8503-99D5AC2C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FF3A-9FFC-4CB7-AB87-E8A216B43361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9BDED-783D-45D8-8323-300E0E74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EDE2D-6221-4472-9CEF-71AD72F3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A73-60F0-439B-854A-2CCC1A15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7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900B-895D-427C-8F7F-5D7D0B6E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D6A88-EA34-4FED-8897-C79D30FF6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7B9F1-3F03-4631-994B-6DF589A4B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CAD80-C8DD-4005-8626-216DC85F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FF3A-9FFC-4CB7-AB87-E8A216B43361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9FF5C-FB5C-47A4-8902-9D6B7221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B8010-8451-49A6-9D6A-170569E9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A73-60F0-439B-854A-2CCC1A15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F045-CF44-4779-8719-B8E9F3F00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89086-EBEE-4817-888A-6C3B049FF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AFE2F-594C-41A9-8156-6AC61CB24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BD35C-144E-4F9A-A8A4-505BF79F5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F20E13-79E9-40C0-A76E-4B7FE46E5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9935D9-EB59-494E-8C03-8050F878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FF3A-9FFC-4CB7-AB87-E8A216B43361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FB99F-BA13-45B5-ABB5-BA6C1B64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00BA0-6B02-48EC-8A19-5C18F54E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A73-60F0-439B-854A-2CCC1A15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3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5752-4551-490D-839A-B7B8DD02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5CBD04-D35D-4905-80BE-286E2B58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FF3A-9FFC-4CB7-AB87-E8A216B43361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3D6FD-0D74-494B-83D2-DB897E09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346BA-CF1D-4AC3-8F07-B1C11BED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A73-60F0-439B-854A-2CCC1A15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7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F18AB-C08F-44D9-8A73-DA7531BA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FF3A-9FFC-4CB7-AB87-E8A216B43361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34345-AE27-4F3E-83B7-FFC9F2AD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8789A-7A68-4E87-882B-39B3FA58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A73-60F0-439B-854A-2CCC1A15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99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7FC19-15AC-4F52-89A9-C72E06D32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C3487-EDF9-4AD7-9739-495FA3C6A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5C187-943A-4B39-9D66-B0AD4E497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0F80A-8127-4D7F-8488-2E2BB660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FF3A-9FFC-4CB7-AB87-E8A216B43361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741E9-7407-4136-8608-D1DFD592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7170E-EFA0-4799-9D53-D20248BA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A73-60F0-439B-854A-2CCC1A15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BB92-19E7-4580-8C37-ECE55DF93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EA24D-AABE-4FDC-A0D3-DF58C48C0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9276A-BD61-46F4-B6FE-9E05413E0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40292-378D-4138-844A-11279B66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FF3A-9FFC-4CB7-AB87-E8A216B43361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3AEC7-3722-4F46-AE5B-DA02BFA2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E798A-34F9-4B2C-8B1F-11129A78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A73-60F0-439B-854A-2CCC1A15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E73E0-0F52-430A-B8B1-1AFC2472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B0F0C-E590-469E-9960-F857FC658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1EEE4-E91A-4410-B102-EAE88B972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6FF3A-9FFC-4CB7-AB87-E8A216B43361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E9B6D-8DD1-4315-BB6B-CBBC56DD8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D5BD0-CA4E-4E77-8D04-3AE2C3492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CA73-60F0-439B-854A-2CCC1A15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4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utomationdirect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01C41-A8B5-4A5C-BD1C-1C870C9F6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Embedded Track #1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1E787-C957-405D-AD2A-EF5171629C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Rules of the Game</a:t>
            </a:r>
          </a:p>
        </p:txBody>
      </p:sp>
    </p:spTree>
    <p:extLst>
      <p:ext uri="{BB962C8B-B14F-4D97-AF65-F5344CB8AC3E}">
        <p14:creationId xmlns:p14="http://schemas.microsoft.com/office/powerpoint/2010/main" val="3301819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53C1-1B00-411A-A021-1A8E1801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97C354-C8B1-41C7-9A3B-296CAAE436BD}"/>
              </a:ext>
            </a:extLst>
          </p:cNvPr>
          <p:cNvSpPr/>
          <p:nvPr/>
        </p:nvSpPr>
        <p:spPr>
          <a:xfrm>
            <a:off x="6316652" y="779764"/>
            <a:ext cx="2664662" cy="586225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96346-4E04-4658-BC26-34CA16A9DFD9}"/>
              </a:ext>
            </a:extLst>
          </p:cNvPr>
          <p:cNvSpPr txBox="1"/>
          <p:nvPr/>
        </p:nvSpPr>
        <p:spPr>
          <a:xfrm>
            <a:off x="6977036" y="1243012"/>
            <a:ext cx="1343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Prototyping</a:t>
            </a:r>
          </a:p>
          <a:p>
            <a:r>
              <a:rPr lang="en-US" dirty="0"/>
              <a:t>Bread Board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A928BA-3D93-4384-BE94-B07DD9C78EAE}"/>
              </a:ext>
            </a:extLst>
          </p:cNvPr>
          <p:cNvSpPr txBox="1"/>
          <p:nvPr/>
        </p:nvSpPr>
        <p:spPr>
          <a:xfrm>
            <a:off x="6845311" y="3196858"/>
            <a:ext cx="1607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PSOC</a:t>
            </a:r>
          </a:p>
          <a:p>
            <a:r>
              <a:rPr lang="en-US" dirty="0"/>
              <a:t>Module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364F0-A285-44F4-AF32-2798DA397B06}"/>
              </a:ext>
            </a:extLst>
          </p:cNvPr>
          <p:cNvSpPr txBox="1"/>
          <p:nvPr/>
        </p:nvSpPr>
        <p:spPr>
          <a:xfrm>
            <a:off x="3178969" y="2436019"/>
            <a:ext cx="175021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IOT</a:t>
            </a:r>
          </a:p>
          <a:p>
            <a:r>
              <a:rPr lang="en-US" dirty="0"/>
              <a:t>Controller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861BDD-1763-47CC-B091-352DD91A4B7B}"/>
              </a:ext>
            </a:extLst>
          </p:cNvPr>
          <p:cNvCxnSpPr>
            <a:stCxn id="9" idx="3"/>
          </p:cNvCxnSpPr>
          <p:nvPr/>
        </p:nvCxnSpPr>
        <p:spPr>
          <a:xfrm flipV="1">
            <a:off x="4929188" y="2721769"/>
            <a:ext cx="1387464" cy="3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18CF3E-6781-4670-B594-884A9CFB1DC5}"/>
              </a:ext>
            </a:extLst>
          </p:cNvPr>
          <p:cNvSpPr txBox="1"/>
          <p:nvPr/>
        </p:nvSpPr>
        <p:spPr>
          <a:xfrm>
            <a:off x="5193506" y="243601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672FB2-228E-4B47-9A51-6BFBC2414B78}"/>
              </a:ext>
            </a:extLst>
          </p:cNvPr>
          <p:cNvSpPr/>
          <p:nvPr/>
        </p:nvSpPr>
        <p:spPr>
          <a:xfrm>
            <a:off x="8320930" y="3557588"/>
            <a:ext cx="415876" cy="2871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FE7B91-AD3E-41EB-9BB1-48AC0E9CDFCD}"/>
              </a:ext>
            </a:extLst>
          </p:cNvPr>
          <p:cNvSpPr/>
          <p:nvPr/>
        </p:nvSpPr>
        <p:spPr>
          <a:xfrm>
            <a:off x="6593681" y="3971925"/>
            <a:ext cx="978694" cy="2343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20688C-9C73-4570-99FA-B842F6223738}"/>
              </a:ext>
            </a:extLst>
          </p:cNvPr>
          <p:cNvSpPr txBox="1"/>
          <p:nvPr/>
        </p:nvSpPr>
        <p:spPr>
          <a:xfrm>
            <a:off x="9258343" y="3971925"/>
            <a:ext cx="124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Connectors</a:t>
            </a:r>
          </a:p>
        </p:txBody>
      </p:sp>
    </p:spTree>
    <p:extLst>
      <p:ext uri="{BB962C8B-B14F-4D97-AF65-F5344CB8AC3E}">
        <p14:creationId xmlns:p14="http://schemas.microsoft.com/office/powerpoint/2010/main" val="3594687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F9C2-A72E-4CDB-8481-7FD1E4F4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Abilities of PSOC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FE7B0-A235-468C-95A7-9F9E24197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I/O within reason can be programmed to different pin types.</a:t>
            </a:r>
          </a:p>
          <a:p>
            <a:r>
              <a:rPr lang="en-US" dirty="0"/>
              <a:t>It is possible to have the same board be configured to do many roles.</a:t>
            </a:r>
          </a:p>
          <a:p>
            <a:r>
              <a:rPr lang="en-US" dirty="0"/>
              <a:t>Makes it easier to develop a </a:t>
            </a:r>
            <a:r>
              <a:rPr lang="en-US" dirty="0" err="1"/>
              <a:t>pcb</a:t>
            </a:r>
            <a:r>
              <a:rPr lang="en-US" dirty="0"/>
              <a:t> for low volume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030591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8BBF4-23D2-426D-A776-975D21A2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24280-D53B-4ADB-A2E0-348479271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5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E528-D7FF-40EC-AF94-58A6F2B3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costs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B386F-E3B6-4F51-AFA4-6200D5B2A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Production costs is the sum of development costs plus the cost of production.</a:t>
            </a:r>
          </a:p>
          <a:p>
            <a:pPr lvl="1"/>
            <a:r>
              <a:rPr lang="en-US" dirty="0"/>
              <a:t>The development costs is sometimes called the non recurring costs.</a:t>
            </a:r>
          </a:p>
          <a:p>
            <a:pPr lvl="1"/>
            <a:r>
              <a:rPr lang="en-US" dirty="0"/>
              <a:t>Number of IOT systems we are producing maybe on the order of 10’s.</a:t>
            </a:r>
          </a:p>
          <a:p>
            <a:r>
              <a:rPr lang="en-US" dirty="0"/>
              <a:t>For example, if a board layout cost are $1000 dollars, then the recurring cost for the board for a unit of 10 unit is $100.00.</a:t>
            </a:r>
          </a:p>
          <a:p>
            <a:pPr lvl="1"/>
            <a:r>
              <a:rPr lang="en-US" dirty="0"/>
              <a:t>This does not include populating the board</a:t>
            </a:r>
          </a:p>
          <a:p>
            <a:pPr lvl="1"/>
            <a:r>
              <a:rPr lang="en-US" dirty="0"/>
              <a:t>This does not include the costs of the pc board or the costs of the parts</a:t>
            </a:r>
          </a:p>
          <a:p>
            <a:pPr lvl="1"/>
            <a:r>
              <a:rPr lang="en-US" dirty="0"/>
              <a:t>The costs of parts can be 3X the cost of a large volume producer</a:t>
            </a:r>
          </a:p>
          <a:p>
            <a:pPr lvl="2"/>
            <a:r>
              <a:rPr lang="en-US" dirty="0"/>
              <a:t>One of the reason low volume systems in America are made in China</a:t>
            </a:r>
          </a:p>
          <a:p>
            <a:pPr lvl="1"/>
            <a:r>
              <a:rPr lang="en-US" dirty="0"/>
              <a:t>Also, the hardware costs have to multiplied by 3X to a customer for sustainable environment.</a:t>
            </a:r>
          </a:p>
          <a:p>
            <a:pPr lvl="1"/>
            <a:r>
              <a:rPr lang="en-US" dirty="0"/>
              <a:t>This means that we could be at a 9x cost advantage to a large manufacturer</a:t>
            </a:r>
          </a:p>
          <a:p>
            <a:r>
              <a:rPr lang="en-US" dirty="0"/>
              <a:t>Conclusion</a:t>
            </a:r>
          </a:p>
          <a:p>
            <a:pPr lvl="1"/>
            <a:r>
              <a:rPr lang="en-US" dirty="0"/>
              <a:t>We cannot do things the conventional way</a:t>
            </a:r>
          </a:p>
          <a:p>
            <a:pPr lvl="1"/>
            <a:r>
              <a:rPr lang="en-US" dirty="0"/>
              <a:t>Many of my lost friends have not made the transition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9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B1B7C-0DBD-4CAE-8B8D-9707007D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Hacking won’t work either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FE4CE-CAF4-484F-99E2-7F8856B6C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Hacking can produce a single unit but with problems.</a:t>
            </a:r>
          </a:p>
          <a:p>
            <a:pPr lvl="1"/>
            <a:r>
              <a:rPr lang="en-US" dirty="0"/>
              <a:t>Lots of jumper wires</a:t>
            </a:r>
          </a:p>
          <a:p>
            <a:pPr lvl="1"/>
            <a:r>
              <a:rPr lang="en-US" dirty="0"/>
              <a:t>Lots of manual labor</a:t>
            </a:r>
          </a:p>
          <a:p>
            <a:pPr lvl="1"/>
            <a:r>
              <a:rPr lang="en-US" dirty="0"/>
              <a:t>Lots of debugging to get it to work</a:t>
            </a:r>
          </a:p>
          <a:p>
            <a:pPr lvl="1"/>
            <a:r>
              <a:rPr lang="en-US" dirty="0"/>
              <a:t>In essence not very reproduceable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8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0B4B-C3FF-4906-948B-6803D5D8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solutions?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2CB99-DECB-4B08-9AA9-E865D1A1E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need to be able to produce 100 units.</a:t>
            </a:r>
          </a:p>
          <a:p>
            <a:r>
              <a:rPr lang="en-US" dirty="0"/>
              <a:t>After 100 units, capital can be raised to redesign the unit to lower costs and reduce assembly costs.</a:t>
            </a:r>
          </a:p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Need to assemble 100 units in a garage.</a:t>
            </a:r>
          </a:p>
          <a:p>
            <a:pPr lvl="1"/>
            <a:r>
              <a:rPr lang="en-US" dirty="0"/>
              <a:t>Minimal Capital Equipment</a:t>
            </a:r>
          </a:p>
          <a:p>
            <a:pPr lvl="2"/>
            <a:r>
              <a:rPr lang="en-US" dirty="0"/>
              <a:t>Laptop</a:t>
            </a:r>
          </a:p>
          <a:p>
            <a:pPr lvl="2"/>
            <a:r>
              <a:rPr lang="en-US" dirty="0"/>
              <a:t>Voltmeter</a:t>
            </a:r>
          </a:p>
          <a:p>
            <a:pPr lvl="2"/>
            <a:r>
              <a:rPr lang="en-US" dirty="0"/>
              <a:t>Low cost soldering station</a:t>
            </a:r>
          </a:p>
          <a:p>
            <a:pPr lvl="2"/>
            <a:r>
              <a:rPr lang="en-US" dirty="0"/>
              <a:t>Low cost test setups</a:t>
            </a:r>
          </a:p>
          <a:p>
            <a:pPr lvl="2"/>
            <a:r>
              <a:rPr lang="en-US" dirty="0" err="1"/>
              <a:t>Misc</a:t>
            </a:r>
            <a:r>
              <a:rPr lang="en-US" dirty="0"/>
              <a:t> mechanical tools</a:t>
            </a:r>
          </a:p>
        </p:txBody>
      </p:sp>
    </p:spTree>
    <p:extLst>
      <p:ext uri="{BB962C8B-B14F-4D97-AF65-F5344CB8AC3E}">
        <p14:creationId xmlns:p14="http://schemas.microsoft.com/office/powerpoint/2010/main" val="2604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0EC9-357F-4A1F-8509-236E7681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SCADA, (PLC) is one Solution</a:t>
            </a:r>
            <a:br>
              <a:rPr lang="en-US" dirty="0"/>
            </a:br>
            <a:r>
              <a:rPr lang="en-US" dirty="0"/>
              <a:t>Raspberry PI is controller to PLC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F23CD-D3B1-4EBC-9EC1-060CF5A29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SCADA solution requires little hardware NRE.</a:t>
            </a:r>
          </a:p>
          <a:p>
            <a:r>
              <a:rPr lang="en-US" dirty="0"/>
              <a:t>Low cost SCADA equipment can be purchased at </a:t>
            </a:r>
          </a:p>
          <a:p>
            <a:pPr lvl="1"/>
            <a:r>
              <a:rPr lang="en-US" dirty="0">
                <a:hlinkClick r:id="rId2"/>
              </a:rPr>
              <a:t>www.automationdirect.com</a:t>
            </a:r>
            <a:endParaRPr lang="en-US" dirty="0"/>
          </a:p>
          <a:p>
            <a:r>
              <a:rPr lang="en-US" dirty="0"/>
              <a:t>SCADA equipment is usually FCC and UL approved.</a:t>
            </a:r>
          </a:p>
          <a:p>
            <a:r>
              <a:rPr lang="en-US" dirty="0"/>
              <a:t>Low cost plc’s are price competitive</a:t>
            </a:r>
          </a:p>
          <a:p>
            <a:r>
              <a:rPr lang="en-US" dirty="0"/>
              <a:t>Terminal Blocks and other wiring solutions are available to handle the wiring complexity</a:t>
            </a:r>
          </a:p>
          <a:p>
            <a:r>
              <a:rPr lang="en-US" dirty="0"/>
              <a:t>The IOT systems usually involve systems less than 48 volts.</a:t>
            </a:r>
          </a:p>
          <a:p>
            <a:pPr lvl="1"/>
            <a:r>
              <a:rPr lang="en-US" dirty="0"/>
              <a:t>Should not require a PE license to field these systems.</a:t>
            </a:r>
          </a:p>
          <a:p>
            <a:r>
              <a:rPr lang="en-US" dirty="0"/>
              <a:t>My farm irrigation system is based upon a SCADA type solution.</a:t>
            </a:r>
          </a:p>
          <a:p>
            <a:pPr lvl="1"/>
            <a:r>
              <a:rPr lang="en-US" dirty="0"/>
              <a:t>Took me several years to realize this.</a:t>
            </a:r>
          </a:p>
          <a:p>
            <a:r>
              <a:rPr lang="en-US" dirty="0"/>
              <a:t>The assembly process involves being a low grade electronic cabinet assembler.</a:t>
            </a:r>
          </a:p>
        </p:txBody>
      </p:sp>
    </p:spTree>
    <p:extLst>
      <p:ext uri="{BB962C8B-B14F-4D97-AF65-F5344CB8AC3E}">
        <p14:creationId xmlns:p14="http://schemas.microsoft.com/office/powerpoint/2010/main" val="376092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15AB-42B8-4C92-9E6D-2D8E1750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other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AC451-9728-4AF2-88E1-83CF99628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SCADA approach is effective for switching relays and discrete I/O.</a:t>
            </a:r>
          </a:p>
          <a:p>
            <a:r>
              <a:rPr lang="en-US" dirty="0"/>
              <a:t>SCADA approach has limitations.</a:t>
            </a:r>
          </a:p>
          <a:p>
            <a:pPr lvl="1"/>
            <a:r>
              <a:rPr lang="en-US" dirty="0"/>
              <a:t>Limited Analog Processing</a:t>
            </a:r>
          </a:p>
          <a:p>
            <a:pPr lvl="1"/>
            <a:r>
              <a:rPr lang="en-US" dirty="0"/>
              <a:t>Analog Capability is expensive.</a:t>
            </a:r>
          </a:p>
          <a:p>
            <a:pPr lvl="2"/>
            <a:r>
              <a:rPr lang="en-US" dirty="0"/>
              <a:t>PLC’s go from $80 to $200 range.</a:t>
            </a:r>
          </a:p>
          <a:p>
            <a:pPr lvl="1"/>
            <a:r>
              <a:rPr lang="en-US" dirty="0"/>
              <a:t>I2C and SPI devices are required.</a:t>
            </a:r>
          </a:p>
          <a:p>
            <a:r>
              <a:rPr lang="en-US" dirty="0"/>
              <a:t>We need to produce modules and wiring solutions which are reproduceable and reasonably cheap.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2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C5AB3-E5DF-43F2-A4C0-4830DE9E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#1 3X Markup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6954A-CC9F-4728-B551-B269B617B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apply the 3X Markup to hardware items that are purchased.</a:t>
            </a:r>
          </a:p>
          <a:p>
            <a:pPr lvl="1"/>
            <a:r>
              <a:rPr lang="en-US" dirty="0"/>
              <a:t>Many companies collapsed under that rule.</a:t>
            </a:r>
          </a:p>
          <a:p>
            <a:r>
              <a:rPr lang="en-US" dirty="0"/>
              <a:t>Corollary</a:t>
            </a:r>
          </a:p>
          <a:p>
            <a:pPr lvl="1"/>
            <a:r>
              <a:rPr lang="en-US" dirty="0"/>
              <a:t>Only develop what is required.</a:t>
            </a:r>
          </a:p>
          <a:p>
            <a:r>
              <a:rPr lang="en-US" dirty="0"/>
              <a:t>Find bread boards which can be used for multirole purposes.</a:t>
            </a:r>
          </a:p>
          <a:p>
            <a:r>
              <a:rPr lang="en-US" dirty="0"/>
              <a:t>Two examples are shown in the following pages.</a:t>
            </a:r>
          </a:p>
        </p:txBody>
      </p:sp>
    </p:spTree>
    <p:extLst>
      <p:ext uri="{BB962C8B-B14F-4D97-AF65-F5344CB8AC3E}">
        <p14:creationId xmlns:p14="http://schemas.microsoft.com/office/powerpoint/2010/main" val="96804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6C65-667F-4BCB-9E66-CC4A50367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PSOC 4</a:t>
            </a:r>
          </a:p>
        </p:txBody>
      </p:sp>
      <p:pic>
        <p:nvPicPr>
          <p:cNvPr id="1026" name="Picture 2" descr="https://encrypted-tbn2.gstatic.com/shopping?q=tbn:ANd9GcSYrdi5RVnQjtJPH9c1iPoSlO5bRQq3bMwBRjTPFCvFLELmbnk&amp;usqp=CAY">
            <a:extLst>
              <a:ext uri="{FF2B5EF4-FFF2-40B4-BE49-F238E27FC236}">
                <a16:creationId xmlns:a16="http://schemas.microsoft.com/office/drawing/2014/main" id="{EB5EA0BE-EA50-42C1-808B-94BCAFC381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B14D6E-91ED-4F73-A286-488EF82517E3}"/>
              </a:ext>
            </a:extLst>
          </p:cNvPr>
          <p:cNvSpPr txBox="1"/>
          <p:nvPr/>
        </p:nvSpPr>
        <p:spPr>
          <a:xfrm>
            <a:off x="692944" y="2035969"/>
            <a:ext cx="3143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PSOC 4 is less than $5.00 from arrow ( orders over $20.00 ship overnight free)</a:t>
            </a:r>
          </a:p>
          <a:p>
            <a:r>
              <a:rPr lang="en-US" dirty="0"/>
              <a:t>For units over 1000 the price is $3.50 from Cypress.</a:t>
            </a:r>
          </a:p>
          <a:p>
            <a:endParaRPr lang="en-US" dirty="0"/>
          </a:p>
          <a:p>
            <a:r>
              <a:rPr lang="en-US" dirty="0"/>
              <a:t>Free Development tools from cypress.</a:t>
            </a:r>
          </a:p>
        </p:txBody>
      </p:sp>
    </p:spTree>
    <p:extLst>
      <p:ext uri="{BB962C8B-B14F-4D97-AF65-F5344CB8AC3E}">
        <p14:creationId xmlns:p14="http://schemas.microsoft.com/office/powerpoint/2010/main" val="283521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B488-1096-490C-9470-47988750D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PSOC 5</a:t>
            </a:r>
          </a:p>
        </p:txBody>
      </p:sp>
      <p:pic>
        <p:nvPicPr>
          <p:cNvPr id="2050" name="Picture 2" descr="https://media.digikey.com/Photos/Cypress%20Semi%20Photos/MFG_CY8CKIT-059.jpg">
            <a:extLst>
              <a:ext uri="{FF2B5EF4-FFF2-40B4-BE49-F238E27FC236}">
                <a16:creationId xmlns:a16="http://schemas.microsoft.com/office/drawing/2014/main" id="{65D4C1DD-1FC1-4549-8625-4B173DCEC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2445541"/>
            <a:ext cx="3674270" cy="367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7D0154-CD13-40F5-BA65-C87BD3C4D098}"/>
              </a:ext>
            </a:extLst>
          </p:cNvPr>
          <p:cNvSpPr txBox="1"/>
          <p:nvPr/>
        </p:nvSpPr>
        <p:spPr>
          <a:xfrm>
            <a:off x="621506" y="2185988"/>
            <a:ext cx="32361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part has 4 instrumentation amplifiers and a high resolution </a:t>
            </a:r>
            <a:r>
              <a:rPr lang="en-US" dirty="0" err="1"/>
              <a:t>a/d</a:t>
            </a:r>
            <a:r>
              <a:rPr lang="en-US" dirty="0"/>
              <a:t> up to 18 bits.  Also, the part has 4 DACS. Use this part when instrumentation situations arise.</a:t>
            </a:r>
          </a:p>
          <a:p>
            <a:endParaRPr lang="en-US" dirty="0"/>
          </a:p>
          <a:p>
            <a:r>
              <a:rPr lang="en-US" dirty="0"/>
              <a:t>The price of the part is $15.00 from Digi Key and $9.20 from Arrow.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92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</TotalTime>
  <Words>649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Embedded Track #1 </vt:lpstr>
      <vt:lpstr>Production costs </vt:lpstr>
      <vt:lpstr>Hacking won’t work either</vt:lpstr>
      <vt:lpstr>What are the solutions?</vt:lpstr>
      <vt:lpstr>SCADA, (PLC) is one Solution Raspberry PI is controller to PLC</vt:lpstr>
      <vt:lpstr>What about other approaches</vt:lpstr>
      <vt:lpstr>Rule #1 3X Markup</vt:lpstr>
      <vt:lpstr>PSOC 4</vt:lpstr>
      <vt:lpstr>PSOC 5</vt:lpstr>
      <vt:lpstr>Connections</vt:lpstr>
      <vt:lpstr>Unique Abilities of PSOC Modules</vt:lpstr>
      <vt:lpstr>Enclosures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Track #1</dc:title>
  <dc:creator>Glenn Edgar</dc:creator>
  <cp:lastModifiedBy>Glenn Edgar</cp:lastModifiedBy>
  <cp:revision>27</cp:revision>
  <dcterms:created xsi:type="dcterms:W3CDTF">2018-01-30T03:06:53Z</dcterms:created>
  <dcterms:modified xsi:type="dcterms:W3CDTF">2018-01-31T22:14:10Z</dcterms:modified>
</cp:coreProperties>
</file>