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1647" r:id="rId4"/>
    <p:sldId id="1623" r:id="rId5"/>
    <p:sldId id="1644" r:id="rId6"/>
    <p:sldId id="1645" r:id="rId7"/>
    <p:sldId id="1643" r:id="rId8"/>
    <p:sldId id="293" r:id="rId9"/>
    <p:sldId id="1611" r:id="rId10"/>
    <p:sldId id="1633" r:id="rId11"/>
    <p:sldId id="1634" r:id="rId12"/>
    <p:sldId id="1635" r:id="rId13"/>
    <p:sldId id="1646" r:id="rId14"/>
    <p:sldId id="1637" r:id="rId15"/>
    <p:sldId id="1638" r:id="rId16"/>
    <p:sldId id="1639" r:id="rId17"/>
    <p:sldId id="1636" r:id="rId18"/>
    <p:sldId id="1648" r:id="rId19"/>
    <p:sldId id="1642" r:id="rId20"/>
    <p:sldId id="1641" r:id="rId21"/>
  </p:sldIdLst>
  <p:sldSz cx="12192000" cy="6858000"/>
  <p:notesSz cx="6858000" cy="9144000"/>
  <p:custDataLst>
    <p:tags r:id="rId23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7AC84-1DAE-4C05-9FAC-AFB9E72B8A0A}">
          <p14:sldIdLst>
            <p14:sldId id="256"/>
            <p14:sldId id="258"/>
            <p14:sldId id="1647"/>
            <p14:sldId id="1623"/>
            <p14:sldId id="1644"/>
            <p14:sldId id="1645"/>
            <p14:sldId id="1643"/>
            <p14:sldId id="293"/>
            <p14:sldId id="1611"/>
            <p14:sldId id="1633"/>
            <p14:sldId id="1634"/>
            <p14:sldId id="1635"/>
            <p14:sldId id="1646"/>
            <p14:sldId id="1637"/>
            <p14:sldId id="1638"/>
            <p14:sldId id="1639"/>
            <p14:sldId id="1636"/>
            <p14:sldId id="1648"/>
            <p14:sldId id="1642"/>
            <p14:sldId id="16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2192"/>
    <a:srgbClr val="FEFFFF"/>
    <a:srgbClr val="F8F9FA"/>
    <a:srgbClr val="FFFEFF"/>
    <a:srgbClr val="561B64"/>
    <a:srgbClr val="333333"/>
    <a:srgbClr val="82D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6"/>
    <p:restoredTop sz="71355" autoAdjust="0"/>
  </p:normalViewPr>
  <p:slideViewPr>
    <p:cSldViewPr snapToGrid="0">
      <p:cViewPr varScale="1">
        <p:scale>
          <a:sx n="84" d="100"/>
          <a:sy n="84" d="100"/>
        </p:scale>
        <p:origin x="68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FF663-7E36-284F-93AD-25D19950C905}" type="datetimeFigureOut">
              <a:rPr lang="es-ES_tradnl" smtClean="0"/>
              <a:t>28/02/2020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1BD0E-354B-C440-9698-83F7F74945A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6377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r/docs/blob/master/overview.md#running-dapr-on-a-local-developer-machine-in-standalone-mod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r/docs/blob/master/overview.md#running-dapr-on-a-local-developer-machine-in-standalone-mod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r/docs/blob/master/overview.md#running-dapr-on-a-local-developer-machine-in-standalone-mod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r/docs/blob/master/concepts/README.md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r/docs/blob/master/concepts/README.md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r/docs/blob/master/concepts/README.md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r/docs/blob/master/concepts/README.md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r/docs/blob/master/getting-started/environment-setup.md#prerequisite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r/docs/blob/master/getting-started/environment-setup.md#prerequisite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r/docs/blob/master/overview.md#running-dapr-on-a-local-developer-machine-in-standalone-mod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1195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https://github.com/dapr/docs/blob/master/overview.md#running-dapr-on-a-local-developer-machine-in-standalone-mode</a:t>
            </a:r>
            <a:endParaRPr lang="es-E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3131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https://github.com/dapr/docs/blob/master/overview.md#running-dapr-on-a-local-developer-machine-in-standalone-mode</a:t>
            </a:r>
            <a:endParaRPr lang="es-E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2525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https://github.com/dapr/docs/blob/master/overview.md#running-dapr-on-a-local-developer-machine-in-standalone-mode</a:t>
            </a:r>
            <a:endParaRPr lang="es-E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044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https://github.com/dapr/docs/blob/master/concepts/README.md</a:t>
            </a:r>
            <a:endParaRPr lang="es-E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51604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https://github.com/dapr/docs/blob/master/concepts/README.md</a:t>
            </a:r>
            <a:endParaRPr lang="es-E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06300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https://github.com/dapr/docs/blob/master/concepts/README.md</a:t>
            </a:r>
            <a:endParaRPr lang="es-E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7811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https://github.com/dapr/docs/blob/master/concepts/README.md</a:t>
            </a:r>
            <a:endParaRPr lang="es-E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950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https://github.com/dapr/docs/blob/master/getting-started/environment-setup.md#prerequisites</a:t>
            </a:r>
            <a:endParaRPr lang="es-E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3363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https://github.com/dapr/docs/blob/master/getting-started/environment-setup.md#prerequisites</a:t>
            </a:r>
            <a:endParaRPr lang="es-E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7763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01BD0E-354B-C440-9698-83F7F74945AC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673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QUE</a:t>
            </a:r>
            <a:r>
              <a:rPr lang="es-ES" baseline="0" dirty="0"/>
              <a:t> QUIERO QUE CONSIGAMOS HOY?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893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01BD0E-354B-C440-9698-83F7F74945AC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6631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QUE</a:t>
            </a:r>
            <a:r>
              <a:rPr lang="es-ES" baseline="0" dirty="0"/>
              <a:t> QUIERO QUE CONSIGAMOS HOY?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7743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AHORA VAMOS</a:t>
            </a:r>
            <a:r>
              <a:rPr lang="en-GB" baseline="0" dirty="0"/>
              <a:t> A VER LO QUE SUCEDE EN EL MUNDILLO DE LOS PALABROS COMO MICROSERVICIOS Y CONTENEDORES. </a:t>
            </a:r>
          </a:p>
          <a:p>
            <a:endParaRPr lang="en-GB" baseline="0" dirty="0"/>
          </a:p>
          <a:p>
            <a:r>
              <a:rPr lang="en-GB" baseline="0" dirty="0"/>
              <a:t>LAS SOLUCIONES BASADAS DIRECTAMENTE EN EL KEYVAULT SECRET MANAGER ACOPLAN DIRECTAMENTE NUESTAR APLICACION CON ESA SOLUCION Y CON AZURE</a:t>
            </a:r>
          </a:p>
          <a:p>
            <a:endParaRPr lang="en-GB" baseline="0" dirty="0"/>
          </a:p>
          <a:p>
            <a:r>
              <a:rPr lang="en-GB" baseline="0" dirty="0"/>
              <a:t>LO QUE IMPLICA QUE NO CUMPLIMOS CON UNOS DE LOS FACTORES DE APOSTAR POR LA NEUTRALIDAD RESPECTO AL VENDOR. </a:t>
            </a:r>
          </a:p>
          <a:p>
            <a:endParaRPr lang="en-GB" baseline="0" dirty="0"/>
          </a:p>
          <a:p>
            <a:r>
              <a:rPr lang="en-GB" baseline="0" dirty="0"/>
              <a:t>Y CREEDME MUCHOS DE MIS CLIENTES SE PREOCUPAN POR ESTO.</a:t>
            </a:r>
            <a:endParaRPr lang="en-GB" dirty="0">
              <a:hlinkClick r:id="" action="ppaction://noaction"/>
            </a:endParaRPr>
          </a:p>
          <a:p>
            <a:endParaRPr lang="en-GB" dirty="0">
              <a:hlinkClick r:id="" action="ppaction://noaction"/>
            </a:endParaRPr>
          </a:p>
          <a:p>
            <a:r>
              <a:rPr lang="en-GB" dirty="0">
                <a:hlinkClick r:id="" action="ppaction://noaction"/>
              </a:rPr>
              <a:t>https://openmicroservices.org/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136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AHORA VAMOS</a:t>
            </a:r>
            <a:r>
              <a:rPr lang="en-GB" baseline="0" dirty="0"/>
              <a:t> A VER LO QUE SUCEDE EN EL MUNDILLO DE LOS PALABROS COMO MICROSERVICIOS Y CONTENEDORES. </a:t>
            </a:r>
          </a:p>
          <a:p>
            <a:endParaRPr lang="en-GB" baseline="0" dirty="0"/>
          </a:p>
          <a:p>
            <a:r>
              <a:rPr lang="en-GB" baseline="0" dirty="0"/>
              <a:t>LAS SOLUCIONES BASADAS DIRECTAMENTE EN EL KEYVAULT SECRET MANAGER ACOPLAN DIRECTAMENTE NUESTAR APLICACION CON ESA SOLUCION Y CON AZURE</a:t>
            </a:r>
          </a:p>
          <a:p>
            <a:endParaRPr lang="en-GB" baseline="0" dirty="0"/>
          </a:p>
          <a:p>
            <a:r>
              <a:rPr lang="en-GB" baseline="0" dirty="0"/>
              <a:t>LO QUE IMPLICA QUE NO CUMPLIMOS CON UNOS DE LOS FACTORES DE APOSTAR POR LA NEUTRALIDAD RESPECTO AL VENDOR. </a:t>
            </a:r>
          </a:p>
          <a:p>
            <a:endParaRPr lang="en-GB" baseline="0" dirty="0"/>
          </a:p>
          <a:p>
            <a:r>
              <a:rPr lang="en-GB" baseline="0" dirty="0"/>
              <a:t>Y CREEDME MUCHOS DE MIS CLIENTES SE PREOCUPAN POR ESTO.</a:t>
            </a:r>
            <a:endParaRPr lang="en-GB" dirty="0">
              <a:hlinkClick r:id="" action="ppaction://noaction"/>
            </a:endParaRPr>
          </a:p>
          <a:p>
            <a:endParaRPr lang="en-GB" dirty="0">
              <a:hlinkClick r:id="" action="ppaction://noaction"/>
            </a:endParaRPr>
          </a:p>
          <a:p>
            <a:r>
              <a:rPr lang="en-GB" dirty="0">
                <a:hlinkClick r:id="" action="ppaction://noaction"/>
              </a:rPr>
              <a:t>https://openmicroservices.org/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619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AHORA VAMOS</a:t>
            </a:r>
            <a:r>
              <a:rPr lang="en-GB" baseline="0" dirty="0"/>
              <a:t> A VER LO QUE SUCEDE EN EL MUNDILLO DE LOS PALABROS COMO MICROSERVICIOS Y CONTENEDORES. </a:t>
            </a:r>
          </a:p>
          <a:p>
            <a:endParaRPr lang="en-GB" baseline="0" dirty="0"/>
          </a:p>
          <a:p>
            <a:r>
              <a:rPr lang="en-GB" baseline="0" dirty="0"/>
              <a:t>LAS SOLUCIONES BASADAS DIRECTAMENTE EN EL KEYVAULT SECRET MANAGER ACOPLAN DIRECTAMENTE NUESTAR APLICACION CON ESA SOLUCION Y CON AZURE</a:t>
            </a:r>
          </a:p>
          <a:p>
            <a:endParaRPr lang="en-GB" baseline="0" dirty="0"/>
          </a:p>
          <a:p>
            <a:r>
              <a:rPr lang="en-GB" baseline="0" dirty="0"/>
              <a:t>LO QUE IMPLICA QUE NO CUMPLIMOS CON UNOS DE LOS FACTORES DE APOSTAR POR LA NEUTRALIDAD RESPECTO AL VENDOR. </a:t>
            </a:r>
          </a:p>
          <a:p>
            <a:endParaRPr lang="en-GB" baseline="0" dirty="0"/>
          </a:p>
          <a:p>
            <a:r>
              <a:rPr lang="en-GB" baseline="0" dirty="0"/>
              <a:t>Y CREEDME MUCHOS DE MIS CLIENTES SE PREOCUPAN POR ESTO.</a:t>
            </a:r>
            <a:endParaRPr lang="en-GB" dirty="0">
              <a:hlinkClick r:id="" action="ppaction://noaction"/>
            </a:endParaRPr>
          </a:p>
          <a:p>
            <a:endParaRPr lang="en-GB" dirty="0">
              <a:hlinkClick r:id="" action="ppaction://noaction"/>
            </a:endParaRPr>
          </a:p>
          <a:p>
            <a:r>
              <a:rPr lang="en-GB" dirty="0">
                <a:hlinkClick r:id="" action="ppaction://noaction"/>
              </a:rPr>
              <a:t>https://openmicroservices.org/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2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AHORA VAMOS</a:t>
            </a:r>
            <a:r>
              <a:rPr lang="en-GB" baseline="0" dirty="0"/>
              <a:t> A VER LO QUE SUCEDE EN EL MUNDILLO DE LOS PALABROS COMO MICROSERVICIOS Y CONTENEDORES. </a:t>
            </a:r>
          </a:p>
          <a:p>
            <a:endParaRPr lang="en-GB" baseline="0" dirty="0"/>
          </a:p>
          <a:p>
            <a:r>
              <a:rPr lang="en-GB" baseline="0" dirty="0"/>
              <a:t>LAS SOLUCIONES BASADAS DIRECTAMENTE EN EL KEYVAULT SECRET MANAGER ACOPLAN DIRECTAMENTE NUESTAR APLICACION CON ESA SOLUCION Y CON AZURE</a:t>
            </a:r>
          </a:p>
          <a:p>
            <a:endParaRPr lang="en-GB" baseline="0" dirty="0"/>
          </a:p>
          <a:p>
            <a:r>
              <a:rPr lang="en-GB" baseline="0" dirty="0"/>
              <a:t>LO QUE IMPLICA QUE NO CUMPLIMOS CON UNOS DE LOS FACTORES DE APOSTAR POR LA NEUTRALIDAD RESPECTO AL VENDOR. </a:t>
            </a:r>
          </a:p>
          <a:p>
            <a:endParaRPr lang="en-GB" baseline="0" dirty="0"/>
          </a:p>
          <a:p>
            <a:r>
              <a:rPr lang="en-GB" baseline="0" dirty="0"/>
              <a:t>Y CREEDME MUCHOS DE MIS CLIENTES SE PREOCUPAN POR ESTO.</a:t>
            </a:r>
            <a:endParaRPr lang="en-GB" dirty="0">
              <a:hlinkClick r:id="" action="ppaction://noaction"/>
            </a:endParaRPr>
          </a:p>
          <a:p>
            <a:endParaRPr lang="en-GB" dirty="0">
              <a:hlinkClick r:id="" action="ppaction://noaction"/>
            </a:endParaRPr>
          </a:p>
          <a:p>
            <a:r>
              <a:rPr lang="en-GB" dirty="0">
                <a:hlinkClick r:id="" action="ppaction://noaction"/>
              </a:rPr>
              <a:t>https://openmicroservices.org/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C15-436E-46C0-AF4D-477E904930C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983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38567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https://github.com/dapr/docs/blob/master/overview.md#running-dapr-on-a-local-developer-machine-in-standalone-mode</a:t>
            </a:r>
            <a:endParaRPr lang="es-E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757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7D321-B91B-446D-8A02-47059AC17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456E1E-B400-436E-A9B3-28F9B20DB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4279E3-BC56-4B8E-96DB-2983AD3F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06F1-D55D-4EF3-B6E5-F254E6012FCC}" type="datetimeFigureOut">
              <a:rPr lang="es-ES" smtClean="0"/>
              <a:t>28/02/2020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742364-6240-47B5-AA4D-5B06D992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49FA35-C6A6-4888-A5E8-15FF854D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D92-2B91-4EBB-B90A-3FC6785F5F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70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7C8E554-3FDF-459F-A8F4-EDF854F8A935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0D2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BFC3C6-7718-480B-BA55-A81A1259F61C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0D2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83FD43D3-BE7F-4EDF-9B3B-DF0C79EC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938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6426A-DF8C-4B33-AC87-8CA5E8B7F10A}" type="datetimeFigureOut">
              <a:rPr lang="es-ES" smtClean="0"/>
              <a:pPr/>
              <a:t>28/02/2020</a:t>
            </a:fld>
            <a:endParaRPr lang="es-ES" dirty="0"/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9499C88A-4D53-4D56-9323-867D9F2E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394" y="645176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0922C18C-0DCC-45B3-B7A9-B85F96E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71264" y="6434485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8272690-7287-416B-8A94-44BB66DE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0D2192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161A1A-FF99-48CB-B1CC-88137F488B66}"/>
              </a:ext>
            </a:extLst>
          </p:cNvPr>
          <p:cNvSpPr txBox="1"/>
          <p:nvPr userDrawn="1"/>
        </p:nvSpPr>
        <p:spPr>
          <a:xfrm>
            <a:off x="10594618" y="6447555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@cmendibl3</a:t>
            </a:r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B72CA792-D146-9342-95DE-270094613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5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pic>
        <p:nvPicPr>
          <p:cNvPr id="13" name="Picture 10" descr="Image result for dapr logo png">
            <a:extLst>
              <a:ext uri="{FF2B5EF4-FFF2-40B4-BE49-F238E27FC236}">
                <a16:creationId xmlns:a16="http://schemas.microsoft.com/office/drawing/2014/main" id="{AFD2EB51-395C-4BF9-8C5D-4927D03F28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502" y="482641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403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5">
            <a:extLst>
              <a:ext uri="{FF2B5EF4-FFF2-40B4-BE49-F238E27FC236}">
                <a16:creationId xmlns:a16="http://schemas.microsoft.com/office/drawing/2014/main" id="{3B99E672-389C-490A-AD7F-F299D2968BD6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0D2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fecha 13">
            <a:extLst>
              <a:ext uri="{FF2B5EF4-FFF2-40B4-BE49-F238E27FC236}">
                <a16:creationId xmlns:a16="http://schemas.microsoft.com/office/drawing/2014/main" id="{66EAE134-EBC3-4A39-B8ED-2DAA01AB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938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6426A-DF8C-4B33-AC87-8CA5E8B7F10A}" type="datetimeFigureOut">
              <a:rPr lang="es-ES" smtClean="0"/>
              <a:pPr/>
              <a:t>28/02/2020</a:t>
            </a:fld>
            <a:endParaRPr lang="es-ES" dirty="0"/>
          </a:p>
        </p:txBody>
      </p:sp>
      <p:sp>
        <p:nvSpPr>
          <p:cNvPr id="13" name="Marcador de pie de página 14">
            <a:extLst>
              <a:ext uri="{FF2B5EF4-FFF2-40B4-BE49-F238E27FC236}">
                <a16:creationId xmlns:a16="http://schemas.microsoft.com/office/drawing/2014/main" id="{8A02A8CB-2771-48C8-BF7E-18E940DD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394" y="645176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15">
            <a:extLst>
              <a:ext uri="{FF2B5EF4-FFF2-40B4-BE49-F238E27FC236}">
                <a16:creationId xmlns:a16="http://schemas.microsoft.com/office/drawing/2014/main" id="{693E613A-A741-4F70-B476-0C607F75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71264" y="6434485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18" name="CuadroTexto 1">
            <a:extLst>
              <a:ext uri="{FF2B5EF4-FFF2-40B4-BE49-F238E27FC236}">
                <a16:creationId xmlns:a16="http://schemas.microsoft.com/office/drawing/2014/main" id="{AC5B3251-3DC6-421F-8126-820FCFBEC1FD}"/>
              </a:ext>
            </a:extLst>
          </p:cNvPr>
          <p:cNvSpPr txBox="1"/>
          <p:nvPr userDrawn="1"/>
        </p:nvSpPr>
        <p:spPr>
          <a:xfrm>
            <a:off x="10594618" y="6447555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@cmendibl3</a:t>
            </a:r>
          </a:p>
        </p:txBody>
      </p:sp>
      <p:pic>
        <p:nvPicPr>
          <p:cNvPr id="19" name="Picture 10" descr="Image result for dapr logo png">
            <a:extLst>
              <a:ext uri="{FF2B5EF4-FFF2-40B4-BE49-F238E27FC236}">
                <a16:creationId xmlns:a16="http://schemas.microsoft.com/office/drawing/2014/main" id="{5861016B-BB3F-4D32-8912-75C57450C8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502" y="482641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6">
            <a:extLst>
              <a:ext uri="{FF2B5EF4-FFF2-40B4-BE49-F238E27FC236}">
                <a16:creationId xmlns:a16="http://schemas.microsoft.com/office/drawing/2014/main" id="{D651A58E-5ED3-491E-900C-E622E5BEF893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0D2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ítulo 7">
            <a:extLst>
              <a:ext uri="{FF2B5EF4-FFF2-40B4-BE49-F238E27FC236}">
                <a16:creationId xmlns:a16="http://schemas.microsoft.com/office/drawing/2014/main" id="{75A6A9E8-E766-4A9C-A09A-67543BC5A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0D2192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09841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632A5-097D-4FBA-B05E-4E49E0D4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06F1-D55D-4EF3-B6E5-F254E6012FCC}" type="datetimeFigureOut">
              <a:rPr lang="es-ES" smtClean="0"/>
              <a:t>28/02/2020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BCA8F-5144-454E-9C63-0ABAC0C4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03499-431B-4385-9F79-E5D3FAD5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D92-2B91-4EBB-B90A-3FC6785F5F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42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474628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670376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87929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87929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54590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804889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532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81D293-0B87-4B41-BAF7-02CBC0D3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810698-DADF-4575-91EC-BC5C75C6F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F9F5DC-868D-4317-8620-701415C47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406F1-D55D-4EF3-B6E5-F254E6012FCC}" type="datetimeFigureOut">
              <a:rPr lang="es-ES" smtClean="0"/>
              <a:t>28/02/2020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65D76D-4F78-45EB-813B-B96349766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2F50A0-E56E-436D-930F-5C92E6EA7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2D92-2B91-4EBB-B90A-3FC6785F5F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83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89000"/>
              </a:schemeClr>
            </a:gs>
            <a:gs pos="0">
              <a:schemeClr val="accent1">
                <a:lumMod val="70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49A9107-7CC1-417C-ACF6-D8FCDFA43E66}"/>
              </a:ext>
            </a:extLst>
          </p:cNvPr>
          <p:cNvSpPr txBox="1"/>
          <p:nvPr/>
        </p:nvSpPr>
        <p:spPr>
          <a:xfrm>
            <a:off x="769256" y="1985833"/>
            <a:ext cx="101808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600" b="1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Introduction</a:t>
            </a:r>
            <a:r>
              <a:rPr lang="es-ES" sz="6600" b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6600" b="1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es-ES" sz="6600" b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</a:t>
            </a:r>
            <a:r>
              <a:rPr kumimoji="0" lang="es-ES" sz="6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apr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711B393-719D-409E-8EB2-E7DF14C1357A}"/>
              </a:ext>
            </a:extLst>
          </p:cNvPr>
          <p:cNvSpPr txBox="1"/>
          <p:nvPr/>
        </p:nvSpPr>
        <p:spPr>
          <a:xfrm>
            <a:off x="820651" y="3008629"/>
            <a:ext cx="6324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400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runtime for building microservices on cloud and edge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3D0B16-54D2-4B04-B9E5-587A4B429FB0}"/>
              </a:ext>
            </a:extLst>
          </p:cNvPr>
          <p:cNvSpPr txBox="1"/>
          <p:nvPr/>
        </p:nvSpPr>
        <p:spPr>
          <a:xfrm>
            <a:off x="7354485" y="5225891"/>
            <a:ext cx="395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Carlos Mendible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F707A79-631D-4BCB-9292-933CCC3620A0}"/>
              </a:ext>
            </a:extLst>
          </p:cNvPr>
          <p:cNvSpPr txBox="1"/>
          <p:nvPr/>
        </p:nvSpPr>
        <p:spPr>
          <a:xfrm>
            <a:off x="7354483" y="5564445"/>
            <a:ext cx="3955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Azure </a:t>
            </a:r>
            <a:r>
              <a:rPr lang="es-ES" sz="1600" i="1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Evangelist</a:t>
            </a: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@</a:t>
            </a:r>
            <a:r>
              <a:rPr lang="es-ES" sz="1600" i="1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everis</a:t>
            </a: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Azure &amp; </a:t>
            </a:r>
            <a:r>
              <a:rPr lang="es-ES" sz="1600" i="1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Developer</a:t>
            </a: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Technologies MVP</a:t>
            </a:r>
            <a:endParaRPr kumimoji="0" lang="es-E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7F6AFB6-20C3-4BCF-B654-8D2757EE233F}"/>
              </a:ext>
            </a:extLst>
          </p:cNvPr>
          <p:cNvSpPr txBox="1"/>
          <p:nvPr/>
        </p:nvSpPr>
        <p:spPr>
          <a:xfrm>
            <a:off x="7354481" y="6126301"/>
            <a:ext cx="3955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i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@cmendibl3</a:t>
            </a:r>
            <a:endParaRPr kumimoji="0" lang="es-E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13" name="Picture 10" descr="Image result for dapr logo png">
            <a:extLst>
              <a:ext uri="{FF2B5EF4-FFF2-40B4-BE49-F238E27FC236}">
                <a16:creationId xmlns:a16="http://schemas.microsoft.com/office/drawing/2014/main" id="{E57AC3E5-B10F-4671-A1DF-17F73A408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479" y="485481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761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Sidecar architecture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45D4F23-79B0-41FD-B815-B7B2E8101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232275"/>
            <a:ext cx="10039409" cy="441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194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Dapr</a:t>
            </a:r>
            <a:r>
              <a:rPr lang="en-GB" b="1" dirty="0"/>
              <a:t> on a local developer machine in Standalone mode</a:t>
            </a:r>
          </a:p>
        </p:txBody>
      </p:sp>
      <p:pic>
        <p:nvPicPr>
          <p:cNvPr id="5122" name="Picture 2" descr="Dapr overview">
            <a:extLst>
              <a:ext uri="{FF2B5EF4-FFF2-40B4-BE49-F238E27FC236}">
                <a16:creationId xmlns:a16="http://schemas.microsoft.com/office/drawing/2014/main" id="{426F8996-E494-421F-BFED-D184FADA4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79" y="1298053"/>
            <a:ext cx="8814925" cy="486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293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Dapr</a:t>
            </a:r>
            <a:r>
              <a:rPr lang="en-GB" b="1" dirty="0"/>
              <a:t> in Kubernetes mode</a:t>
            </a:r>
          </a:p>
        </p:txBody>
      </p:sp>
      <p:pic>
        <p:nvPicPr>
          <p:cNvPr id="4098" name="Picture 2" descr="Dapr overview">
            <a:extLst>
              <a:ext uri="{FF2B5EF4-FFF2-40B4-BE49-F238E27FC236}">
                <a16:creationId xmlns:a16="http://schemas.microsoft.com/office/drawing/2014/main" id="{ED716BAF-70BA-41D4-9510-7FF776C76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54" y="1167008"/>
            <a:ext cx="9081201" cy="512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6018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Dapr</a:t>
            </a:r>
            <a:r>
              <a:rPr lang="en-GB" b="1" dirty="0"/>
              <a:t> endpoints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16270-532A-49F9-A19D-2A391FF3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63756"/>
            <a:ext cx="11219597" cy="1564695"/>
          </a:xfrm>
        </p:spPr>
        <p:txBody>
          <a:bodyPr>
            <a:normAutofit/>
          </a:bodyPr>
          <a:lstStyle/>
          <a:p>
            <a:r>
              <a:rPr lang="en-GB" dirty="0"/>
              <a:t>http://localhost:{DAPR_HTTP_PORT}/v1.0/bindings/&lt;binding_name&gt;</a:t>
            </a:r>
          </a:p>
          <a:p>
            <a:r>
              <a:rPr lang="en-GB" dirty="0"/>
              <a:t>http://localhost:{DAPR_HTTP_PORT}/v1.0/secrets/&lt;secret_store&gt;/key</a:t>
            </a:r>
          </a:p>
          <a:p>
            <a:r>
              <a:rPr lang="en-GB" dirty="0"/>
              <a:t>http://localhost:{DAPR_HTTP_PORT}/v1.0/state/&lt;state_store&gt;/&lt;id&gt;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023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Dapr</a:t>
            </a:r>
            <a:r>
              <a:rPr lang="en-GB" b="1" dirty="0"/>
              <a:t> Core Concepts	</a:t>
            </a:r>
          </a:p>
        </p:txBody>
      </p:sp>
      <p:pic>
        <p:nvPicPr>
          <p:cNvPr id="5124" name="Picture 4" descr="Dapr Building Blocks and Components">
            <a:extLst>
              <a:ext uri="{FF2B5EF4-FFF2-40B4-BE49-F238E27FC236}">
                <a16:creationId xmlns:a16="http://schemas.microsoft.com/office/drawing/2014/main" id="{430AE0DE-D208-4B69-BD4D-C991D7364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560" y="1212835"/>
            <a:ext cx="6398880" cy="510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3670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Dapr</a:t>
            </a:r>
            <a:r>
              <a:rPr lang="en-GB" b="1" dirty="0"/>
              <a:t> Building Blocks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16270-532A-49F9-A19D-2A391FF34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900" b="1" dirty="0"/>
              <a:t>Resource Bindings:</a:t>
            </a:r>
            <a:r>
              <a:rPr lang="en-GB" b="1" dirty="0"/>
              <a:t> </a:t>
            </a:r>
            <a:r>
              <a:rPr lang="en-GB" dirty="0"/>
              <a:t>a binding provides a bi-directional connection to an external cloud/on-premise service or system. </a:t>
            </a:r>
          </a:p>
          <a:p>
            <a:r>
              <a:rPr lang="en-GB" sz="2900" b="1" dirty="0"/>
              <a:t>Distributed Tracing: </a:t>
            </a:r>
            <a:r>
              <a:rPr lang="en-GB" dirty="0"/>
              <a:t>distributed tracing collects and aggregates trace events, metrics and performance numbers between</a:t>
            </a:r>
          </a:p>
          <a:p>
            <a:r>
              <a:rPr lang="en-GB" sz="2900" b="1" dirty="0"/>
              <a:t>Publish/Subscribe: </a:t>
            </a:r>
            <a:r>
              <a:rPr lang="en-GB" sz="2900" dirty="0"/>
              <a:t>Messaging Service Invocation</a:t>
            </a:r>
          </a:p>
          <a:p>
            <a:r>
              <a:rPr lang="en-GB" b="1" dirty="0"/>
              <a:t>Service invocation: </a:t>
            </a:r>
            <a:r>
              <a:rPr lang="en-GB" dirty="0"/>
              <a:t>http or </a:t>
            </a:r>
            <a:r>
              <a:rPr lang="en-GB" dirty="0" err="1"/>
              <a:t>gRPC</a:t>
            </a:r>
            <a:r>
              <a:rPr lang="en-GB" dirty="0"/>
              <a:t> </a:t>
            </a:r>
          </a:p>
          <a:p>
            <a:r>
              <a:rPr lang="en-GB" sz="2900" b="1" dirty="0"/>
              <a:t>State Management: </a:t>
            </a:r>
            <a:r>
              <a:rPr lang="en-GB" dirty="0"/>
              <a:t>key/value-based state API</a:t>
            </a:r>
          </a:p>
          <a:p>
            <a:r>
              <a:rPr lang="en-GB" sz="2900" b="1" dirty="0"/>
              <a:t>Actors: </a:t>
            </a:r>
            <a:r>
              <a:rPr lang="en-GB" sz="2900" dirty="0"/>
              <a:t>virtual Actor pattern 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595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Dapr</a:t>
            </a:r>
            <a:r>
              <a:rPr lang="en-GB" b="1" dirty="0"/>
              <a:t> Components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16270-532A-49F9-A19D-2A391FF34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Bindings (i.e. </a:t>
            </a:r>
            <a:r>
              <a:rPr lang="en-GB" dirty="0" err="1"/>
              <a:t>twillio</a:t>
            </a:r>
            <a:r>
              <a:rPr lang="en-GB" dirty="0"/>
              <a:t>, </a:t>
            </a:r>
            <a:r>
              <a:rPr lang="en-GB" dirty="0" err="1"/>
              <a:t>signalr</a:t>
            </a:r>
            <a:r>
              <a:rPr lang="en-GB" dirty="0"/>
              <a:t>)</a:t>
            </a:r>
          </a:p>
          <a:p>
            <a:r>
              <a:rPr lang="en-GB" dirty="0"/>
              <a:t>Tracing exporters</a:t>
            </a:r>
          </a:p>
          <a:p>
            <a:r>
              <a:rPr lang="en-GB" dirty="0"/>
              <a:t>Middleware</a:t>
            </a:r>
          </a:p>
          <a:p>
            <a:r>
              <a:rPr lang="en-GB" dirty="0"/>
              <a:t>Pub/sub (i.e. Azure Service Bus)</a:t>
            </a:r>
          </a:p>
          <a:p>
            <a:r>
              <a:rPr lang="en-GB" dirty="0"/>
              <a:t>Secret store (i.e. Azure Key Vault)</a:t>
            </a:r>
          </a:p>
          <a:p>
            <a:r>
              <a:rPr lang="en-GB" dirty="0"/>
              <a:t>Service discovery (i.e. k8s)</a:t>
            </a:r>
          </a:p>
          <a:p>
            <a:r>
              <a:rPr lang="en-GB" dirty="0"/>
              <a:t>State (i.e. </a:t>
            </a:r>
            <a:r>
              <a:rPr lang="en-GB" dirty="0" err="1"/>
              <a:t>redis</a:t>
            </a:r>
            <a:r>
              <a:rPr lang="en-GB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3881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Does Carlos believe in </a:t>
            </a:r>
            <a:r>
              <a:rPr lang="en-GB" b="1" dirty="0" err="1"/>
              <a:t>Dapr</a:t>
            </a:r>
            <a:endParaRPr lang="en-GB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E5DF4-84FB-4600-8DB2-FDE75181F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884" y="1298053"/>
            <a:ext cx="8618633" cy="47614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4315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Installing </a:t>
            </a:r>
            <a:r>
              <a:rPr lang="en-GB" b="1" dirty="0" err="1"/>
              <a:t>Dapr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BE56F-446E-4B89-BDC3-5F759F76E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Prerequisites</a:t>
            </a:r>
          </a:p>
          <a:p>
            <a:pPr lvl="1"/>
            <a:r>
              <a:rPr lang="en-GB" dirty="0"/>
              <a:t>Docker</a:t>
            </a:r>
          </a:p>
          <a:p>
            <a:r>
              <a:rPr lang="en-GB" dirty="0"/>
              <a:t>Install CLI</a:t>
            </a:r>
          </a:p>
          <a:p>
            <a:pPr lvl="1"/>
            <a:r>
              <a:rPr lang="en-GB" sz="1600" b="1" i="1" dirty="0" err="1"/>
              <a:t>Powershell</a:t>
            </a:r>
            <a:r>
              <a:rPr lang="en-GB" sz="1600" b="1" i="1" dirty="0"/>
              <a:t> -Command "</a:t>
            </a:r>
            <a:r>
              <a:rPr lang="en-GB" sz="1600" b="1" i="1" dirty="0" err="1"/>
              <a:t>iwr</a:t>
            </a:r>
            <a:r>
              <a:rPr lang="en-GB" sz="1600" b="1" i="1" dirty="0"/>
              <a:t> -</a:t>
            </a:r>
            <a:r>
              <a:rPr lang="en-GB" sz="1600" b="1" i="1" dirty="0" err="1"/>
              <a:t>useb</a:t>
            </a:r>
            <a:r>
              <a:rPr lang="en-GB" sz="1600" b="1" i="1" dirty="0"/>
              <a:t> https://raw.githubusercontent.com/dapr/cli/master/install/install.ps1 | </a:t>
            </a:r>
            <a:r>
              <a:rPr lang="en-GB" sz="1600" b="1" i="1" dirty="0" err="1"/>
              <a:t>iex</a:t>
            </a:r>
            <a:r>
              <a:rPr lang="en-GB" sz="1600" b="1" i="1" dirty="0"/>
              <a:t>“</a:t>
            </a:r>
          </a:p>
          <a:p>
            <a:r>
              <a:rPr lang="en-GB" dirty="0"/>
              <a:t>Installing </a:t>
            </a:r>
            <a:r>
              <a:rPr lang="en-GB" dirty="0" err="1"/>
              <a:t>Dapr</a:t>
            </a:r>
            <a:r>
              <a:rPr lang="en-GB" dirty="0"/>
              <a:t> in standalone mode</a:t>
            </a:r>
          </a:p>
          <a:p>
            <a:pPr lvl="1"/>
            <a:r>
              <a:rPr lang="en-GB" sz="1600" b="1" i="1" dirty="0" err="1"/>
              <a:t>dapr</a:t>
            </a:r>
            <a:r>
              <a:rPr lang="en-GB" sz="1600" b="1" i="1" dirty="0"/>
              <a:t> </a:t>
            </a:r>
            <a:r>
              <a:rPr lang="en-GB" sz="1600" b="1" i="1" dirty="0" err="1"/>
              <a:t>init</a:t>
            </a:r>
            <a:endParaRPr lang="en-GB" sz="1600" b="1" i="1" dirty="0"/>
          </a:p>
          <a:p>
            <a:pPr lvl="1"/>
            <a:r>
              <a:rPr lang="en-GB" sz="1600" b="1" i="1" dirty="0"/>
              <a:t>docker </a:t>
            </a:r>
            <a:r>
              <a:rPr lang="en-GB" sz="1600" b="1" i="1" dirty="0" err="1"/>
              <a:t>ps</a:t>
            </a:r>
            <a:endParaRPr lang="en-GB" sz="1600" b="1" i="1" dirty="0"/>
          </a:p>
          <a:p>
            <a:r>
              <a:rPr lang="en-GB" dirty="0"/>
              <a:t>Installing </a:t>
            </a:r>
            <a:r>
              <a:rPr lang="en-GB" dirty="0" err="1"/>
              <a:t>Dapr</a:t>
            </a:r>
            <a:r>
              <a:rPr lang="en-GB" dirty="0"/>
              <a:t> on a Kubernetes cluster</a:t>
            </a:r>
          </a:p>
          <a:p>
            <a:pPr lvl="1"/>
            <a:r>
              <a:rPr lang="en-GB" sz="1600" b="1" i="1" dirty="0" err="1"/>
              <a:t>dapr</a:t>
            </a:r>
            <a:r>
              <a:rPr lang="en-GB" sz="1600" b="1" i="1" dirty="0"/>
              <a:t> </a:t>
            </a:r>
            <a:r>
              <a:rPr lang="en-GB" sz="1600" b="1" i="1" dirty="0" err="1"/>
              <a:t>init</a:t>
            </a:r>
            <a:r>
              <a:rPr lang="en-GB" sz="1600" b="1" i="1" dirty="0"/>
              <a:t> –Kubernetes</a:t>
            </a:r>
          </a:p>
          <a:p>
            <a:pPr lvl="1"/>
            <a:r>
              <a:rPr lang="pl-PL" sz="1600" b="1" i="1" dirty="0"/>
              <a:t>kubectl get pods -n dapr-system -w</a:t>
            </a:r>
            <a:endParaRPr lang="en-GB" sz="1600" b="1" i="1" dirty="0"/>
          </a:p>
          <a:p>
            <a:pPr lvl="1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8748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89000"/>
              </a:schemeClr>
            </a:gs>
            <a:gs pos="0">
              <a:schemeClr val="accent1">
                <a:lumMod val="70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49A9107-7CC1-417C-ACF6-D8FCDFA43E66}"/>
              </a:ext>
            </a:extLst>
          </p:cNvPr>
          <p:cNvSpPr txBox="1"/>
          <p:nvPr/>
        </p:nvSpPr>
        <p:spPr>
          <a:xfrm>
            <a:off x="2192177" y="2322537"/>
            <a:ext cx="7807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Demo Time!</a:t>
            </a: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711B393-719D-409E-8EB2-E7DF14C1357A}"/>
              </a:ext>
            </a:extLst>
          </p:cNvPr>
          <p:cNvSpPr txBox="1"/>
          <p:nvPr/>
        </p:nvSpPr>
        <p:spPr>
          <a:xfrm>
            <a:off x="2933918" y="3750633"/>
            <a:ext cx="632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@cmendibl3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10" name="Picture 10" descr="Image result for dapr logo png">
            <a:extLst>
              <a:ext uri="{FF2B5EF4-FFF2-40B4-BE49-F238E27FC236}">
                <a16:creationId xmlns:a16="http://schemas.microsoft.com/office/drawing/2014/main" id="{093FB5A5-BBAE-419A-BBE2-B97DB3055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502" y="482641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281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9AAF-E755-4671-B97F-AE69456E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Understand What is </a:t>
            </a:r>
            <a:r>
              <a:rPr lang="en-GB" dirty="0" err="1"/>
              <a:t>Dapr</a:t>
            </a:r>
            <a:endParaRPr lang="en-GB" dirty="0"/>
          </a:p>
          <a:p>
            <a:r>
              <a:rPr lang="en-GB" dirty="0"/>
              <a:t>Understand how </a:t>
            </a:r>
            <a:r>
              <a:rPr lang="en-GB" dirty="0" err="1"/>
              <a:t>Dapr</a:t>
            </a:r>
            <a:r>
              <a:rPr lang="en-GB" dirty="0"/>
              <a:t> works</a:t>
            </a:r>
          </a:p>
          <a:p>
            <a:r>
              <a:rPr lang="en-GB" dirty="0"/>
              <a:t>Understand basic </a:t>
            </a:r>
            <a:r>
              <a:rPr lang="en-GB" dirty="0" err="1"/>
              <a:t>Dapr</a:t>
            </a:r>
            <a:r>
              <a:rPr lang="en-GB" dirty="0"/>
              <a:t> samples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9524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89000"/>
              </a:schemeClr>
            </a:gs>
            <a:gs pos="0">
              <a:schemeClr val="accent1">
                <a:lumMod val="70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49A9107-7CC1-417C-ACF6-D8FCDFA43E66}"/>
              </a:ext>
            </a:extLst>
          </p:cNvPr>
          <p:cNvSpPr txBox="1"/>
          <p:nvPr/>
        </p:nvSpPr>
        <p:spPr>
          <a:xfrm>
            <a:off x="3293889" y="2411806"/>
            <a:ext cx="5604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9600" b="1" dirty="0" err="1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Thanks</a:t>
            </a:r>
            <a:r>
              <a:rPr lang="es-ES" sz="9600" b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711B393-719D-409E-8EB2-E7DF14C1357A}"/>
              </a:ext>
            </a:extLst>
          </p:cNvPr>
          <p:cNvSpPr txBox="1"/>
          <p:nvPr/>
        </p:nvSpPr>
        <p:spPr>
          <a:xfrm>
            <a:off x="2933918" y="3750633"/>
            <a:ext cx="632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@cmendibl3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10" name="Picture 10" descr="Image result for dapr logo png">
            <a:extLst>
              <a:ext uri="{FF2B5EF4-FFF2-40B4-BE49-F238E27FC236}">
                <a16:creationId xmlns:a16="http://schemas.microsoft.com/office/drawing/2014/main" id="{093FB5A5-BBAE-419A-BBE2-B97DB3055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502" y="482641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836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goma espuma ingles">
            <a:extLst>
              <a:ext uri="{FF2B5EF4-FFF2-40B4-BE49-F238E27FC236}">
                <a16:creationId xmlns:a16="http://schemas.microsoft.com/office/drawing/2014/main" id="{85711394-42D2-4D0D-895E-58E01A228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641" y="1027906"/>
            <a:ext cx="7181630" cy="537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Repeat after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9AAF-E755-4671-B97F-AE69456E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Git</a:t>
            </a:r>
          </a:p>
          <a:p>
            <a:r>
              <a:rPr lang="en-GB" dirty="0"/>
              <a:t>Kubernetes</a:t>
            </a:r>
          </a:p>
          <a:p>
            <a:r>
              <a:rPr lang="en-GB" dirty="0"/>
              <a:t>On-premises</a:t>
            </a:r>
          </a:p>
          <a:p>
            <a:r>
              <a:rPr lang="en-GB" dirty="0" err="1"/>
              <a:t>Dapr</a:t>
            </a:r>
            <a:endParaRPr lang="en-GB" dirty="0"/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271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28F875E-BEC6-4067-9264-6C76BA3B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</p:spPr>
        <p:txBody>
          <a:bodyPr/>
          <a:lstStyle/>
          <a:p>
            <a:r>
              <a:rPr lang="en-GB" dirty="0"/>
              <a:t>The Twelve-Factor Microservice</a:t>
            </a:r>
          </a:p>
        </p:txBody>
      </p:sp>
      <p:pic>
        <p:nvPicPr>
          <p:cNvPr id="10" name="Picture 2" descr="Image">
            <a:extLst>
              <a:ext uri="{FF2B5EF4-FFF2-40B4-BE49-F238E27FC236}">
                <a16:creationId xmlns:a16="http://schemas.microsoft.com/office/drawing/2014/main" id="{CCEE4B5D-0B92-4EB5-9A7E-E6CD84165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79" y="1307482"/>
            <a:ext cx="6102242" cy="487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068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Image result for city clouds">
            <a:extLst>
              <a:ext uri="{FF2B5EF4-FFF2-40B4-BE49-F238E27FC236}">
                <a16:creationId xmlns:a16="http://schemas.microsoft.com/office/drawing/2014/main" id="{BA256DD9-A04B-4DE7-928B-CAB70540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azure logo">
            <a:extLst>
              <a:ext uri="{FF2B5EF4-FFF2-40B4-BE49-F238E27FC236}">
                <a16:creationId xmlns:a16="http://schemas.microsoft.com/office/drawing/2014/main" id="{90999FFF-F9C3-4117-B676-E27383799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247" y="866978"/>
            <a:ext cx="4977505" cy="386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992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Image result for city clouds">
            <a:extLst>
              <a:ext uri="{FF2B5EF4-FFF2-40B4-BE49-F238E27FC236}">
                <a16:creationId xmlns:a16="http://schemas.microsoft.com/office/drawing/2014/main" id="{BA256DD9-A04B-4DE7-928B-CAB70540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azure logo">
            <a:extLst>
              <a:ext uri="{FF2B5EF4-FFF2-40B4-BE49-F238E27FC236}">
                <a16:creationId xmlns:a16="http://schemas.microsoft.com/office/drawing/2014/main" id="{90999FFF-F9C3-4117-B676-E27383799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465" y="1624814"/>
            <a:ext cx="3215050" cy="249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gcplogo">
            <a:extLst>
              <a:ext uri="{FF2B5EF4-FFF2-40B4-BE49-F238E27FC236}">
                <a16:creationId xmlns:a16="http://schemas.microsoft.com/office/drawing/2014/main" id="{27B58AC5-342A-4FDF-80DF-5DCDD533C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024" y="2873326"/>
            <a:ext cx="7436617" cy="390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aws logo">
            <a:extLst>
              <a:ext uri="{FF2B5EF4-FFF2-40B4-BE49-F238E27FC236}">
                <a16:creationId xmlns:a16="http://schemas.microsoft.com/office/drawing/2014/main" id="{0BE85731-A501-4CE7-B916-498C03ADE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486" y="742143"/>
            <a:ext cx="3425694" cy="205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999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hain mesh lock">
            <a:extLst>
              <a:ext uri="{FF2B5EF4-FFF2-40B4-BE49-F238E27FC236}">
                <a16:creationId xmlns:a16="http://schemas.microsoft.com/office/drawing/2014/main" id="{64E4D746-B859-4B0E-80B3-E42606FC5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6437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385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1857-66C9-415F-B819-409BAF66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Dapr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94B7-EAA9-49CD-9345-D9C713EF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event-driven, portable runtime for building microservices on cloud and edge.</a:t>
            </a:r>
          </a:p>
          <a:p>
            <a:r>
              <a:rPr lang="en-GB" dirty="0"/>
              <a:t>Powerful Building Blocks</a:t>
            </a:r>
          </a:p>
          <a:p>
            <a:r>
              <a:rPr lang="en-GB" dirty="0"/>
              <a:t>Open API</a:t>
            </a:r>
          </a:p>
          <a:p>
            <a:r>
              <a:rPr lang="en-GB" dirty="0"/>
              <a:t>Works with any programming language</a:t>
            </a:r>
          </a:p>
          <a:p>
            <a:r>
              <a:rPr lang="en-GB" dirty="0"/>
              <a:t>Open Source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85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8CE-DAFA-49B1-8F27-32D4231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Dapr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47B005-AC33-42AA-9F0F-286932D052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891" y="1197821"/>
            <a:ext cx="9450610" cy="446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41493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6e6545bfdeb6417aa59e3ddf0ed0825c&quot;,&quot;LanguageCode&quot;:&quot;es-ES&quot;,&quot;SlideGuids&quot;:[&quot;250528d0-7947-4bcd-aa4a-558b38fc3d12&quot;,&quot;93f0727e-8a91-4a15-9016-8ebeb0dbc872&quot;,&quot;8e84da45-8735-4c90-89e4-51ee76a4674a&quot;,&quot;cfbb7246-a6bd-4d49-8a0e-f489067c1e4c&quot;,&quot;40af61cf-0eee-4564-8c45-5d181a3fb5e8&quot;,&quot;56d58628-8b87-4d32-8a4d-c3efa2a07993&quot;,&quot;803becb8-7299-4e28-b1f3-78a1fc17ef24&quot;,&quot;ddb6d071-c639-4ba1-a159-453f9695527b&quot;,&quot;b5ce604a-09e6-4d01-bdbf-77dc39bf0487&quot;,&quot;8b4d8a7f-96de-473f-8117-33a8c2cb4009&quot;,&quot;35284931-3767-4e11-973e-10e94c508f2c&quot;,&quot;bd1e9b03-add0-4e56-9a30-2cd4ea73a110&quot;,&quot;46d2c759-833a-4e1d-824c-bac3c205ba20&quot;,&quot;fb207881-1599-440e-82fd-ce7aa18f6f1e&quot;,&quot;9c18a537-195f-4129-9148-164fdcf41178&quot;,&quot;b221753a-0bb3-416c-9c61-6304fa94bb79&quot;,&quot;eebd07cf-6332-4ffc-90bf-675d74aeebeb&quot;,&quot;781d4dfa-e2a5-4bb1-8d87-67eac05a6a7c&quot;,&quot;400b76e7-ff39-4671-978b-7698b493827e&quot;,&quot;56eeff3e-7afa-4b32-8ada-0a04ed07709c&quot;,&quot;662236e8-a2a0-4513-b240-1e6d5393f0bd&quot;,&quot;941044e0-4362-45d4-8569-17678e4bc655&quot;,&quot;27e36fbe-da18-421e-87ab-454eb827ace3&quot;,&quot;cc726f99-4a94-4cca-9836-24f344c1f743&quot;,&quot;e5a1fb6d-2081-4667-8cd0-bab942ced2fb&quot;,&quot;12c10eb9-8f68-4014-b698-a67965ea6bb6&quot;],&quot;TimeStamp&quot;:&quot;2020-01-16T20:46:12.9005475+01:00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50528d0-7947-4bcd-aa4a-558b38fc3d12&quot;,&quot;TimeStamp&quot;:&quot;2020-01-16T20:41:12.7105202+01:00&quot;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50528d0-7947-4bcd-aa4a-558b38fc3d12&quot;,&quot;TimeStamp&quot;:&quot;2020-01-16T20:41:12.7105202+01:00&quot;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50528d0-7947-4bcd-aa4a-558b38fc3d12&quot;,&quot;TimeStamp&quot;:&quot;2020-01-16T20:41:12.7105202+01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fbb7246-a6bd-4d49-8a0e-f489067c1e4c&quot;,&quot;TimeStamp&quot;:&quot;2020-01-16T20:41:12.7883657+01:00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6eeff3e-7afa-4b32-8ada-0a04ed07709c&quot;,&quot;TimeStamp&quot;:&quot;2020-01-16T20:41:12.7902346+01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6eeff3e-7afa-4b32-8ada-0a04ed07709c&quot;,&quot;TimeStamp&quot;:&quot;2020-01-16T20:41:12.7902346+01:00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6eeff3e-7afa-4b32-8ada-0a04ed07709c&quot;,&quot;TimeStamp&quot;:&quot;2020-01-16T20:41:12.7902346+01:00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6eeff3e-7afa-4b32-8ada-0a04ed07709c&quot;,&quot;TimeStamp&quot;:&quot;2020-01-16T20:41:12.7902346+01:00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c726f99-4a94-4cca-9836-24f344c1f743&quot;,&quot;TimeStamp&quot;:&quot;2020-01-16T20:41:12.7912306+01:00&quot;}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</TotalTime>
  <Words>873</Words>
  <Application>Microsoft Office PowerPoint</Application>
  <PresentationFormat>Widescreen</PresentationFormat>
  <Paragraphs>130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Tema de Office</vt:lpstr>
      <vt:lpstr>PowerPoint Presentation</vt:lpstr>
      <vt:lpstr>GOALS</vt:lpstr>
      <vt:lpstr>Repeat after me</vt:lpstr>
      <vt:lpstr>The Twelve-Factor Microservice</vt:lpstr>
      <vt:lpstr>PowerPoint Presentation</vt:lpstr>
      <vt:lpstr>PowerPoint Presentation</vt:lpstr>
      <vt:lpstr>PowerPoint Presentation</vt:lpstr>
      <vt:lpstr>Dapr</vt:lpstr>
      <vt:lpstr>Dapr</vt:lpstr>
      <vt:lpstr>Sidecar architecture</vt:lpstr>
      <vt:lpstr>Dapr on a local developer machine in Standalone mode</vt:lpstr>
      <vt:lpstr>Dapr in Kubernetes mode</vt:lpstr>
      <vt:lpstr>Dapr endpoints </vt:lpstr>
      <vt:lpstr>Dapr Core Concepts </vt:lpstr>
      <vt:lpstr>Dapr Building Blocks </vt:lpstr>
      <vt:lpstr>Dapr Components </vt:lpstr>
      <vt:lpstr>Does Carlos believe in Dapr</vt:lpstr>
      <vt:lpstr>Installing Dapr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Sánchez</dc:creator>
  <cp:lastModifiedBy>Carlos Mendible</cp:lastModifiedBy>
  <cp:revision>100</cp:revision>
  <dcterms:created xsi:type="dcterms:W3CDTF">2018-11-16T16:29:33Z</dcterms:created>
  <dcterms:modified xsi:type="dcterms:W3CDTF">2020-02-28T08:05:25Z</dcterms:modified>
</cp:coreProperties>
</file>