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1647" r:id="rId4"/>
    <p:sldId id="1623" r:id="rId5"/>
    <p:sldId id="1644" r:id="rId6"/>
    <p:sldId id="1645" r:id="rId7"/>
    <p:sldId id="1643" r:id="rId8"/>
    <p:sldId id="293" r:id="rId9"/>
    <p:sldId id="1611" r:id="rId10"/>
    <p:sldId id="1633" r:id="rId11"/>
    <p:sldId id="1634" r:id="rId12"/>
    <p:sldId id="1635" r:id="rId13"/>
    <p:sldId id="1646" r:id="rId14"/>
    <p:sldId id="1637" r:id="rId15"/>
    <p:sldId id="1638" r:id="rId16"/>
    <p:sldId id="1639" r:id="rId17"/>
    <p:sldId id="1636" r:id="rId18"/>
    <p:sldId id="1648" r:id="rId19"/>
    <p:sldId id="1642" r:id="rId20"/>
    <p:sldId id="1641" r:id="rId21"/>
  </p:sldIdLst>
  <p:sldSz cx="12192000" cy="6858000"/>
  <p:notesSz cx="6858000" cy="9144000"/>
  <p:custDataLst>
    <p:tags r:id="rId2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7AC84-1DAE-4C05-9FAC-AFB9E72B8A0A}">
          <p14:sldIdLst>
            <p14:sldId id="256"/>
            <p14:sldId id="258"/>
            <p14:sldId id="1647"/>
            <p14:sldId id="1623"/>
            <p14:sldId id="1644"/>
            <p14:sldId id="1645"/>
            <p14:sldId id="1643"/>
            <p14:sldId id="293"/>
            <p14:sldId id="1611"/>
            <p14:sldId id="1633"/>
            <p14:sldId id="1634"/>
            <p14:sldId id="1635"/>
            <p14:sldId id="1646"/>
            <p14:sldId id="1637"/>
            <p14:sldId id="1638"/>
            <p14:sldId id="1639"/>
            <p14:sldId id="1636"/>
            <p14:sldId id="1648"/>
            <p14:sldId id="1642"/>
            <p14:sldId id="16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192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6"/>
    <p:restoredTop sz="71355" autoAdjust="0"/>
  </p:normalViewPr>
  <p:slideViewPr>
    <p:cSldViewPr snapToGrid="0">
      <p:cViewPr>
        <p:scale>
          <a:sx n="70" d="100"/>
          <a:sy n="70" d="100"/>
        </p:scale>
        <p:origin x="1224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27/02/2020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getting-started/environment-setup.md#prerequisi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getting-started/environment-setup.md#prerequisit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313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252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44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160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300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81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50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https://github.com/dapr/docs/blob/master/getting-started/environment-setup.md#prerequisites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36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https://github.com/dapr/docs/blob/master/getting-started/environment-setup.md#prerequisites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763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7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9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3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77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3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1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57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AFD2EB51-395C-4BF9-8C5D-4927D03F2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3B99E672-389C-490A-AD7F-F299D2968BD6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fecha 13">
            <a:extLst>
              <a:ext uri="{FF2B5EF4-FFF2-40B4-BE49-F238E27FC236}">
                <a16:creationId xmlns:a16="http://schemas.microsoft.com/office/drawing/2014/main" id="{66EAE134-EBC3-4A39-B8ED-2DAA01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13" name="Marcador de pie de página 14">
            <a:extLst>
              <a:ext uri="{FF2B5EF4-FFF2-40B4-BE49-F238E27FC236}">
                <a16:creationId xmlns:a16="http://schemas.microsoft.com/office/drawing/2014/main" id="{8A02A8CB-2771-48C8-BF7E-18E940DD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15">
            <a:extLst>
              <a:ext uri="{FF2B5EF4-FFF2-40B4-BE49-F238E27FC236}">
                <a16:creationId xmlns:a16="http://schemas.microsoft.com/office/drawing/2014/main" id="{693E613A-A741-4F70-B476-0C607F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8" name="CuadroTexto 1">
            <a:extLst>
              <a:ext uri="{FF2B5EF4-FFF2-40B4-BE49-F238E27FC236}">
                <a16:creationId xmlns:a16="http://schemas.microsoft.com/office/drawing/2014/main" id="{AC5B3251-3DC6-421F-8126-820FCFBEC1FD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pic>
        <p:nvPicPr>
          <p:cNvPr id="19" name="Picture 10" descr="Image result for dapr logo png">
            <a:extLst>
              <a:ext uri="{FF2B5EF4-FFF2-40B4-BE49-F238E27FC236}">
                <a16:creationId xmlns:a16="http://schemas.microsoft.com/office/drawing/2014/main" id="{5861016B-BB3F-4D32-8912-75C57450C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6">
            <a:extLst>
              <a:ext uri="{FF2B5EF4-FFF2-40B4-BE49-F238E27FC236}">
                <a16:creationId xmlns:a16="http://schemas.microsoft.com/office/drawing/2014/main" id="{D651A58E-5ED3-491E-900C-E622E5BEF893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7">
            <a:extLst>
              <a:ext uri="{FF2B5EF4-FFF2-40B4-BE49-F238E27FC236}">
                <a16:creationId xmlns:a16="http://schemas.microsoft.com/office/drawing/2014/main" id="{75A6A9E8-E766-4A9C-A09A-67543BC5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47462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037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45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0488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532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://localhost:%7bDAPR_HTTP_PORT%7d/v1.0/secrets/%3csecret_store%3e/ke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769256" y="1985833"/>
            <a:ext cx="10180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kumimoji="0" lang="es-ES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apr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820651" y="3008629"/>
            <a:ext cx="632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runtime for building microservices on cloud and edge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D0B16-54D2-4B04-B9E5-587A4B429FB0}"/>
              </a:ext>
            </a:extLst>
          </p:cNvPr>
          <p:cNvSpPr txBox="1"/>
          <p:nvPr/>
        </p:nvSpPr>
        <p:spPr>
          <a:xfrm>
            <a:off x="7354485" y="5225891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Carlos Mendible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707A79-631D-4BCB-9292-933CCC3620A0}"/>
              </a:ext>
            </a:extLst>
          </p:cNvPr>
          <p:cNvSpPr txBox="1"/>
          <p:nvPr/>
        </p:nvSpPr>
        <p:spPr>
          <a:xfrm>
            <a:off x="7354483" y="5564445"/>
            <a:ext cx="3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Evangelist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&amp;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Technologies MVP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F6AFB6-20C3-4BCF-B654-8D2757EE233F}"/>
              </a:ext>
            </a:extLst>
          </p:cNvPr>
          <p:cNvSpPr txBox="1"/>
          <p:nvPr/>
        </p:nvSpPr>
        <p:spPr>
          <a:xfrm>
            <a:off x="7354481" y="6126301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E57AC3E5-B10F-4671-A1DF-17F73A40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9" y="4854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6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Sidecar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45D4F23-79B0-41FD-B815-B7B2E810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2275"/>
            <a:ext cx="10039409" cy="44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9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on a local developer machine in Standalone mode</a:t>
            </a:r>
          </a:p>
        </p:txBody>
      </p:sp>
      <p:pic>
        <p:nvPicPr>
          <p:cNvPr id="5122" name="Picture 2" descr="Dapr overview">
            <a:extLst>
              <a:ext uri="{FF2B5EF4-FFF2-40B4-BE49-F238E27FC236}">
                <a16:creationId xmlns:a16="http://schemas.microsoft.com/office/drawing/2014/main" id="{426F8996-E494-421F-BFED-D184FADA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79" y="1298053"/>
            <a:ext cx="8814925" cy="48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29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in Kubernetes mode</a:t>
            </a:r>
          </a:p>
        </p:txBody>
      </p:sp>
      <p:pic>
        <p:nvPicPr>
          <p:cNvPr id="4098" name="Picture 2" descr="Dapr overview">
            <a:extLst>
              <a:ext uri="{FF2B5EF4-FFF2-40B4-BE49-F238E27FC236}">
                <a16:creationId xmlns:a16="http://schemas.microsoft.com/office/drawing/2014/main" id="{ED716BAF-70BA-41D4-9510-7FF776C7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4" y="1167008"/>
            <a:ext cx="9081201" cy="51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01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endpoints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63756"/>
            <a:ext cx="11219597" cy="1564695"/>
          </a:xfrm>
        </p:spPr>
        <p:txBody>
          <a:bodyPr>
            <a:normAutofit/>
          </a:bodyPr>
          <a:lstStyle/>
          <a:p>
            <a:r>
              <a:rPr lang="en-GB" dirty="0"/>
              <a:t>http://localhost:{DAPR_HTTP_PORT}/v1.0/bindings/&lt;binding_name&gt;</a:t>
            </a:r>
          </a:p>
          <a:p>
            <a:r>
              <a:rPr lang="en-GB" dirty="0">
                <a:hlinkClick r:id="rId4"/>
              </a:rPr>
              <a:t>http://localhost:{DAPR_HTTP_PORT}/v1.0/secrets/&lt;secret_store&gt;/key</a:t>
            </a:r>
            <a:endParaRPr lang="en-GB" dirty="0"/>
          </a:p>
          <a:p>
            <a:r>
              <a:rPr lang="en-GB" dirty="0"/>
              <a:t>http://localhost:{DAPR_HTTP_PORT}/v1.0/state/&lt;state_store&gt;/&lt;id&gt;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Core Concepts	</a:t>
            </a:r>
          </a:p>
        </p:txBody>
      </p:sp>
      <p:pic>
        <p:nvPicPr>
          <p:cNvPr id="5124" name="Picture 4" descr="Dapr Building Blocks and Components">
            <a:extLst>
              <a:ext uri="{FF2B5EF4-FFF2-40B4-BE49-F238E27FC236}">
                <a16:creationId xmlns:a16="http://schemas.microsoft.com/office/drawing/2014/main" id="{430AE0DE-D208-4B69-BD4D-C991D736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60" y="1212835"/>
            <a:ext cx="6398880" cy="51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67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Building Blocks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b="1" dirty="0"/>
              <a:t>Resource Bindings:</a:t>
            </a:r>
            <a:r>
              <a:rPr lang="en-GB" b="1" dirty="0"/>
              <a:t> </a:t>
            </a:r>
            <a:r>
              <a:rPr lang="en-GB" dirty="0"/>
              <a:t>a binding provides a bi-directional connection to an external cloud/on-premise service or system. </a:t>
            </a:r>
          </a:p>
          <a:p>
            <a:r>
              <a:rPr lang="en-GB" sz="2900" b="1" dirty="0"/>
              <a:t>Distributed Tracing: </a:t>
            </a:r>
            <a:r>
              <a:rPr lang="en-GB" dirty="0"/>
              <a:t>distributed tracing collects and aggregates trace events, metrics and performance numbers between</a:t>
            </a:r>
          </a:p>
          <a:p>
            <a:r>
              <a:rPr lang="en-GB" sz="2900" b="1" dirty="0"/>
              <a:t>Publish/Subscribe: </a:t>
            </a:r>
            <a:r>
              <a:rPr lang="en-GB" sz="2900" dirty="0"/>
              <a:t>Messaging Service Invocation</a:t>
            </a:r>
          </a:p>
          <a:p>
            <a:r>
              <a:rPr lang="en-GB" b="1" dirty="0"/>
              <a:t>Service invocation: </a:t>
            </a:r>
            <a:r>
              <a:rPr lang="en-GB" dirty="0"/>
              <a:t>http or </a:t>
            </a:r>
            <a:r>
              <a:rPr lang="en-GB" dirty="0" err="1"/>
              <a:t>gRPC</a:t>
            </a:r>
            <a:r>
              <a:rPr lang="en-GB" dirty="0"/>
              <a:t> </a:t>
            </a:r>
          </a:p>
          <a:p>
            <a:r>
              <a:rPr lang="en-GB" sz="2900" b="1" dirty="0"/>
              <a:t>State Management: </a:t>
            </a:r>
            <a:r>
              <a:rPr lang="en-GB" dirty="0"/>
              <a:t>key/value-based state API</a:t>
            </a:r>
          </a:p>
          <a:p>
            <a:r>
              <a:rPr lang="en-GB" sz="2900" b="1" dirty="0"/>
              <a:t>Actors: </a:t>
            </a:r>
            <a:r>
              <a:rPr lang="en-GB" sz="2900" dirty="0"/>
              <a:t>virtual Actor pattern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5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Bindings (i.e. </a:t>
            </a:r>
            <a:r>
              <a:rPr lang="en-GB" dirty="0" err="1"/>
              <a:t>twillio</a:t>
            </a:r>
            <a:r>
              <a:rPr lang="en-GB" dirty="0"/>
              <a:t>, </a:t>
            </a:r>
            <a:r>
              <a:rPr lang="en-GB" dirty="0" err="1"/>
              <a:t>signalr</a:t>
            </a:r>
            <a:r>
              <a:rPr lang="en-GB" dirty="0"/>
              <a:t>)</a:t>
            </a:r>
          </a:p>
          <a:p>
            <a:r>
              <a:rPr lang="en-GB" dirty="0"/>
              <a:t>Tracing exporters</a:t>
            </a:r>
          </a:p>
          <a:p>
            <a:r>
              <a:rPr lang="en-GB" dirty="0"/>
              <a:t>Middleware</a:t>
            </a:r>
          </a:p>
          <a:p>
            <a:r>
              <a:rPr lang="en-GB" dirty="0"/>
              <a:t>Pub/sub (i.e. Azure Service Bus)</a:t>
            </a:r>
          </a:p>
          <a:p>
            <a:r>
              <a:rPr lang="en-GB" dirty="0"/>
              <a:t>Secret store (i.e. Azure Key Vault)</a:t>
            </a:r>
          </a:p>
          <a:p>
            <a:r>
              <a:rPr lang="en-GB" dirty="0"/>
              <a:t>Service discovery (i.e. k8s)</a:t>
            </a:r>
          </a:p>
          <a:p>
            <a:r>
              <a:rPr lang="en-GB" dirty="0"/>
              <a:t>State (i.e. </a:t>
            </a:r>
            <a:r>
              <a:rPr lang="en-GB" dirty="0" err="1"/>
              <a:t>redis</a:t>
            </a:r>
            <a:r>
              <a:rPr lang="en-GB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8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Does Carlos believe in </a:t>
            </a:r>
            <a:r>
              <a:rPr lang="en-GB" b="1" dirty="0" err="1"/>
              <a:t>Dapr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DF4-84FB-4600-8DB2-FDE75181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84" y="1298053"/>
            <a:ext cx="8618633" cy="4761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431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Installing </a:t>
            </a:r>
            <a:r>
              <a:rPr lang="en-GB" b="1" dirty="0" err="1"/>
              <a:t>Dapr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E56F-446E-4B89-BDC3-5F759F76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  <a:p>
            <a:pPr lvl="1"/>
            <a:r>
              <a:rPr lang="en-GB" dirty="0"/>
              <a:t>Docker</a:t>
            </a:r>
          </a:p>
          <a:p>
            <a:r>
              <a:rPr lang="en-GB" dirty="0"/>
              <a:t>Install CLI</a:t>
            </a:r>
          </a:p>
          <a:p>
            <a:pPr lvl="1"/>
            <a:r>
              <a:rPr lang="en-GB" sz="1600" b="1" i="1" dirty="0" err="1"/>
              <a:t>Powershell</a:t>
            </a:r>
            <a:r>
              <a:rPr lang="en-GB" sz="1600" b="1" i="1" dirty="0"/>
              <a:t> -Command "</a:t>
            </a:r>
            <a:r>
              <a:rPr lang="en-GB" sz="1600" b="1" i="1" dirty="0" err="1"/>
              <a:t>iwr</a:t>
            </a:r>
            <a:r>
              <a:rPr lang="en-GB" sz="1600" b="1" i="1" dirty="0"/>
              <a:t> -</a:t>
            </a:r>
            <a:r>
              <a:rPr lang="en-GB" sz="1600" b="1" i="1" dirty="0" err="1"/>
              <a:t>useb</a:t>
            </a:r>
            <a:r>
              <a:rPr lang="en-GB" sz="1600" b="1" i="1" dirty="0"/>
              <a:t> https://raw.githubusercontent.com/dapr/cli/master/install/install.ps1 | </a:t>
            </a:r>
            <a:r>
              <a:rPr lang="en-GB" sz="1600" b="1" i="1" dirty="0" err="1"/>
              <a:t>iex</a:t>
            </a:r>
            <a:r>
              <a:rPr lang="en-GB" sz="1600" b="1" i="1" dirty="0"/>
              <a:t>“</a:t>
            </a:r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in standalone mode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endParaRPr lang="en-GB" sz="1600" b="1" i="1" dirty="0"/>
          </a:p>
          <a:p>
            <a:pPr lvl="1"/>
            <a:r>
              <a:rPr lang="en-GB" sz="1600" b="1" i="1" dirty="0"/>
              <a:t>docker </a:t>
            </a:r>
            <a:r>
              <a:rPr lang="en-GB" sz="1600" b="1" i="1" dirty="0" err="1"/>
              <a:t>ps</a:t>
            </a:r>
            <a:endParaRPr lang="en-GB" sz="1600" b="1" i="1" dirty="0"/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on a Kubernetes cluster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r>
              <a:rPr lang="en-GB" sz="1600" b="1" i="1" dirty="0"/>
              <a:t> –Kubernetes</a:t>
            </a:r>
          </a:p>
          <a:p>
            <a:pPr lvl="1"/>
            <a:r>
              <a:rPr lang="pl-PL" sz="1600" b="1" i="1" dirty="0"/>
              <a:t>kubectl get pods -n dapr-system -w</a:t>
            </a:r>
            <a:endParaRPr lang="en-GB" sz="1600" b="1" i="1" dirty="0"/>
          </a:p>
          <a:p>
            <a:pPr lvl="1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74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2192177" y="2322537"/>
            <a:ext cx="7807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Demo Time!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2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What is </a:t>
            </a:r>
            <a:r>
              <a:rPr lang="en-GB" dirty="0" err="1"/>
              <a:t>Dapr</a:t>
            </a:r>
            <a:endParaRPr lang="en-GB" dirty="0"/>
          </a:p>
          <a:p>
            <a:r>
              <a:rPr lang="en-GB" dirty="0"/>
              <a:t>Understand how </a:t>
            </a:r>
            <a:r>
              <a:rPr lang="en-GB" dirty="0" err="1"/>
              <a:t>Dapr</a:t>
            </a:r>
            <a:r>
              <a:rPr lang="en-GB" dirty="0"/>
              <a:t> works</a:t>
            </a:r>
          </a:p>
          <a:p>
            <a:r>
              <a:rPr lang="en-GB" dirty="0"/>
              <a:t>Understand basic </a:t>
            </a:r>
            <a:r>
              <a:rPr lang="en-GB" dirty="0" err="1"/>
              <a:t>Dapr</a:t>
            </a:r>
            <a:r>
              <a:rPr lang="en-GB" dirty="0"/>
              <a:t> samples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52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3293889" y="2411806"/>
            <a:ext cx="560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es-ES" sz="9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3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oma espuma ingles">
            <a:extLst>
              <a:ext uri="{FF2B5EF4-FFF2-40B4-BE49-F238E27FC236}">
                <a16:creationId xmlns:a16="http://schemas.microsoft.com/office/drawing/2014/main" id="{85711394-42D2-4D0D-895E-58E01A22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41" y="1027906"/>
            <a:ext cx="7181630" cy="53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after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On-premises</a:t>
            </a:r>
          </a:p>
          <a:p>
            <a:r>
              <a:rPr lang="en-GB" dirty="0" err="1"/>
              <a:t>Dapr</a:t>
            </a:r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7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CCEE4B5D-0B92-4EB5-9A7E-E6CD8416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068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47" y="866978"/>
            <a:ext cx="4977505" cy="38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9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5" y="1624814"/>
            <a:ext cx="3215050" cy="24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cplogo">
            <a:extLst>
              <a:ext uri="{FF2B5EF4-FFF2-40B4-BE49-F238E27FC236}">
                <a16:creationId xmlns:a16="http://schemas.microsoft.com/office/drawing/2014/main" id="{27B58AC5-342A-4FDF-80DF-5DCDD533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24" y="2873326"/>
            <a:ext cx="7436617" cy="39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ws logo">
            <a:extLst>
              <a:ext uri="{FF2B5EF4-FFF2-40B4-BE49-F238E27FC236}">
                <a16:creationId xmlns:a16="http://schemas.microsoft.com/office/drawing/2014/main" id="{0BE85731-A501-4CE7-B916-498C03AD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86" y="742143"/>
            <a:ext cx="3425694" cy="20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ain mesh lock">
            <a:extLst>
              <a:ext uri="{FF2B5EF4-FFF2-40B4-BE49-F238E27FC236}">
                <a16:creationId xmlns:a16="http://schemas.microsoft.com/office/drawing/2014/main" id="{64E4D746-B859-4B0E-80B3-E42606FC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6437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38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Dapr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7B005-AC33-42AA-9F0F-286932D05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1" y="1197821"/>
            <a:ext cx="9450610" cy="44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4149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873</Words>
  <Application>Microsoft Office PowerPoint</Application>
  <PresentationFormat>Widescreen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Tema de Office</vt:lpstr>
      <vt:lpstr>PowerPoint Presentation</vt:lpstr>
      <vt:lpstr>GOALS</vt:lpstr>
      <vt:lpstr>Repeat after me</vt:lpstr>
      <vt:lpstr>The Twelve-Factor Microservice</vt:lpstr>
      <vt:lpstr>PowerPoint Presentation</vt:lpstr>
      <vt:lpstr>PowerPoint Presentation</vt:lpstr>
      <vt:lpstr>PowerPoint Presentation</vt:lpstr>
      <vt:lpstr>Dapr</vt:lpstr>
      <vt:lpstr>Dapr</vt:lpstr>
      <vt:lpstr>Sidecar architecture</vt:lpstr>
      <vt:lpstr>Dapr on a local developer machine in Standalone mode</vt:lpstr>
      <vt:lpstr>Dapr in Kubernetes mode</vt:lpstr>
      <vt:lpstr>Dapr endpoints </vt:lpstr>
      <vt:lpstr>Dapr Core Concepts </vt:lpstr>
      <vt:lpstr>Dapr Building Blocks </vt:lpstr>
      <vt:lpstr>Dapr Components </vt:lpstr>
      <vt:lpstr>Does Carlos believe in Dapr</vt:lpstr>
      <vt:lpstr>Installing Dapr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99</cp:revision>
  <dcterms:created xsi:type="dcterms:W3CDTF">2018-11-16T16:29:33Z</dcterms:created>
  <dcterms:modified xsi:type="dcterms:W3CDTF">2020-02-27T23:30:11Z</dcterms:modified>
</cp:coreProperties>
</file>