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63" r:id="rId8"/>
    <p:sldId id="258" r:id="rId9"/>
    <p:sldId id="264" r:id="rId10"/>
    <p:sldId id="272" r:id="rId11"/>
    <p:sldId id="273" r:id="rId12"/>
    <p:sldId id="276" r:id="rId13"/>
    <p:sldId id="277" r:id="rId14"/>
    <p:sldId id="278" r:id="rId15"/>
    <p:sldId id="279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367"/>
    <a:srgbClr val="069CAF"/>
    <a:srgbClr val="7DDEEA"/>
    <a:srgbClr val="0B2033"/>
    <a:srgbClr val="0B2023"/>
    <a:srgbClr val="10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5" d="100"/>
          <a:sy n="255" d="100"/>
        </p:scale>
        <p:origin x="-4400" y="-2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4AC4-F458-C569-0825-818D4351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3014-E7F9-BF6D-152E-F414C5345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98F7-0330-D88E-10CA-F72E265C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E3C3-2183-597A-F15F-0C06012E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FA38-7D8C-0588-E1E7-9C8A484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7CE2-8D87-1841-3AE4-4E0FD11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DB7B-D75B-5EDF-455F-1DDAD4A0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BBBD-A9A6-5F80-EB8C-8C5C9A06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9445-CB59-9865-2DA6-7E0F46A8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5E12-B0BF-2565-0AFC-8B40D9A4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A547B-2323-799A-DAD4-86907186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49FE-C33B-0A05-6E22-CA8D824A3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B577E-84E8-A5E0-F715-8413B052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168E-15CC-9D4E-83C3-5D467607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A69B-B814-47A4-3754-986F945D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BCA2-45D0-D5DE-156A-B6FB9C91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421E-6041-1B89-86F1-D4EF497E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B776-3E26-2584-38DB-336D953E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B1E5-B8E2-0715-94FD-ECB2526C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FEBB-54EF-926E-115B-9331D66A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9F46-D27E-0E5A-B750-75BF1D3A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C538-69C9-2C54-25E3-AFF2DAA9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F3BC-A22A-0847-BBA5-2F9BBBD8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DA2E-439A-EDF1-1B42-37BE08FC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9CD0-19D5-1A4D-EDE9-9FE17FD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DB78-5733-DA3D-CC0E-03D1A0EF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DD15-D6CB-C327-7B2E-3D0D45E22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90A5-DA98-8C30-F8CC-AC744E6B1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8E17-D533-0F08-59C5-47CD4FB6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5AA68-5DAA-0379-95CF-5A83200D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B71F-F045-4AA1-E07F-9E9B8DC0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866B-F973-2680-C130-E2223A4F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3DBD-495D-D1FD-EADC-CEE5ACFE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C23D5-C167-FFC8-CFF6-18736FF5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1A983-D78B-5957-3013-DFD930335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C94AB-BA17-A1C8-C3B1-02448B15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46467-5523-BF10-FFAA-6ABFF7F9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071DC-392B-C0FB-3DF4-32382FDF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B6F18-CBB8-A4FB-46A8-772C574A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1A41-D33C-E015-82DF-E0A3BDEC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051E-AB95-7AB8-560C-292139E4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7770A-C323-2397-BAA1-7F3659FC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DD24D-F570-586C-15FE-B6D88001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20C14-05D8-2ED1-FEB7-8167B58A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7DBD3-F5B8-64E2-6888-C4D26B98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B7EE-975A-9F49-ECF4-FA000742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D7F7-E0F8-9EF7-23AB-6C715180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65C8-4AC6-B0DF-67A2-E84BFDEF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B9E6-B305-58A5-6240-60A0E78B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BA968-90F3-AC5F-F342-B7E9845B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BD6E-7AEF-64B2-FDCE-BB5A34D9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D49C-A9A5-AB30-25B3-6C1B96D5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F546-5FC8-F24A-66AE-4F86A396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83C30-8860-34E4-130D-37C19513E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792BF-EC08-8668-A7E5-9600A7C2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9A951-DF1B-0ECA-2FA5-78AE8D6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7299-0902-604B-CD9A-69C68F03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9AD2-4537-70B1-4C3C-F4316CAC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E0EC0-2F60-E7CE-8F3F-CFD8D1B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409E-60C5-2696-0349-06426915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FA3D-C0C1-6016-5CC7-2D7E50BDC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C7EE-D22F-4D1D-8AF7-AC3F94F82B6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39C5-6B54-CC59-F5B0-A02BC258D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0AD1-0EE2-7B9F-D73F-F2FA2477B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FAE0-7ABE-4B99-9DA7-61C70A32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83187-C7B2-700E-69E4-80E0AA1BD83F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07EDE-0BE3-2BAB-954E-81D63FBF55FD}"/>
              </a:ext>
            </a:extLst>
          </p:cNvPr>
          <p:cNvSpPr txBox="1"/>
          <p:nvPr/>
        </p:nvSpPr>
        <p:spPr>
          <a:xfrm>
            <a:off x="3832412" y="2279277"/>
            <a:ext cx="334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2"/>
                </a:solidFill>
              </a:rPr>
              <a:t>NanoNet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82F44-95F1-944A-BC6C-B36884B01C27}"/>
              </a:ext>
            </a:extLst>
          </p:cNvPr>
          <p:cNvSpPr txBox="1"/>
          <p:nvPr/>
        </p:nvSpPr>
        <p:spPr>
          <a:xfrm>
            <a:off x="4754098" y="3128918"/>
            <a:ext cx="3234201" cy="430887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Optimal number of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neighbours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 is: displayed value</a:t>
            </a:r>
          </a:p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Accuracy of K-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nn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display accuracy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9F9B66-D14F-9D2F-FF30-04B504C7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98" y="3580485"/>
            <a:ext cx="2311519" cy="4635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ED9317-5209-8C5F-C54A-5F24B5718B72}"/>
              </a:ext>
            </a:extLst>
          </p:cNvPr>
          <p:cNvSpPr/>
          <p:nvPr/>
        </p:nvSpPr>
        <p:spPr>
          <a:xfrm>
            <a:off x="1820585" y="18776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BEF6F-191A-6CA9-E407-22DE83C78EC6}"/>
              </a:ext>
            </a:extLst>
          </p:cNvPr>
          <p:cNvSpPr txBox="1"/>
          <p:nvPr/>
        </p:nvSpPr>
        <p:spPr>
          <a:xfrm>
            <a:off x="1820586" y="2302142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CF720-BD43-FE3B-63EE-1C318B69F0AB}"/>
              </a:ext>
            </a:extLst>
          </p:cNvPr>
          <p:cNvSpPr txBox="1"/>
          <p:nvPr/>
        </p:nvSpPr>
        <p:spPr>
          <a:xfrm>
            <a:off x="1820585" y="2699958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 setting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E50C7-397A-B1C8-482F-FDAB7B231EBD}"/>
              </a:ext>
            </a:extLst>
          </p:cNvPr>
          <p:cNvSpPr txBox="1"/>
          <p:nvPr/>
        </p:nvSpPr>
        <p:spPr>
          <a:xfrm>
            <a:off x="1820585" y="3094666"/>
            <a:ext cx="205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estimation of K-NN optimal number</a:t>
            </a:r>
          </a:p>
        </p:txBody>
      </p:sp>
    </p:spTree>
    <p:extLst>
      <p:ext uri="{BB962C8B-B14F-4D97-AF65-F5344CB8AC3E}">
        <p14:creationId xmlns:p14="http://schemas.microsoft.com/office/powerpoint/2010/main" val="86438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0DBD8-FEA6-BAC7-64AA-2B4306E0CADB}"/>
              </a:ext>
            </a:extLst>
          </p:cNvPr>
          <p:cNvSpPr txBox="1"/>
          <p:nvPr/>
        </p:nvSpPr>
        <p:spPr>
          <a:xfrm>
            <a:off x="4461999" y="3103905"/>
            <a:ext cx="2358086" cy="1277273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Randfom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 Forest: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test_size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default=0.2 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n_estimators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default=1000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min_samples_split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default=2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min_samples_leaf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default=1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max_features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default="sqrt“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max_depth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6B995-AC09-8F45-367C-4D0E387B9EA5}"/>
              </a:ext>
            </a:extLst>
          </p:cNvPr>
          <p:cNvSpPr txBox="1"/>
          <p:nvPr/>
        </p:nvSpPr>
        <p:spPr>
          <a:xfrm>
            <a:off x="6906933" y="3103905"/>
            <a:ext cx="2358086" cy="600164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K-NN: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test_size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default=0.2 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n_neighbors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CFA78-F12E-A20A-E34F-5896522F33FC}"/>
              </a:ext>
            </a:extLst>
          </p:cNvPr>
          <p:cNvSpPr/>
          <p:nvPr/>
        </p:nvSpPr>
        <p:spPr>
          <a:xfrm>
            <a:off x="1820585" y="18776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BEF6F-191A-6CA9-E407-22DE83C78EC6}"/>
              </a:ext>
            </a:extLst>
          </p:cNvPr>
          <p:cNvSpPr txBox="1"/>
          <p:nvPr/>
        </p:nvSpPr>
        <p:spPr>
          <a:xfrm>
            <a:off x="1820586" y="2302142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CF720-BD43-FE3B-63EE-1C318B69F0AB}"/>
              </a:ext>
            </a:extLst>
          </p:cNvPr>
          <p:cNvSpPr txBox="1"/>
          <p:nvPr/>
        </p:nvSpPr>
        <p:spPr>
          <a:xfrm>
            <a:off x="1820585" y="2699958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 setting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E50C7-397A-B1C8-482F-FDAB7B231EBD}"/>
              </a:ext>
            </a:extLst>
          </p:cNvPr>
          <p:cNvSpPr txBox="1"/>
          <p:nvPr/>
        </p:nvSpPr>
        <p:spPr>
          <a:xfrm>
            <a:off x="1820585" y="3535680"/>
            <a:ext cx="193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new parameter setting or leave parameter for K-NN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D022E-9EDA-494D-D398-71ED986557A3}"/>
              </a:ext>
            </a:extLst>
          </p:cNvPr>
          <p:cNvSpPr txBox="1"/>
          <p:nvPr/>
        </p:nvSpPr>
        <p:spPr>
          <a:xfrm>
            <a:off x="1820585" y="3094666"/>
            <a:ext cx="202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Get estimation of K-NN optimal number</a:t>
            </a:r>
          </a:p>
        </p:txBody>
      </p:sp>
    </p:spTree>
    <p:extLst>
      <p:ext uri="{BB962C8B-B14F-4D97-AF65-F5344CB8AC3E}">
        <p14:creationId xmlns:p14="http://schemas.microsoft.com/office/powerpoint/2010/main" val="14631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22904-2AE9-819D-CBB0-1F36F0F0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65" y="2302142"/>
            <a:ext cx="3902343" cy="9892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A3482E-E321-16D1-6E48-7E39127DBB32}"/>
              </a:ext>
            </a:extLst>
          </p:cNvPr>
          <p:cNvSpPr txBox="1"/>
          <p:nvPr/>
        </p:nvSpPr>
        <p:spPr>
          <a:xfrm>
            <a:off x="5168900" y="1393170"/>
            <a:ext cx="749300" cy="261610"/>
          </a:xfrm>
          <a:prstGeom prst="rect">
            <a:avLst/>
          </a:prstGeom>
          <a:solidFill>
            <a:srgbClr val="069CAF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Boxplots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8B678-6620-4866-0FAC-296CAB6665D3}"/>
              </a:ext>
            </a:extLst>
          </p:cNvPr>
          <p:cNvSpPr txBox="1"/>
          <p:nvPr/>
        </p:nvSpPr>
        <p:spPr>
          <a:xfrm>
            <a:off x="5998886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TSNE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35D47-386C-2E1D-491B-BE96A15711EF}"/>
              </a:ext>
            </a:extLst>
          </p:cNvPr>
          <p:cNvSpPr txBox="1"/>
          <p:nvPr/>
        </p:nvSpPr>
        <p:spPr>
          <a:xfrm>
            <a:off x="6828872" y="139569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Knn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609B5-D982-0275-EFF5-8744F1DD2937}"/>
              </a:ext>
            </a:extLst>
          </p:cNvPr>
          <p:cNvSpPr txBox="1"/>
          <p:nvPr/>
        </p:nvSpPr>
        <p:spPr>
          <a:xfrm>
            <a:off x="7658858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RF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7EB6BD-4FD3-D6FD-D48C-61AA7AA10B53}"/>
              </a:ext>
            </a:extLst>
          </p:cNvPr>
          <p:cNvSpPr/>
          <p:nvPr/>
        </p:nvSpPr>
        <p:spPr>
          <a:xfrm>
            <a:off x="1874277" y="18776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5346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BEF6F-191A-6CA9-E407-22DE83C78EC6}"/>
              </a:ext>
            </a:extLst>
          </p:cNvPr>
          <p:cNvSpPr txBox="1"/>
          <p:nvPr/>
        </p:nvSpPr>
        <p:spPr>
          <a:xfrm>
            <a:off x="1820586" y="2312511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CF720-BD43-FE3B-63EE-1C318B69F0AB}"/>
              </a:ext>
            </a:extLst>
          </p:cNvPr>
          <p:cNvSpPr txBox="1"/>
          <p:nvPr/>
        </p:nvSpPr>
        <p:spPr>
          <a:xfrm>
            <a:off x="1820585" y="2710327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 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D022E-9EDA-494D-D398-71ED986557A3}"/>
              </a:ext>
            </a:extLst>
          </p:cNvPr>
          <p:cNvSpPr txBox="1"/>
          <p:nvPr/>
        </p:nvSpPr>
        <p:spPr>
          <a:xfrm>
            <a:off x="1820585" y="3094666"/>
            <a:ext cx="204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Get estimation of K-NN optimal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B624A-9DAA-90F3-B1D5-9A093980C6D8}"/>
              </a:ext>
            </a:extLst>
          </p:cNvPr>
          <p:cNvSpPr txBox="1"/>
          <p:nvPr/>
        </p:nvSpPr>
        <p:spPr>
          <a:xfrm>
            <a:off x="1820585" y="4274344"/>
            <a:ext cx="199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Display results and save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8E0F0-A624-E9C0-B45C-EA5B2F5C264D}"/>
              </a:ext>
            </a:extLst>
          </p:cNvPr>
          <p:cNvSpPr txBox="1"/>
          <p:nvPr/>
        </p:nvSpPr>
        <p:spPr>
          <a:xfrm>
            <a:off x="1820585" y="3535680"/>
            <a:ext cx="193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new parameter setting or leave parameter for K-NN</a:t>
            </a:r>
          </a:p>
        </p:txBody>
      </p:sp>
    </p:spTree>
    <p:extLst>
      <p:ext uri="{BB962C8B-B14F-4D97-AF65-F5344CB8AC3E}">
        <p14:creationId xmlns:p14="http://schemas.microsoft.com/office/powerpoint/2010/main" val="369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625D19-18CE-C30A-E336-E42FE5E4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42" y="1920617"/>
            <a:ext cx="1994037" cy="18664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74099A-E4F6-FE86-6166-CA55295B32B3}"/>
              </a:ext>
            </a:extLst>
          </p:cNvPr>
          <p:cNvSpPr txBox="1"/>
          <p:nvPr/>
        </p:nvSpPr>
        <p:spPr>
          <a:xfrm>
            <a:off x="5292549" y="3852687"/>
            <a:ext cx="3285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Interactive plot where you can hover over the datapoint and see image name?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9B581-9420-01CF-0B88-A9AFE1A8D459}"/>
              </a:ext>
            </a:extLst>
          </p:cNvPr>
          <p:cNvSpPr txBox="1"/>
          <p:nvPr/>
        </p:nvSpPr>
        <p:spPr>
          <a:xfrm>
            <a:off x="5168900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Boxplots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D797A-89C6-0E06-CE23-590BB7D5AC1A}"/>
              </a:ext>
            </a:extLst>
          </p:cNvPr>
          <p:cNvSpPr txBox="1"/>
          <p:nvPr/>
        </p:nvSpPr>
        <p:spPr>
          <a:xfrm>
            <a:off x="5998886" y="1393170"/>
            <a:ext cx="749300" cy="261610"/>
          </a:xfrm>
          <a:prstGeom prst="rect">
            <a:avLst/>
          </a:prstGeom>
          <a:solidFill>
            <a:srgbClr val="069CAF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TSNE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A17C7-952C-273A-CF19-C0E91D873955}"/>
              </a:ext>
            </a:extLst>
          </p:cNvPr>
          <p:cNvSpPr txBox="1"/>
          <p:nvPr/>
        </p:nvSpPr>
        <p:spPr>
          <a:xfrm>
            <a:off x="6828872" y="139569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Knn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66A48-EC3F-9DE1-5375-35363CFFC74C}"/>
              </a:ext>
            </a:extLst>
          </p:cNvPr>
          <p:cNvSpPr txBox="1"/>
          <p:nvPr/>
        </p:nvSpPr>
        <p:spPr>
          <a:xfrm>
            <a:off x="7658858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RF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2C7FE1-2AF1-42BF-2B92-409A49DA22A8}"/>
              </a:ext>
            </a:extLst>
          </p:cNvPr>
          <p:cNvSpPr/>
          <p:nvPr/>
        </p:nvSpPr>
        <p:spPr>
          <a:xfrm>
            <a:off x="1874277" y="18776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9D386-E82B-DD7F-414F-A24629819C19}"/>
              </a:ext>
            </a:extLst>
          </p:cNvPr>
          <p:cNvSpPr txBox="1"/>
          <p:nvPr/>
        </p:nvSpPr>
        <p:spPr>
          <a:xfrm>
            <a:off x="1820586" y="195346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95F6B-9291-BC59-C74E-09B252F26BBC}"/>
              </a:ext>
            </a:extLst>
          </p:cNvPr>
          <p:cNvSpPr txBox="1"/>
          <p:nvPr/>
        </p:nvSpPr>
        <p:spPr>
          <a:xfrm>
            <a:off x="1820586" y="2312511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C81D06-046F-A8F1-C609-44D6476F8E26}"/>
              </a:ext>
            </a:extLst>
          </p:cNvPr>
          <p:cNvSpPr txBox="1"/>
          <p:nvPr/>
        </p:nvSpPr>
        <p:spPr>
          <a:xfrm>
            <a:off x="1820585" y="2710327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 setting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6FFC2E-191E-2313-63E5-9162CA36173A}"/>
              </a:ext>
            </a:extLst>
          </p:cNvPr>
          <p:cNvSpPr txBox="1"/>
          <p:nvPr/>
        </p:nvSpPr>
        <p:spPr>
          <a:xfrm>
            <a:off x="1820585" y="3094666"/>
            <a:ext cx="204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Get estimation of K-NN optimal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4A92B-566E-8BA5-B540-B5FA43DFC27F}"/>
              </a:ext>
            </a:extLst>
          </p:cNvPr>
          <p:cNvSpPr txBox="1"/>
          <p:nvPr/>
        </p:nvSpPr>
        <p:spPr>
          <a:xfrm>
            <a:off x="1820585" y="4274344"/>
            <a:ext cx="199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Display results and save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F3A29-CAED-9FCB-9D87-E124C62F7787}"/>
              </a:ext>
            </a:extLst>
          </p:cNvPr>
          <p:cNvSpPr txBox="1"/>
          <p:nvPr/>
        </p:nvSpPr>
        <p:spPr>
          <a:xfrm>
            <a:off x="1820585" y="3535680"/>
            <a:ext cx="193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new parameter setting or leave parameter for K-NN</a:t>
            </a:r>
          </a:p>
        </p:txBody>
      </p:sp>
    </p:spTree>
    <p:extLst>
      <p:ext uri="{BB962C8B-B14F-4D97-AF65-F5344CB8AC3E}">
        <p14:creationId xmlns:p14="http://schemas.microsoft.com/office/powerpoint/2010/main" val="205322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7DEDD-54B7-3BB8-DC26-3B243706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99" y="2341102"/>
            <a:ext cx="2062909" cy="1933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26AC0-067F-743D-CADB-E75F36759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99" y="2359261"/>
            <a:ext cx="1997158" cy="1915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95752B-B38C-E55E-FCDA-4CEDADC17F1A}"/>
              </a:ext>
            </a:extLst>
          </p:cNvPr>
          <p:cNvSpPr txBox="1"/>
          <p:nvPr/>
        </p:nvSpPr>
        <p:spPr>
          <a:xfrm>
            <a:off x="5067299" y="2029099"/>
            <a:ext cx="2006601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Predicted labels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67BA9F-AA06-29C3-23C9-82D5BF92ED9F}"/>
              </a:ext>
            </a:extLst>
          </p:cNvPr>
          <p:cNvSpPr txBox="1"/>
          <p:nvPr/>
        </p:nvSpPr>
        <p:spPr>
          <a:xfrm>
            <a:off x="7227790" y="2029099"/>
            <a:ext cx="1960467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True  labels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D99F1-528A-00C1-D05A-7108A7205FD0}"/>
              </a:ext>
            </a:extLst>
          </p:cNvPr>
          <p:cNvSpPr txBox="1"/>
          <p:nvPr/>
        </p:nvSpPr>
        <p:spPr>
          <a:xfrm>
            <a:off x="5168900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Boxplots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5CEE9-F5C6-F13F-71EB-BF63B5FCF05A}"/>
              </a:ext>
            </a:extLst>
          </p:cNvPr>
          <p:cNvSpPr txBox="1"/>
          <p:nvPr/>
        </p:nvSpPr>
        <p:spPr>
          <a:xfrm>
            <a:off x="5998886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TSNE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9828D-DCEE-234A-76BA-8B455284A367}"/>
              </a:ext>
            </a:extLst>
          </p:cNvPr>
          <p:cNvSpPr txBox="1"/>
          <p:nvPr/>
        </p:nvSpPr>
        <p:spPr>
          <a:xfrm>
            <a:off x="6828872" y="1395690"/>
            <a:ext cx="749300" cy="261610"/>
          </a:xfrm>
          <a:prstGeom prst="rect">
            <a:avLst/>
          </a:prstGeom>
          <a:solidFill>
            <a:srgbClr val="069CAF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Knn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77A1BD-ABDC-603C-5080-5CFE71B403B5}"/>
              </a:ext>
            </a:extLst>
          </p:cNvPr>
          <p:cNvSpPr txBox="1"/>
          <p:nvPr/>
        </p:nvSpPr>
        <p:spPr>
          <a:xfrm>
            <a:off x="7658858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RF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158AB3-AC0A-D689-CF11-8E810E23C386}"/>
              </a:ext>
            </a:extLst>
          </p:cNvPr>
          <p:cNvSpPr/>
          <p:nvPr/>
        </p:nvSpPr>
        <p:spPr>
          <a:xfrm>
            <a:off x="1874277" y="18776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D7E39-D3D6-3D54-8888-1862DE7E6480}"/>
              </a:ext>
            </a:extLst>
          </p:cNvPr>
          <p:cNvSpPr txBox="1"/>
          <p:nvPr/>
        </p:nvSpPr>
        <p:spPr>
          <a:xfrm>
            <a:off x="1820586" y="195346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A2C9FC-1AB6-716B-44E1-A72BD0A6AB39}"/>
              </a:ext>
            </a:extLst>
          </p:cNvPr>
          <p:cNvSpPr txBox="1"/>
          <p:nvPr/>
        </p:nvSpPr>
        <p:spPr>
          <a:xfrm>
            <a:off x="1820586" y="2312511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BA3D9-0020-503D-85CF-0827E82ED313}"/>
              </a:ext>
            </a:extLst>
          </p:cNvPr>
          <p:cNvSpPr txBox="1"/>
          <p:nvPr/>
        </p:nvSpPr>
        <p:spPr>
          <a:xfrm>
            <a:off x="1820585" y="2710327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 setting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EDC6D-6080-9938-C084-AE8CCCCCEB96}"/>
              </a:ext>
            </a:extLst>
          </p:cNvPr>
          <p:cNvSpPr txBox="1"/>
          <p:nvPr/>
        </p:nvSpPr>
        <p:spPr>
          <a:xfrm>
            <a:off x="1820585" y="3094666"/>
            <a:ext cx="204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Get estimation of K-NN optimal number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3E884-BEBE-FA53-40A9-E0653D6898DB}"/>
              </a:ext>
            </a:extLst>
          </p:cNvPr>
          <p:cNvSpPr txBox="1"/>
          <p:nvPr/>
        </p:nvSpPr>
        <p:spPr>
          <a:xfrm>
            <a:off x="1820585" y="4274344"/>
            <a:ext cx="199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Display results and save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FAAC27-2ADF-E928-0FF6-C6DF7C67D288}"/>
              </a:ext>
            </a:extLst>
          </p:cNvPr>
          <p:cNvSpPr txBox="1"/>
          <p:nvPr/>
        </p:nvSpPr>
        <p:spPr>
          <a:xfrm>
            <a:off x="1820585" y="3535680"/>
            <a:ext cx="193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new parameter setting or leave parameter for K-NN</a:t>
            </a:r>
          </a:p>
        </p:txBody>
      </p:sp>
    </p:spTree>
    <p:extLst>
      <p:ext uri="{BB962C8B-B14F-4D97-AF65-F5344CB8AC3E}">
        <p14:creationId xmlns:p14="http://schemas.microsoft.com/office/powerpoint/2010/main" val="383218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77C75-D30F-3508-79E9-F5648B1FB56E}"/>
              </a:ext>
            </a:extLst>
          </p:cNvPr>
          <p:cNvSpPr txBox="1"/>
          <p:nvPr/>
        </p:nvSpPr>
        <p:spPr>
          <a:xfrm>
            <a:off x="5168900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Boxplots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F91F2-879F-B6AB-C1EE-EE51E52DB272}"/>
              </a:ext>
            </a:extLst>
          </p:cNvPr>
          <p:cNvSpPr txBox="1"/>
          <p:nvPr/>
        </p:nvSpPr>
        <p:spPr>
          <a:xfrm>
            <a:off x="5998886" y="139317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TSNE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62819C-E67A-6DCC-9191-5141987321DF}"/>
              </a:ext>
            </a:extLst>
          </p:cNvPr>
          <p:cNvSpPr txBox="1"/>
          <p:nvPr/>
        </p:nvSpPr>
        <p:spPr>
          <a:xfrm>
            <a:off x="6828872" y="1395690"/>
            <a:ext cx="749300" cy="261610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Knn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490D3-D494-A101-8A51-AB4CCA8DB1AF}"/>
              </a:ext>
            </a:extLst>
          </p:cNvPr>
          <p:cNvSpPr txBox="1"/>
          <p:nvPr/>
        </p:nvSpPr>
        <p:spPr>
          <a:xfrm>
            <a:off x="7658858" y="1393170"/>
            <a:ext cx="749300" cy="261610"/>
          </a:xfrm>
          <a:prstGeom prst="rect">
            <a:avLst/>
          </a:prstGeom>
          <a:solidFill>
            <a:srgbClr val="069CAF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RF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B2F4DC-31C2-43E4-DD93-28FAA63DC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"/>
          <a:stretch/>
        </p:blipFill>
        <p:spPr>
          <a:xfrm>
            <a:off x="5039665" y="1768436"/>
            <a:ext cx="3535391" cy="221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B14E6-B4AB-CE0E-CFBA-DFF607787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02"/>
          <a:stretch/>
        </p:blipFill>
        <p:spPr>
          <a:xfrm>
            <a:off x="5046118" y="4101041"/>
            <a:ext cx="1633545" cy="10469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90BB37-866E-7A3A-176F-5F89A4E0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872" y="4176807"/>
            <a:ext cx="2379586" cy="8106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AAFF6C5-3F85-7214-9C4E-4D33BE96C119}"/>
              </a:ext>
            </a:extLst>
          </p:cNvPr>
          <p:cNvSpPr/>
          <p:nvPr/>
        </p:nvSpPr>
        <p:spPr>
          <a:xfrm>
            <a:off x="1874277" y="18776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9F7B4-11C4-2199-A7C4-258A01CEB3ED}"/>
              </a:ext>
            </a:extLst>
          </p:cNvPr>
          <p:cNvSpPr txBox="1"/>
          <p:nvPr/>
        </p:nvSpPr>
        <p:spPr>
          <a:xfrm>
            <a:off x="1820586" y="195346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0A8DCA-2099-2696-9C6A-3FE7F5DE397C}"/>
              </a:ext>
            </a:extLst>
          </p:cNvPr>
          <p:cNvSpPr txBox="1"/>
          <p:nvPr/>
        </p:nvSpPr>
        <p:spPr>
          <a:xfrm>
            <a:off x="1820586" y="2312511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1C965E-25DF-6D7E-ED3B-850E67628331}"/>
              </a:ext>
            </a:extLst>
          </p:cNvPr>
          <p:cNvSpPr txBox="1"/>
          <p:nvPr/>
        </p:nvSpPr>
        <p:spPr>
          <a:xfrm>
            <a:off x="1820585" y="2710327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 setting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DEB599-3EE8-863E-FFDE-7C08359BD336}"/>
              </a:ext>
            </a:extLst>
          </p:cNvPr>
          <p:cNvSpPr txBox="1"/>
          <p:nvPr/>
        </p:nvSpPr>
        <p:spPr>
          <a:xfrm>
            <a:off x="1820585" y="3094666"/>
            <a:ext cx="204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Get estimation of K-NN optimal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21383F-6916-9A1C-38C0-77AD9F61A929}"/>
              </a:ext>
            </a:extLst>
          </p:cNvPr>
          <p:cNvSpPr txBox="1"/>
          <p:nvPr/>
        </p:nvSpPr>
        <p:spPr>
          <a:xfrm>
            <a:off x="1820585" y="4274344"/>
            <a:ext cx="199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Display results and save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23A2B4-2E4A-CE87-3AC2-A847B3611B99}"/>
              </a:ext>
            </a:extLst>
          </p:cNvPr>
          <p:cNvSpPr txBox="1"/>
          <p:nvPr/>
        </p:nvSpPr>
        <p:spPr>
          <a:xfrm>
            <a:off x="1820585" y="3535680"/>
            <a:ext cx="193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new parameter setting or leave parameter for K-NN</a:t>
            </a:r>
          </a:p>
        </p:txBody>
      </p:sp>
    </p:spTree>
    <p:extLst>
      <p:ext uri="{BB962C8B-B14F-4D97-AF65-F5344CB8AC3E}">
        <p14:creationId xmlns:p14="http://schemas.microsoft.com/office/powerpoint/2010/main" val="160758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978D0C-0459-7184-EDA6-A0F30528D9FD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9F1322-BBCE-D59E-93FC-47488E408CDA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978D0C-0459-7184-EDA6-A0F30528D9FD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B95D9-AA3D-5E6F-2EC7-8DBE6B82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32" y="2969128"/>
            <a:ext cx="2000353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1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150C-2F1A-5EAE-A1F2-F5BBC5CC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B0D6-8846-BFED-4B4D-43627CC1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8" y="1880582"/>
            <a:ext cx="7756460" cy="4330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DEF6C-A2AA-810F-F785-9C5FDDA2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032" y="3074480"/>
            <a:ext cx="2000353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CC60D4-E588-17BF-74B2-302419611A8B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6F710-BF5C-26EF-8BBA-FD3FD0D19B4D}"/>
              </a:ext>
            </a:extLst>
          </p:cNvPr>
          <p:cNvSpPr txBox="1"/>
          <p:nvPr/>
        </p:nvSpPr>
        <p:spPr>
          <a:xfrm>
            <a:off x="5998881" y="2359458"/>
            <a:ext cx="25213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sp>
        <p:nvSpPr>
          <p:cNvPr id="8" name="TextBox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1ECD736-0174-1ED1-9345-E5DCC86BED68}"/>
              </a:ext>
            </a:extLst>
          </p:cNvPr>
          <p:cNvSpPr txBox="1"/>
          <p:nvPr/>
        </p:nvSpPr>
        <p:spPr>
          <a:xfrm>
            <a:off x="2157136" y="2359459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Segmentation and feature extraction of same NDs</a:t>
            </a:r>
          </a:p>
        </p:txBody>
      </p:sp>
    </p:spTree>
    <p:extLst>
      <p:ext uri="{BB962C8B-B14F-4D97-AF65-F5344CB8AC3E}">
        <p14:creationId xmlns:p14="http://schemas.microsoft.com/office/powerpoint/2010/main" val="83287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Segmentation and feature extraction of same 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56B63-9A40-1638-28B6-471F40A935BF}"/>
              </a:ext>
            </a:extLst>
          </p:cNvPr>
          <p:cNvSpPr/>
          <p:nvPr/>
        </p:nvSpPr>
        <p:spPr>
          <a:xfrm>
            <a:off x="1820586" y="1842160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20BFC-08EB-FED2-B7EE-F3EFE5B1A1D1}"/>
              </a:ext>
            </a:extLst>
          </p:cNvPr>
          <p:cNvSpPr txBox="1"/>
          <p:nvPr/>
        </p:nvSpPr>
        <p:spPr>
          <a:xfrm>
            <a:off x="3760140" y="1966183"/>
            <a:ext cx="4526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 tool to navigate to Navigate to file orders: -&gt; command paths(f1)   f1=r:”…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</p:spTree>
    <p:extLst>
      <p:ext uri="{BB962C8B-B14F-4D97-AF65-F5344CB8AC3E}">
        <p14:creationId xmlns:p14="http://schemas.microsoft.com/office/powerpoint/2010/main" val="329132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Segmentation and feature extraction of same 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D7423-8E65-FCE6-73E8-65BA77FC12EF}"/>
              </a:ext>
            </a:extLst>
          </p:cNvPr>
          <p:cNvSpPr txBox="1"/>
          <p:nvPr/>
        </p:nvSpPr>
        <p:spPr>
          <a:xfrm>
            <a:off x="3904877" y="2466318"/>
            <a:ext cx="2825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 textbox where user can type in the </a:t>
            </a:r>
            <a:r>
              <a:rPr lang="en-US" sz="1100" dirty="0" err="1">
                <a:solidFill>
                  <a:schemeClr val="accent2"/>
                </a:solidFill>
              </a:rPr>
              <a:t>pixelsize</a:t>
            </a:r>
            <a:r>
              <a:rPr lang="en-US" sz="1100" dirty="0">
                <a:solidFill>
                  <a:schemeClr val="accent2"/>
                </a:solidFill>
              </a:rPr>
              <a:t> of the images: -&gt; pixel= 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B1A8E-3281-A26C-51FA-4BFBD078ACC4}"/>
              </a:ext>
            </a:extLst>
          </p:cNvPr>
          <p:cNvSpPr txBox="1"/>
          <p:nvPr/>
        </p:nvSpPr>
        <p:spPr>
          <a:xfrm>
            <a:off x="3904877" y="2884624"/>
            <a:ext cx="2825750" cy="307777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90000"/>
                  </a:schemeClr>
                </a:solidFill>
              </a:rPr>
              <a:t>Pixelsize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</a:rPr>
              <a:t>userinput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D2BD2A-EFFE-31E3-B69A-C85ABA095041}"/>
              </a:ext>
            </a:extLst>
          </p:cNvPr>
          <p:cNvSpPr/>
          <p:nvPr/>
        </p:nvSpPr>
        <p:spPr>
          <a:xfrm>
            <a:off x="1829827" y="1835810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9E881-EED7-F39D-CCD9-6BEB26732150}"/>
              </a:ext>
            </a:extLst>
          </p:cNvPr>
          <p:cNvSpPr txBox="1"/>
          <p:nvPr/>
        </p:nvSpPr>
        <p:spPr>
          <a:xfrm>
            <a:off x="1820586" y="246505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Type in pixel size</a:t>
            </a:r>
          </a:p>
        </p:txBody>
      </p:sp>
    </p:spTree>
    <p:extLst>
      <p:ext uri="{BB962C8B-B14F-4D97-AF65-F5344CB8AC3E}">
        <p14:creationId xmlns:p14="http://schemas.microsoft.com/office/powerpoint/2010/main" val="225015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Segmentation and feature extraction of same 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D7423-8E65-FCE6-73E8-65BA77FC12EF}"/>
              </a:ext>
            </a:extLst>
          </p:cNvPr>
          <p:cNvSpPr txBox="1"/>
          <p:nvPr/>
        </p:nvSpPr>
        <p:spPr>
          <a:xfrm>
            <a:off x="4622800" y="2071047"/>
            <a:ext cx="424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 </a:t>
            </a:r>
            <a:r>
              <a:rPr lang="en-US" sz="1100" dirty="0" err="1">
                <a:solidFill>
                  <a:schemeClr val="accent2"/>
                </a:solidFill>
              </a:rPr>
              <a:t>imagebox</a:t>
            </a:r>
            <a:r>
              <a:rPr lang="en-US" sz="1100" dirty="0">
                <a:solidFill>
                  <a:schemeClr val="accent2"/>
                </a:solidFill>
              </a:rPr>
              <a:t> where the currently segmented images are displayed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E5CB9-F403-0E22-2BE0-9CE9BC49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1" y="2618947"/>
            <a:ext cx="4727728" cy="1085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524A4-5CA2-32CD-1E86-60EFBAC194A3}"/>
              </a:ext>
            </a:extLst>
          </p:cNvPr>
          <p:cNvSpPr txBox="1"/>
          <p:nvPr/>
        </p:nvSpPr>
        <p:spPr>
          <a:xfrm>
            <a:off x="4445001" y="3854450"/>
            <a:ext cx="4727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More explanation what the images display:</a:t>
            </a:r>
          </a:p>
          <a:p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1100" dirty="0">
                <a:solidFill>
                  <a:schemeClr val="accent2"/>
                </a:solidFill>
              </a:rPr>
              <a:t>Raw image- gaussian blurring and lambda </a:t>
            </a:r>
            <a:r>
              <a:rPr lang="en-US" sz="1100" dirty="0" err="1">
                <a:solidFill>
                  <a:schemeClr val="accent2"/>
                </a:solidFill>
              </a:rPr>
              <a:t>thresholded</a:t>
            </a:r>
            <a:r>
              <a:rPr lang="en-US" sz="1100" dirty="0">
                <a:solidFill>
                  <a:schemeClr val="accent2"/>
                </a:solidFill>
              </a:rPr>
              <a:t> – </a:t>
            </a:r>
            <a:r>
              <a:rPr lang="en-US" sz="1100" dirty="0" err="1">
                <a:solidFill>
                  <a:schemeClr val="accent2"/>
                </a:solidFill>
              </a:rPr>
              <a:t>morpholocial</a:t>
            </a:r>
            <a:r>
              <a:rPr lang="en-US" sz="1100" dirty="0">
                <a:solidFill>
                  <a:schemeClr val="accent2"/>
                </a:solidFill>
              </a:rPr>
              <a:t> closing- </a:t>
            </a:r>
            <a:r>
              <a:rPr lang="en-US" sz="1100" dirty="0" err="1">
                <a:solidFill>
                  <a:schemeClr val="accent2"/>
                </a:solidFill>
              </a:rPr>
              <a:t>morpholocial</a:t>
            </a:r>
            <a:r>
              <a:rPr lang="en-US" sz="1100" dirty="0">
                <a:solidFill>
                  <a:schemeClr val="accent2"/>
                </a:solidFill>
              </a:rPr>
              <a:t> clearing – watershed and object detection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C3D2E-1356-70B7-6132-CFAD0ED40DE0}"/>
              </a:ext>
            </a:extLst>
          </p:cNvPr>
          <p:cNvSpPr/>
          <p:nvPr/>
        </p:nvSpPr>
        <p:spPr>
          <a:xfrm>
            <a:off x="1820586" y="1850606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9E881-EED7-F39D-CCD9-6BEB26732150}"/>
              </a:ext>
            </a:extLst>
          </p:cNvPr>
          <p:cNvSpPr txBox="1"/>
          <p:nvPr/>
        </p:nvSpPr>
        <p:spPr>
          <a:xfrm>
            <a:off x="1820586" y="246505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Type in pixel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8BFF-C5CC-BDCE-2BB2-95EA63CA1FCD}"/>
              </a:ext>
            </a:extLst>
          </p:cNvPr>
          <p:cNvSpPr txBox="1"/>
          <p:nvPr/>
        </p:nvSpPr>
        <p:spPr>
          <a:xfrm>
            <a:off x="1820587" y="3047459"/>
            <a:ext cx="26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Observe segmentation </a:t>
            </a:r>
          </a:p>
        </p:txBody>
      </p:sp>
    </p:spTree>
    <p:extLst>
      <p:ext uri="{BB962C8B-B14F-4D97-AF65-F5344CB8AC3E}">
        <p14:creationId xmlns:p14="http://schemas.microsoft.com/office/powerpoint/2010/main" val="174452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Segmentation and feature extraction of same 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D7423-8E65-FCE6-73E8-65BA77FC12EF}"/>
              </a:ext>
            </a:extLst>
          </p:cNvPr>
          <p:cNvSpPr txBox="1"/>
          <p:nvPr/>
        </p:nvSpPr>
        <p:spPr>
          <a:xfrm>
            <a:off x="4722909" y="3631186"/>
            <a:ext cx="3186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notation to user that the extracted features are stored in the location of the input folder: if possible also add a navigator to save the results elsewhere and a textbox allowing the user to rename the excel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90CA4-6EF7-712C-478C-F685E8470244}"/>
              </a:ext>
            </a:extLst>
          </p:cNvPr>
          <p:cNvSpPr/>
          <p:nvPr/>
        </p:nvSpPr>
        <p:spPr>
          <a:xfrm>
            <a:off x="1820586" y="1850606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9E881-EED7-F39D-CCD9-6BEB26732150}"/>
              </a:ext>
            </a:extLst>
          </p:cNvPr>
          <p:cNvSpPr txBox="1"/>
          <p:nvPr/>
        </p:nvSpPr>
        <p:spPr>
          <a:xfrm>
            <a:off x="1820586" y="2465059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Type in pixel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8BFF-C5CC-BDCE-2BB2-95EA63CA1FCD}"/>
              </a:ext>
            </a:extLst>
          </p:cNvPr>
          <p:cNvSpPr txBox="1"/>
          <p:nvPr/>
        </p:nvSpPr>
        <p:spPr>
          <a:xfrm>
            <a:off x="1820587" y="3047459"/>
            <a:ext cx="26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Observe segmentation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702F4-7E5D-A992-1424-F9F1964AE76B}"/>
              </a:ext>
            </a:extLst>
          </p:cNvPr>
          <p:cNvSpPr txBox="1"/>
          <p:nvPr/>
        </p:nvSpPr>
        <p:spPr>
          <a:xfrm>
            <a:off x="1820587" y="3629859"/>
            <a:ext cx="26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Save results</a:t>
            </a:r>
          </a:p>
        </p:txBody>
      </p:sp>
    </p:spTree>
    <p:extLst>
      <p:ext uri="{BB962C8B-B14F-4D97-AF65-F5344CB8AC3E}">
        <p14:creationId xmlns:p14="http://schemas.microsoft.com/office/powerpoint/2010/main" val="16139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20BFC-08EB-FED2-B7EE-F3EFE5B1A1D1}"/>
              </a:ext>
            </a:extLst>
          </p:cNvPr>
          <p:cNvSpPr txBox="1"/>
          <p:nvPr/>
        </p:nvSpPr>
        <p:spPr>
          <a:xfrm>
            <a:off x="3829989" y="2034172"/>
            <a:ext cx="344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 tool to navigate to multiple file orders: -&gt; list [</a:t>
            </a:r>
            <a:r>
              <a:rPr lang="en-US" sz="1100" dirty="0" err="1">
                <a:solidFill>
                  <a:schemeClr val="accent2"/>
                </a:solidFill>
              </a:rPr>
              <a:t>r:”C</a:t>
            </a:r>
            <a:r>
              <a:rPr lang="en-US" sz="1100" dirty="0">
                <a:solidFill>
                  <a:schemeClr val="accent2"/>
                </a:solidFill>
              </a:rPr>
              <a:t>…., …]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C46D-9803-B838-7863-894F4EE85203}"/>
              </a:ext>
            </a:extLst>
          </p:cNvPr>
          <p:cNvSpPr txBox="1"/>
          <p:nvPr/>
        </p:nvSpPr>
        <p:spPr>
          <a:xfrm>
            <a:off x="3955676" y="2505670"/>
            <a:ext cx="3200773" cy="738664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File1: 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</a:rPr>
              <a:t>userinput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File2: 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</a:rPr>
              <a:t>userinput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File3: 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</a:rPr>
              <a:t>userinput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B5C26-FEA2-5918-5B7E-F6A39E6C0CDD}"/>
              </a:ext>
            </a:extLst>
          </p:cNvPr>
          <p:cNvSpPr/>
          <p:nvPr/>
        </p:nvSpPr>
        <p:spPr>
          <a:xfrm>
            <a:off x="1827307" y="1873250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</p:spTree>
    <p:extLst>
      <p:ext uri="{BB962C8B-B14F-4D97-AF65-F5344CB8AC3E}">
        <p14:creationId xmlns:p14="http://schemas.microsoft.com/office/powerpoint/2010/main" val="35105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98F7E-E05E-7583-8266-E2A6786DFCAD}"/>
              </a:ext>
            </a:extLst>
          </p:cNvPr>
          <p:cNvSpPr txBox="1"/>
          <p:nvPr/>
        </p:nvSpPr>
        <p:spPr>
          <a:xfrm>
            <a:off x="4687240" y="2361148"/>
            <a:ext cx="3186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 textbox where you can enter the order in which the boxplots will be: </a:t>
            </a:r>
            <a:r>
              <a:rPr lang="en-US" sz="1100" dirty="0" err="1">
                <a:solidFill>
                  <a:schemeClr val="accent2"/>
                </a:solidFill>
              </a:rPr>
              <a:t>oder</a:t>
            </a:r>
            <a:r>
              <a:rPr lang="en-US" sz="1100" dirty="0">
                <a:solidFill>
                  <a:schemeClr val="accent2"/>
                </a:solidFill>
              </a:rPr>
              <a:t>[ one, two three….]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341EA-A9FE-F987-EB83-BD09BE11A239}"/>
              </a:ext>
            </a:extLst>
          </p:cNvPr>
          <p:cNvSpPr txBox="1"/>
          <p:nvPr/>
        </p:nvSpPr>
        <p:spPr>
          <a:xfrm>
            <a:off x="4867745" y="2904856"/>
            <a:ext cx="2825750" cy="738664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first: MS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second: NACL</a:t>
            </a:r>
          </a:p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third: Sorbitol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E695-8240-F509-C63A-B82029C2D714}"/>
              </a:ext>
            </a:extLst>
          </p:cNvPr>
          <p:cNvSpPr txBox="1"/>
          <p:nvPr/>
        </p:nvSpPr>
        <p:spPr>
          <a:xfrm>
            <a:off x="4782490" y="3826514"/>
            <a:ext cx="3186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 function </a:t>
            </a:r>
            <a:r>
              <a:rPr lang="en-US" sz="1100" dirty="0" err="1">
                <a:solidFill>
                  <a:schemeClr val="accent2"/>
                </a:solidFill>
              </a:rPr>
              <a:t>semua</a:t>
            </a:r>
            <a:r>
              <a:rPr lang="en-US" sz="1100" dirty="0">
                <a:solidFill>
                  <a:schemeClr val="accent2"/>
                </a:solidFill>
              </a:rPr>
              <a:t> (</a:t>
            </a:r>
            <a:r>
              <a:rPr lang="en-US" sz="1100" dirty="0" err="1">
                <a:solidFill>
                  <a:schemeClr val="accent2"/>
                </a:solidFill>
              </a:rPr>
              <a:t>listpaths</a:t>
            </a:r>
            <a:r>
              <a:rPr lang="en-US" sz="1100" dirty="0">
                <a:solidFill>
                  <a:schemeClr val="accent2"/>
                </a:solidFill>
              </a:rPr>
              <a:t>, </a:t>
            </a:r>
            <a:r>
              <a:rPr lang="en-US" sz="1100" dirty="0" err="1">
                <a:solidFill>
                  <a:schemeClr val="accent2"/>
                </a:solidFill>
              </a:rPr>
              <a:t>listorder</a:t>
            </a:r>
            <a:r>
              <a:rPr lang="en-US" sz="11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31050-0B25-8EE3-73CA-FE87C265EAB4}"/>
              </a:ext>
            </a:extLst>
          </p:cNvPr>
          <p:cNvSpPr/>
          <p:nvPr/>
        </p:nvSpPr>
        <p:spPr>
          <a:xfrm>
            <a:off x="1823204" y="18903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BEF6F-191A-6CA9-E407-22DE83C78EC6}"/>
              </a:ext>
            </a:extLst>
          </p:cNvPr>
          <p:cNvSpPr txBox="1"/>
          <p:nvPr/>
        </p:nvSpPr>
        <p:spPr>
          <a:xfrm>
            <a:off x="1820586" y="2302142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</p:spTree>
    <p:extLst>
      <p:ext uri="{BB962C8B-B14F-4D97-AF65-F5344CB8AC3E}">
        <p14:creationId xmlns:p14="http://schemas.microsoft.com/office/powerpoint/2010/main" val="127498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B931-2DCA-AAAF-3CBB-3022D6DBEB45}"/>
              </a:ext>
            </a:extLst>
          </p:cNvPr>
          <p:cNvSpPr/>
          <p:nvPr/>
        </p:nvSpPr>
        <p:spPr>
          <a:xfrm>
            <a:off x="1694330" y="726140"/>
            <a:ext cx="7893424" cy="4686301"/>
          </a:xfrm>
          <a:prstGeom prst="rect">
            <a:avLst/>
          </a:prstGeom>
          <a:solidFill>
            <a:srgbClr val="0B2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EC129-B8CE-1B38-6800-A76AF9A19730}"/>
              </a:ext>
            </a:extLst>
          </p:cNvPr>
          <p:cNvSpPr txBox="1"/>
          <p:nvPr/>
        </p:nvSpPr>
        <p:spPr>
          <a:xfrm>
            <a:off x="1820586" y="1122393"/>
            <a:ext cx="309282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Comparison between different 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B2716-62FE-5BEA-E0B0-6CE6541F764D}"/>
              </a:ext>
            </a:extLst>
          </p:cNvPr>
          <p:cNvSpPr txBox="1"/>
          <p:nvPr/>
        </p:nvSpPr>
        <p:spPr>
          <a:xfrm>
            <a:off x="4461999" y="2456030"/>
            <a:ext cx="2358086" cy="1277273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Randfom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 Forest: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test_size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default=0.2 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n_estimators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default=1000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min_samples_split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default=2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min_samples_leaf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default=1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max_features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default="sqrt“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max_depth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82F44-95F1-944A-BC6C-B36884B01C27}"/>
              </a:ext>
            </a:extLst>
          </p:cNvPr>
          <p:cNvSpPr txBox="1"/>
          <p:nvPr/>
        </p:nvSpPr>
        <p:spPr>
          <a:xfrm>
            <a:off x="6913099" y="2456030"/>
            <a:ext cx="2358086" cy="600164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K-NN: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test_size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default=0.2 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n_neighbors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CFEA5-E788-AC9D-47EA-32101E4C7D16}"/>
              </a:ext>
            </a:extLst>
          </p:cNvPr>
          <p:cNvSpPr txBox="1"/>
          <p:nvPr/>
        </p:nvSpPr>
        <p:spPr>
          <a:xfrm>
            <a:off x="6913099" y="3172622"/>
            <a:ext cx="2358086" cy="938719"/>
          </a:xfrm>
          <a:prstGeom prst="rect">
            <a:avLst/>
          </a:prstGeom>
          <a:solidFill>
            <a:srgbClr val="015367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TSNE:</a:t>
            </a:r>
          </a:p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n_components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default=2</a:t>
            </a:r>
          </a:p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Perplexity: default=20</a:t>
            </a:r>
          </a:p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n_iter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: default=500</a:t>
            </a:r>
          </a:p>
          <a:p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Choose which x and 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EE815-F661-6A40-E1A7-73CFAE147464}"/>
              </a:ext>
            </a:extLst>
          </p:cNvPr>
          <p:cNvSpPr/>
          <p:nvPr/>
        </p:nvSpPr>
        <p:spPr>
          <a:xfrm>
            <a:off x="1820585" y="1877674"/>
            <a:ext cx="1939554" cy="3304317"/>
          </a:xfrm>
          <a:prstGeom prst="rect">
            <a:avLst/>
          </a:prstGeom>
          <a:solidFill>
            <a:srgbClr val="01536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05016-AB41-0183-1DD1-82D35FC79589}"/>
              </a:ext>
            </a:extLst>
          </p:cNvPr>
          <p:cNvSpPr txBox="1"/>
          <p:nvPr/>
        </p:nvSpPr>
        <p:spPr>
          <a:xfrm>
            <a:off x="1820586" y="1943100"/>
            <a:ext cx="309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Select input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BEF6F-191A-6CA9-E407-22DE83C78EC6}"/>
              </a:ext>
            </a:extLst>
          </p:cNvPr>
          <p:cNvSpPr txBox="1"/>
          <p:nvPr/>
        </p:nvSpPr>
        <p:spPr>
          <a:xfrm>
            <a:off x="1820586" y="2302142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order of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CF720-BD43-FE3B-63EE-1C318B69F0AB}"/>
              </a:ext>
            </a:extLst>
          </p:cNvPr>
          <p:cNvSpPr txBox="1"/>
          <p:nvPr/>
        </p:nvSpPr>
        <p:spPr>
          <a:xfrm>
            <a:off x="1820585" y="2699958"/>
            <a:ext cx="30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parameter setting</a:t>
            </a:r>
          </a:p>
        </p:txBody>
      </p:sp>
    </p:spTree>
    <p:extLst>
      <p:ext uri="{BB962C8B-B14F-4D97-AF65-F5344CB8AC3E}">
        <p14:creationId xmlns:p14="http://schemas.microsoft.com/office/powerpoint/2010/main" val="188413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von Arx</dc:creator>
  <cp:lastModifiedBy>Michelle von Arx</cp:lastModifiedBy>
  <cp:revision>9</cp:revision>
  <dcterms:created xsi:type="dcterms:W3CDTF">2022-05-18T07:55:09Z</dcterms:created>
  <dcterms:modified xsi:type="dcterms:W3CDTF">2022-05-18T14:43:53Z</dcterms:modified>
</cp:coreProperties>
</file>