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8" r:id="rId4"/>
    <p:sldId id="279" r:id="rId5"/>
    <p:sldId id="280" r:id="rId6"/>
    <p:sldId id="258" r:id="rId7"/>
    <p:sldId id="282" r:id="rId8"/>
    <p:sldId id="283" r:id="rId9"/>
    <p:sldId id="261" r:id="rId10"/>
    <p:sldId id="263" r:id="rId11"/>
    <p:sldId id="262" r:id="rId12"/>
    <p:sldId id="264" r:id="rId13"/>
    <p:sldId id="265" r:id="rId14"/>
    <p:sldId id="259" r:id="rId15"/>
    <p:sldId id="266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20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81986-C2BB-6149-9D26-1D62D8020568}" type="datetimeFigureOut">
              <a:rPr lang="nl-NL" smtClean="0"/>
              <a:t>28-06-20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5BCEC-1D5E-4A4E-8543-6992DF3C28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748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B8A3-CCFF-274F-9096-AE0937375842}" type="datetimeFigureOut">
              <a:rPr lang="nl-NL" smtClean="0"/>
              <a:t>28-06-20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89F6-BB71-9C4C-A0C0-5C0E56A30C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067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 smtClean="0"/>
              <a:t>een procedure wordt gepresenteerd om uitgaande van de met een </a:t>
            </a:r>
            <a:r>
              <a:rPr lang="nl-NL" i="1" dirty="0" err="1" smtClean="0"/>
              <a:t>nano</a:t>
            </a:r>
            <a:r>
              <a:rPr lang="nl-NL" i="1" dirty="0" smtClean="0"/>
              <a:t> VNA i.c.m. de meetkamer verkregen S11 data  een grafische weergave van µ’ en µ’’ te genereren.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89F6-BB71-9C4C-A0C0-5C0E56A30C6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75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Uitleggen wat Sharp is.</a:t>
            </a:r>
          </a:p>
          <a:p>
            <a:r>
              <a:rPr lang="nl-NL" dirty="0" smtClean="0"/>
              <a:t>S11 selecteren</a:t>
            </a:r>
          </a:p>
          <a:p>
            <a:r>
              <a:rPr lang="nl-NL" dirty="0" smtClean="0"/>
              <a:t>Verwijzen</a:t>
            </a:r>
            <a:r>
              <a:rPr lang="nl-NL" baseline="0" dirty="0" smtClean="0"/>
              <a:t> naar aparte uitleg sessie voor </a:t>
            </a:r>
            <a:r>
              <a:rPr lang="nl-NL" baseline="0" dirty="0" err="1" smtClean="0"/>
              <a:t>geinteresseerden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89F6-BB71-9C4C-A0C0-5C0E56A30C6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41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Test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89F6-BB71-9C4C-A0C0-5C0E56A30C6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59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E934-A62B-B541-9129-0192173ACF7E}" type="datetime1">
              <a:rPr lang="nl-NL" smtClean="0"/>
              <a:t>28-06-20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19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E708-2A4B-CF41-A896-51D3BCB93D24}" type="datetime1">
              <a:rPr lang="nl-NL" smtClean="0"/>
              <a:t>28-06-20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9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311-EACC-BF46-94D0-878CDA9DEC60}" type="datetime1">
              <a:rPr lang="nl-NL" smtClean="0"/>
              <a:t>28-06-20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30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B46-C08B-E348-91E1-BB2A6A115A63}" type="datetime1">
              <a:rPr lang="nl-NL" smtClean="0"/>
              <a:t>28-06-20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19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A3C-CBC8-6740-AC07-060085B9BFA4}" type="datetime1">
              <a:rPr lang="nl-NL" smtClean="0"/>
              <a:t>28-06-20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65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A7F2-00DE-4D45-A609-D84D2B1A70D7}" type="datetime1">
              <a:rPr lang="nl-NL" smtClean="0"/>
              <a:t>28-06-20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0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59DA-FF24-0547-84FA-FBC6A956537D}" type="datetime1">
              <a:rPr lang="nl-NL" smtClean="0"/>
              <a:t>28-06-20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40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3CC1-F859-0A46-A669-E5170FD9821E}" type="datetime1">
              <a:rPr lang="nl-NL" smtClean="0"/>
              <a:t>28-06-20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9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3754-D667-B343-8A3E-98E42AC8138C}" type="datetime1">
              <a:rPr lang="nl-NL" smtClean="0"/>
              <a:t>28-06-20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29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DA6-3AB8-2A4E-8F1C-58A1A2886273}" type="datetime1">
              <a:rPr lang="nl-NL" smtClean="0"/>
              <a:t>28-06-20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7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457F-5FD2-D448-8BF2-9E16D012FFE8}" type="datetime1">
              <a:rPr lang="nl-NL" smtClean="0"/>
              <a:t>28-06-20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56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F54D-3BFD-B141-A3A5-BC92B891A58F}" type="datetime1">
              <a:rPr lang="nl-NL" smtClean="0"/>
              <a:t>28-06-20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webinair 14-06-2020 PA0VRE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8CE1-28F1-DE49-8177-8B55DC681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52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oups.io/g/rfseminar/fil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080" y="1259985"/>
            <a:ext cx="8115874" cy="3125165"/>
          </a:xfrm>
        </p:spPr>
        <p:txBody>
          <a:bodyPr>
            <a:normAutofit/>
          </a:bodyPr>
          <a:lstStyle/>
          <a:p>
            <a:r>
              <a:rPr lang="nl-NL" sz="4000" b="1" dirty="0"/>
              <a:t>µ’ en µ’’ bepaling </a:t>
            </a:r>
            <a:r>
              <a:rPr lang="nl-NL" sz="4000" b="1" dirty="0" smtClean="0"/>
              <a:t> met de </a:t>
            </a:r>
            <a:r>
              <a:rPr lang="nl-NL" sz="4000" b="1" dirty="0" err="1" smtClean="0"/>
              <a:t>nanoVNA</a:t>
            </a:r>
            <a:r>
              <a:rPr lang="nl-NL" sz="4000" b="1" dirty="0" smtClean="0"/>
              <a:t>.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2000" dirty="0" smtClean="0"/>
              <a:t>Herman van Rees, PA0VRE</a:t>
            </a:r>
            <a:endParaRPr lang="nl-NL" sz="4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72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50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</a:t>
            </a:r>
            <a:r>
              <a:rPr lang="nl-NL" dirty="0" err="1"/>
              <a:t>Z</a:t>
            </a:r>
            <a:r>
              <a:rPr lang="nl-NL" dirty="0"/>
              <a:t>= </a:t>
            </a:r>
            <a:r>
              <a:rPr lang="nl-NL" dirty="0" smtClean="0"/>
              <a:t> J2</a:t>
            </a:r>
            <a:r>
              <a:rPr lang="nl-NL" i="1" dirty="0"/>
              <a:t>.π.</a:t>
            </a:r>
            <a:r>
              <a:rPr lang="nl-NL" i="1" dirty="0" err="1"/>
              <a:t>f.L</a:t>
            </a:r>
            <a:r>
              <a:rPr lang="nl-NL" dirty="0"/>
              <a:t> </a:t>
            </a:r>
            <a:r>
              <a:rPr lang="nl-NL" dirty="0" smtClean="0"/>
              <a:t> met </a:t>
            </a:r>
            <a:r>
              <a:rPr lang="nl-NL" i="1" dirty="0"/>
              <a:t>L=n</a:t>
            </a:r>
            <a:r>
              <a:rPr lang="nl-NL" i="1" baseline="30000" dirty="0"/>
              <a:t>2</a:t>
            </a:r>
            <a:r>
              <a:rPr lang="nl-NL" i="1" dirty="0"/>
              <a:t>.µ</a:t>
            </a:r>
            <a:r>
              <a:rPr lang="nl-NL" i="1" baseline="-25000" dirty="0"/>
              <a:t>0</a:t>
            </a:r>
            <a:r>
              <a:rPr lang="nl-NL" i="1" dirty="0"/>
              <a:t>.</a:t>
            </a:r>
            <a:r>
              <a:rPr lang="nl-NL" i="1" dirty="0" smtClean="0"/>
              <a:t>µ</a:t>
            </a:r>
            <a:r>
              <a:rPr lang="nl-NL" i="1" baseline="-25000" dirty="0" smtClean="0"/>
              <a:t>r</a:t>
            </a:r>
            <a:r>
              <a:rPr lang="nl-NL" i="1" dirty="0" smtClean="0"/>
              <a:t> .A</a:t>
            </a:r>
            <a:r>
              <a:rPr lang="nl-NL" i="1" dirty="0"/>
              <a:t>/</a:t>
            </a:r>
            <a:r>
              <a:rPr lang="nl-NL" i="1" dirty="0" smtClean="0"/>
              <a:t>l</a:t>
            </a:r>
          </a:p>
          <a:p>
            <a:pPr marL="0" indent="0">
              <a:buNone/>
            </a:pPr>
            <a:r>
              <a:rPr lang="nl-NL" dirty="0"/>
              <a:t>is µ</a:t>
            </a:r>
            <a:r>
              <a:rPr lang="nl-NL" baseline="-25000" dirty="0"/>
              <a:t>r  </a:t>
            </a:r>
            <a:r>
              <a:rPr lang="nl-NL" dirty="0"/>
              <a:t>de enige onbekende dus:</a:t>
            </a:r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Let op:  µ</a:t>
            </a:r>
            <a:r>
              <a:rPr lang="nl-NL" i="1" baseline="-25000" dirty="0" smtClean="0"/>
              <a:t>r</a:t>
            </a:r>
            <a:r>
              <a:rPr lang="nl-NL" i="1" dirty="0" smtClean="0"/>
              <a:t> = µ’</a:t>
            </a:r>
            <a:r>
              <a:rPr lang="nl-NL" i="1" baseline="-25000" dirty="0" smtClean="0"/>
              <a:t>r </a:t>
            </a:r>
            <a:r>
              <a:rPr lang="nl-NL" i="1" dirty="0" smtClean="0"/>
              <a:t>-j µ’’</a:t>
            </a:r>
            <a:r>
              <a:rPr lang="nl-NL" i="1" baseline="-25000" dirty="0" smtClean="0"/>
              <a:t>r </a:t>
            </a:r>
            <a:r>
              <a:rPr lang="nl-NL" i="1" dirty="0" smtClean="0"/>
              <a:t> !!</a:t>
            </a:r>
            <a:endParaRPr lang="nl-NL" dirty="0" smtClean="0"/>
          </a:p>
        </p:txBody>
      </p:sp>
      <p:pic>
        <p:nvPicPr>
          <p:cNvPr id="4" name="Afbeelding 3" descr="Schermafbeelding 2020-05-16 om 13.4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98" y="2320725"/>
            <a:ext cx="5426320" cy="1627896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17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u="sng" dirty="0" smtClean="0"/>
              <a:t>Samenvattend: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µ</a:t>
            </a:r>
            <a:r>
              <a:rPr lang="nl-NL" baseline="-25000" dirty="0"/>
              <a:t>r </a:t>
            </a:r>
            <a:r>
              <a:rPr lang="nl-NL" dirty="0"/>
              <a:t> is reëel voor  verliesvrij kernmateriaal </a:t>
            </a:r>
            <a:r>
              <a:rPr lang="nl-NL" dirty="0" smtClean="0"/>
              <a:t>  </a:t>
            </a:r>
          </a:p>
          <a:p>
            <a:r>
              <a:rPr lang="nl-NL" dirty="0" smtClean="0"/>
              <a:t>µ</a:t>
            </a:r>
            <a:r>
              <a:rPr lang="nl-NL" baseline="-25000" dirty="0" smtClean="0"/>
              <a:t>r </a:t>
            </a:r>
            <a:r>
              <a:rPr lang="nl-NL" dirty="0" smtClean="0"/>
              <a:t>is complex wanneer sprake is van verliezen.</a:t>
            </a:r>
            <a:endParaRPr lang="nl-NL" baseline="-25000" dirty="0" smtClean="0"/>
          </a:p>
          <a:p>
            <a:r>
              <a:rPr lang="nl-NL" dirty="0" smtClean="0"/>
              <a:t> ideale spoel: 		</a:t>
            </a:r>
            <a:r>
              <a:rPr lang="nl-NL" dirty="0" err="1" smtClean="0"/>
              <a:t>Z</a:t>
            </a:r>
            <a:r>
              <a:rPr lang="nl-NL" dirty="0" smtClean="0"/>
              <a:t>= </a:t>
            </a:r>
            <a:r>
              <a:rPr lang="nl-NL" i="1" dirty="0" err="1"/>
              <a:t>jωL</a:t>
            </a:r>
            <a:r>
              <a:rPr lang="nl-NL" dirty="0" smtClean="0"/>
              <a:t> .   </a:t>
            </a:r>
          </a:p>
          <a:p>
            <a:r>
              <a:rPr lang="nl-NL" dirty="0" smtClean="0"/>
              <a:t>Met verliezen:    	</a:t>
            </a:r>
            <a:r>
              <a:rPr lang="nl-NL" dirty="0" err="1" smtClean="0"/>
              <a:t>Z</a:t>
            </a:r>
            <a:r>
              <a:rPr lang="nl-NL" dirty="0" smtClean="0"/>
              <a:t>=( </a:t>
            </a:r>
            <a:r>
              <a:rPr lang="nl-NL" dirty="0"/>
              <a:t>r + </a:t>
            </a:r>
            <a:r>
              <a:rPr lang="nl-NL" i="1" dirty="0" err="1"/>
              <a:t>jωL</a:t>
            </a:r>
            <a:r>
              <a:rPr lang="nl-NL" dirty="0" smtClean="0"/>
              <a:t>) </a:t>
            </a:r>
            <a:endParaRPr lang="nl-NL" dirty="0"/>
          </a:p>
          <a:p>
            <a:r>
              <a:rPr lang="nl-NL" dirty="0" smtClean="0"/>
              <a:t>In </a:t>
            </a:r>
            <a:r>
              <a:rPr lang="nl-NL" dirty="0"/>
              <a:t>de praktijk </a:t>
            </a:r>
            <a:r>
              <a:rPr lang="nl-NL" dirty="0" smtClean="0"/>
              <a:t>altijd verliezen, -&gt; </a:t>
            </a:r>
            <a:r>
              <a:rPr lang="nl-NL" dirty="0"/>
              <a:t>c</a:t>
            </a:r>
            <a:r>
              <a:rPr lang="nl-NL" dirty="0" smtClean="0"/>
              <a:t>omplexe </a:t>
            </a:r>
            <a:r>
              <a:rPr lang="nl-NL" dirty="0"/>
              <a:t>µ</a:t>
            </a:r>
            <a:r>
              <a:rPr lang="nl-NL" baseline="-25000" dirty="0"/>
              <a:t>r  </a:t>
            </a:r>
            <a:r>
              <a:rPr lang="nl-NL" dirty="0" smtClean="0"/>
              <a:t>en </a:t>
            </a:r>
            <a:r>
              <a:rPr lang="nl-NL" dirty="0" err="1"/>
              <a:t>Z</a:t>
            </a:r>
            <a:r>
              <a:rPr lang="nl-NL" dirty="0"/>
              <a:t>  </a:t>
            </a:r>
            <a:r>
              <a:rPr lang="nl-NL" dirty="0" smtClean="0"/>
              <a:t>van toepassing.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57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De s1p file opbouw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320" y="1417638"/>
            <a:ext cx="8229600" cy="5095450"/>
          </a:xfrm>
        </p:spPr>
        <p:txBody>
          <a:bodyPr>
            <a:normAutofit/>
          </a:bodyPr>
          <a:lstStyle/>
          <a:p>
            <a:r>
              <a:rPr lang="nl-NL" dirty="0" err="1" smtClean="0"/>
              <a:t>Z</a:t>
            </a:r>
            <a:r>
              <a:rPr lang="nl-NL" dirty="0" smtClean="0"/>
              <a:t>  </a:t>
            </a:r>
            <a:r>
              <a:rPr lang="nl-NL" dirty="0"/>
              <a:t>( </a:t>
            </a:r>
            <a:r>
              <a:rPr lang="nl-NL" dirty="0" smtClean="0"/>
              <a:t>a </a:t>
            </a:r>
            <a:r>
              <a:rPr lang="nl-NL" dirty="0"/>
              <a:t>+ </a:t>
            </a:r>
            <a:r>
              <a:rPr lang="nl-NL" i="1" dirty="0" err="1" smtClean="0"/>
              <a:t>jb</a:t>
            </a:r>
            <a:r>
              <a:rPr lang="nl-NL" dirty="0" smtClean="0"/>
              <a:t>) is in S11 formaat gegeven in de *.S1P </a:t>
            </a:r>
            <a:r>
              <a:rPr lang="nl-NL" dirty="0"/>
              <a:t>file</a:t>
            </a:r>
            <a:r>
              <a:rPr lang="nl-NL" dirty="0" smtClean="0"/>
              <a:t>.</a:t>
            </a:r>
          </a:p>
          <a:p>
            <a:r>
              <a:rPr lang="nl-NL" dirty="0" smtClean="0"/>
              <a:t>Het S11 formaat heet “ </a:t>
            </a:r>
            <a:r>
              <a:rPr lang="nl-NL" dirty="0" err="1" smtClean="0"/>
              <a:t>Touchstone</a:t>
            </a:r>
            <a:r>
              <a:rPr lang="nl-NL" dirty="0" smtClean="0"/>
              <a:t>” formaat.</a:t>
            </a:r>
          </a:p>
          <a:p>
            <a:r>
              <a:rPr lang="nl-NL" dirty="0" err="1"/>
              <a:t>Touchstone</a:t>
            </a:r>
            <a:r>
              <a:rPr lang="nl-NL" dirty="0"/>
              <a:t> is een file formaat specificatie waarmee de </a:t>
            </a:r>
            <a:r>
              <a:rPr lang="nl-NL" dirty="0" err="1"/>
              <a:t>SnP</a:t>
            </a:r>
            <a:r>
              <a:rPr lang="nl-NL" dirty="0"/>
              <a:t> files beschreven worden. Zie </a:t>
            </a:r>
            <a:r>
              <a:rPr lang="nl-NL" dirty="0">
                <a:hlinkClick r:id="rId2"/>
              </a:rPr>
              <a:t>https://groups.io/g/rfseminar/</a:t>
            </a:r>
            <a:r>
              <a:rPr lang="nl-NL" dirty="0" smtClean="0">
                <a:hlinkClick r:id="rId2"/>
              </a:rPr>
              <a:t>files</a:t>
            </a:r>
            <a:r>
              <a:rPr lang="nl-NL" dirty="0" smtClean="0"/>
              <a:t>             Daar </a:t>
            </a:r>
            <a:r>
              <a:rPr lang="nl-NL" dirty="0"/>
              <a:t>heb ik een concept standaard geüpload ter inzage</a:t>
            </a:r>
            <a:r>
              <a:rPr lang="nl-NL" dirty="0" smtClean="0"/>
              <a:t>.</a:t>
            </a:r>
          </a:p>
          <a:p>
            <a:r>
              <a:rPr lang="nl-NL" dirty="0" smtClean="0"/>
              <a:t>ook voorbeeldfiles van S1P files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35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26610"/>
            <a:ext cx="8229600" cy="5699553"/>
          </a:xfrm>
        </p:spPr>
        <p:txBody>
          <a:bodyPr/>
          <a:lstStyle/>
          <a:p>
            <a:r>
              <a:rPr lang="nl-NL" dirty="0"/>
              <a:t>De relatie tussen S11 ( </a:t>
            </a:r>
            <a:r>
              <a:rPr lang="nl-NL" dirty="0" err="1"/>
              <a:t>touchstone</a:t>
            </a:r>
            <a:r>
              <a:rPr lang="nl-NL" dirty="0"/>
              <a:t> formaat) en </a:t>
            </a:r>
            <a:r>
              <a:rPr lang="nl-NL" dirty="0" err="1"/>
              <a:t>Z</a:t>
            </a:r>
            <a:r>
              <a:rPr lang="nl-NL" dirty="0"/>
              <a:t> (</a:t>
            </a:r>
            <a:r>
              <a:rPr lang="nl-NL" dirty="0" err="1"/>
              <a:t>a+jb</a:t>
            </a:r>
            <a:r>
              <a:rPr lang="nl-NL" dirty="0"/>
              <a:t>) wordt gegeven door: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</a:t>
            </a:r>
            <a:r>
              <a:rPr lang="nl-NL" dirty="0" smtClean="0"/>
              <a:t>uitwerking van die complexe deling  </a:t>
            </a:r>
            <a:r>
              <a:rPr lang="nl-NL" dirty="0"/>
              <a:t>is in de bijlage gegeven. </a:t>
            </a:r>
            <a:r>
              <a:rPr lang="nl-NL" dirty="0" smtClean="0"/>
              <a:t>Dat levert </a:t>
            </a:r>
            <a:r>
              <a:rPr lang="nl-NL" dirty="0" err="1" smtClean="0"/>
              <a:t>Z</a:t>
            </a:r>
            <a:r>
              <a:rPr lang="nl-NL" dirty="0" smtClean="0"/>
              <a:t> op.</a:t>
            </a:r>
          </a:p>
          <a:p>
            <a:pPr marL="0" indent="0">
              <a:buNone/>
            </a:pPr>
            <a:r>
              <a:rPr lang="nl-NL" dirty="0"/>
              <a:t>M</a:t>
            </a:r>
            <a:r>
              <a:rPr lang="nl-NL" dirty="0" smtClean="0"/>
              <a:t>et </a:t>
            </a:r>
            <a:r>
              <a:rPr lang="nl-NL" dirty="0"/>
              <a:t>het </a:t>
            </a:r>
            <a:r>
              <a:rPr lang="nl-NL" dirty="0" err="1"/>
              <a:t>reëele</a:t>
            </a:r>
            <a:r>
              <a:rPr lang="nl-NL" dirty="0"/>
              <a:t> deel a en het complexe deel </a:t>
            </a:r>
            <a:r>
              <a:rPr lang="nl-NL" dirty="0" err="1"/>
              <a:t>jb</a:t>
            </a:r>
            <a:r>
              <a:rPr lang="nl-NL" dirty="0"/>
              <a:t> van </a:t>
            </a:r>
            <a:r>
              <a:rPr lang="nl-NL" dirty="0" err="1"/>
              <a:t>Z</a:t>
            </a:r>
            <a:r>
              <a:rPr lang="nl-NL" dirty="0"/>
              <a:t> kan </a:t>
            </a:r>
            <a:r>
              <a:rPr lang="nl-NL" dirty="0" smtClean="0"/>
              <a:t>vervolgens </a:t>
            </a:r>
            <a:r>
              <a:rPr lang="nl-NL" dirty="0"/>
              <a:t>µ’’ en µ’ berekend worden</a:t>
            </a:r>
            <a:r>
              <a:rPr lang="nl-NL" dirty="0" smtClean="0"/>
              <a:t>.</a:t>
            </a:r>
          </a:p>
        </p:txBody>
      </p:sp>
      <p:pic>
        <p:nvPicPr>
          <p:cNvPr id="4" name="Afbeelding 3" descr="Schermafbeelding 2020-05-21 om 16.4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47" y="1485360"/>
            <a:ext cx="2082800" cy="977900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47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</a:t>
            </a:r>
            <a:r>
              <a:rPr lang="nl-NL" dirty="0" smtClean="0"/>
              <a:t>functie  </a:t>
            </a:r>
            <a:r>
              <a:rPr lang="nl-NL" dirty="0"/>
              <a:t>S2Z(S11) in de DG8SAQ software zet de S11 </a:t>
            </a:r>
            <a:r>
              <a:rPr lang="nl-NL" dirty="0" smtClean="0"/>
              <a:t>parameter automatisch </a:t>
            </a:r>
            <a:r>
              <a:rPr lang="nl-NL" dirty="0"/>
              <a:t>om in een reëel en imaginair deel van Z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Die luxe hebben wij met de </a:t>
            </a:r>
            <a:r>
              <a:rPr lang="nl-NL" dirty="0" err="1" smtClean="0"/>
              <a:t>nanoVNA</a:t>
            </a:r>
            <a:r>
              <a:rPr lang="nl-NL" dirty="0" smtClean="0"/>
              <a:t> </a:t>
            </a:r>
            <a:r>
              <a:rPr lang="nl-NL" dirty="0" smtClean="0"/>
              <a:t>niet, </a:t>
            </a:r>
            <a:r>
              <a:rPr lang="nl-NL" dirty="0" smtClean="0"/>
              <a:t>vandaar het complexe rekenwerk.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65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960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03614"/>
            <a:ext cx="8229600" cy="532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Nog wat valkuilen:</a:t>
            </a:r>
          </a:p>
          <a:p>
            <a:r>
              <a:rPr lang="nl-NL" dirty="0" smtClean="0"/>
              <a:t>Sharp exporteert in magnitude en graden</a:t>
            </a:r>
            <a:endParaRPr lang="nl-NL" dirty="0"/>
          </a:p>
          <a:p>
            <a:r>
              <a:rPr lang="nl-NL" dirty="0" smtClean="0"/>
              <a:t>Excel </a:t>
            </a:r>
            <a:r>
              <a:rPr lang="nl-NL" dirty="0"/>
              <a:t>rekent in </a:t>
            </a:r>
            <a:r>
              <a:rPr lang="nl-NL" dirty="0" smtClean="0"/>
              <a:t>radialen </a:t>
            </a:r>
          </a:p>
          <a:p>
            <a:r>
              <a:rPr lang="nl-NL" dirty="0" err="1" smtClean="0"/>
              <a:t>Saver</a:t>
            </a:r>
            <a:r>
              <a:rPr lang="nl-NL" dirty="0" smtClean="0"/>
              <a:t> exporteert in R + </a:t>
            </a:r>
            <a:r>
              <a:rPr lang="nl-NL" dirty="0" err="1" smtClean="0"/>
              <a:t>Jx</a:t>
            </a:r>
            <a:r>
              <a:rPr lang="nl-NL" dirty="0" smtClean="0"/>
              <a:t> </a:t>
            </a:r>
          </a:p>
          <a:p>
            <a:r>
              <a:rPr lang="nl-NL" dirty="0" smtClean="0"/>
              <a:t>S1p file met decimaalpunt, </a:t>
            </a:r>
            <a:r>
              <a:rPr lang="nl-NL" dirty="0"/>
              <a:t>E</a:t>
            </a:r>
            <a:r>
              <a:rPr lang="nl-NL" dirty="0" smtClean="0"/>
              <a:t>xcel met komma</a:t>
            </a:r>
          </a:p>
          <a:p>
            <a:pPr marL="0" indent="0">
              <a:buNone/>
            </a:pPr>
            <a:r>
              <a:rPr lang="nl-NL" dirty="0" smtClean="0"/>
              <a:t>Gevolg:</a:t>
            </a:r>
          </a:p>
          <a:p>
            <a:r>
              <a:rPr lang="nl-NL" dirty="0" smtClean="0"/>
              <a:t>Aparte Excel voor </a:t>
            </a:r>
            <a:r>
              <a:rPr lang="nl-NL" dirty="0" err="1" smtClean="0"/>
              <a:t>sharp</a:t>
            </a:r>
            <a:endParaRPr lang="nl-NL" dirty="0" smtClean="0"/>
          </a:p>
          <a:p>
            <a:r>
              <a:rPr lang="nl-NL" dirty="0" smtClean="0"/>
              <a:t>Aparte Excel voor </a:t>
            </a:r>
            <a:r>
              <a:rPr lang="nl-NL" dirty="0" err="1" smtClean="0"/>
              <a:t>saver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7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E</a:t>
            </a:r>
            <a:r>
              <a:rPr lang="nl-NL" dirty="0" smtClean="0"/>
              <a:t>en grafiek maken?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 kolommen frequentie, µ’ en µ’</a:t>
            </a:r>
            <a:r>
              <a:rPr lang="nl-NL" dirty="0" smtClean="0"/>
              <a:t>’ uit Excel plotten.</a:t>
            </a:r>
            <a:endParaRPr lang="nl-NL" dirty="0"/>
          </a:p>
          <a:p>
            <a:r>
              <a:rPr lang="nl-NL" dirty="0" smtClean="0"/>
              <a:t>Suggestie: </a:t>
            </a:r>
            <a:r>
              <a:rPr lang="nl-NL" dirty="0" err="1" smtClean="0"/>
              <a:t>MagicPlotStudent</a:t>
            </a:r>
            <a:r>
              <a:rPr lang="nl-NL" dirty="0" smtClean="0"/>
              <a:t> </a:t>
            </a:r>
            <a:r>
              <a:rPr lang="nl-NL" baseline="30000" dirty="0"/>
              <a:t>1)</a:t>
            </a:r>
            <a:r>
              <a:rPr lang="nl-NL" dirty="0"/>
              <a:t>  </a:t>
            </a:r>
            <a:endParaRPr lang="nl-NL" dirty="0" smtClean="0"/>
          </a:p>
          <a:p>
            <a:r>
              <a:rPr lang="nl-NL" dirty="0" smtClean="0"/>
              <a:t>Geen plot: -&gt; uitlezen uit Excel per frequentie.</a:t>
            </a:r>
            <a:endParaRPr lang="nl-NL" dirty="0"/>
          </a:p>
          <a:p>
            <a:r>
              <a:rPr lang="nl-NL" dirty="0"/>
              <a:t>frequentie = kolom D; µ’’ = kolom N</a:t>
            </a:r>
            <a:r>
              <a:rPr lang="nl-NL"/>
              <a:t>; </a:t>
            </a:r>
            <a:r>
              <a:rPr lang="nl-NL" smtClean="0"/>
              <a:t>	µ</a:t>
            </a:r>
            <a:r>
              <a:rPr lang="nl-NL" dirty="0"/>
              <a:t>’=kolom O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78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resultaat met plotprogramma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38" y="1760492"/>
            <a:ext cx="5756910" cy="431673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25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 descr="ring-He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387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38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86138"/>
            <a:ext cx="8229600" cy="564002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82" y="274638"/>
            <a:ext cx="5230030" cy="617261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7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71485"/>
            <a:ext cx="8229600" cy="3839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Nano </a:t>
            </a:r>
            <a:r>
              <a:rPr lang="nl-NL" dirty="0" err="1" smtClean="0"/>
              <a:t>vna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 + </a:t>
            </a:r>
          </a:p>
          <a:p>
            <a:pPr marL="0" indent="0" algn="ctr">
              <a:buNone/>
            </a:pPr>
            <a:r>
              <a:rPr lang="nl-NL" dirty="0" smtClean="0"/>
              <a:t>S11 output </a:t>
            </a:r>
          </a:p>
          <a:p>
            <a:pPr marL="0" indent="0" algn="ctr">
              <a:buNone/>
            </a:pPr>
            <a:r>
              <a:rPr lang="nl-NL" dirty="0" smtClean="0"/>
              <a:t>+ </a:t>
            </a:r>
          </a:p>
          <a:p>
            <a:pPr marL="0" indent="0" algn="ctr">
              <a:buNone/>
            </a:pPr>
            <a:r>
              <a:rPr lang="nl-NL" dirty="0" smtClean="0"/>
              <a:t>Excel</a:t>
            </a:r>
          </a:p>
          <a:p>
            <a:pPr marL="0" indent="0" algn="ctr">
              <a:buNone/>
            </a:pPr>
            <a:r>
              <a:rPr lang="nl-NL" dirty="0" smtClean="0"/>
              <a:t>geeft µ’ en µ’’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8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 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Dank voor uw aandacht.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Vragen?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Webinar</a:t>
            </a:r>
            <a:r>
              <a:rPr lang="fr-FR" dirty="0" smtClean="0"/>
              <a:t> 14-06-2020 PA0VRE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37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meetkamer  gemaakt door Henk PA0HKZ</a:t>
            </a:r>
            <a:endParaRPr lang="nl-NL" sz="2400" dirty="0"/>
          </a:p>
        </p:txBody>
      </p:sp>
      <p:pic>
        <p:nvPicPr>
          <p:cNvPr id="5" name="Tijdelijke aanduiding voor inhoud 4" descr="IMG_43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16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Of het nou een grote ring</a:t>
            </a:r>
            <a:r>
              <a:rPr lang="mr-IN" sz="3200" dirty="0" smtClean="0"/>
              <a:t>…</a:t>
            </a:r>
            <a:r>
              <a:rPr lang="nl-NL" sz="3200" dirty="0" smtClean="0"/>
              <a:t>.</a:t>
            </a:r>
            <a:endParaRPr lang="nl-NL" sz="3200" dirty="0"/>
          </a:p>
        </p:txBody>
      </p:sp>
      <p:pic>
        <p:nvPicPr>
          <p:cNvPr id="5" name="Tijdelijke aanduiding voor inhoud 4" descr="IMG_43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86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Of een kleine ring betreft..</a:t>
            </a:r>
            <a:endParaRPr lang="nl-NL" sz="3200" dirty="0"/>
          </a:p>
        </p:txBody>
      </p:sp>
      <p:pic>
        <p:nvPicPr>
          <p:cNvPr id="5" name="Tijdelijke aanduiding voor inhoud 4" descr="IMG_43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4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5900"/>
            <a:ext cx="8229600" cy="67463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moet je doen?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81406"/>
            <a:ext cx="8229600" cy="5044757"/>
          </a:xfrm>
        </p:spPr>
        <p:txBody>
          <a:bodyPr>
            <a:normAutofit/>
          </a:bodyPr>
          <a:lstStyle/>
          <a:p>
            <a:r>
              <a:rPr lang="nl-NL" dirty="0" smtClean="0"/>
              <a:t>Start en stopfrequentie instellen en Kalibratie uitvoeren met </a:t>
            </a:r>
            <a:r>
              <a:rPr lang="nl-NL" dirty="0" err="1" smtClean="0"/>
              <a:t>NanoVNA</a:t>
            </a:r>
            <a:r>
              <a:rPr lang="nl-NL" dirty="0" smtClean="0"/>
              <a:t>-</a:t>
            </a:r>
            <a:r>
              <a:rPr lang="nl-NL" dirty="0" smtClean="0"/>
              <a:t>Sharp of </a:t>
            </a:r>
            <a:r>
              <a:rPr lang="mr-IN" dirty="0" smtClean="0"/>
              <a:t>–</a:t>
            </a:r>
            <a:r>
              <a:rPr lang="nl-NL" dirty="0" err="1" smtClean="0"/>
              <a:t>S</a:t>
            </a:r>
            <a:r>
              <a:rPr lang="nl-NL" dirty="0" err="1" smtClean="0"/>
              <a:t>aver</a:t>
            </a:r>
            <a:r>
              <a:rPr lang="nl-NL" dirty="0" smtClean="0"/>
              <a:t>.</a:t>
            </a:r>
            <a:endParaRPr lang="nl-NL" dirty="0" smtClean="0"/>
          </a:p>
          <a:p>
            <a:r>
              <a:rPr lang="nl-NL" dirty="0" smtClean="0"/>
              <a:t>Kalibratie: open, short=meetkamer, load=50 </a:t>
            </a:r>
            <a:r>
              <a:rPr lang="nl-NL" dirty="0" err="1" smtClean="0"/>
              <a:t>Ω</a:t>
            </a:r>
            <a:endParaRPr lang="nl-NL" dirty="0" smtClean="0"/>
          </a:p>
          <a:p>
            <a:r>
              <a:rPr lang="nl-NL" dirty="0" err="1" smtClean="0"/>
              <a:t>Ringkern</a:t>
            </a:r>
            <a:r>
              <a:rPr lang="nl-NL" dirty="0" smtClean="0"/>
              <a:t> plaatsen en S11 meten.</a:t>
            </a:r>
            <a:endParaRPr lang="nl-NL" dirty="0"/>
          </a:p>
          <a:p>
            <a:r>
              <a:rPr lang="nl-NL" dirty="0" smtClean="0"/>
              <a:t>S11 </a:t>
            </a:r>
            <a:r>
              <a:rPr lang="nl-NL" dirty="0"/>
              <a:t>data </a:t>
            </a:r>
            <a:r>
              <a:rPr lang="nl-NL" dirty="0" smtClean="0"/>
              <a:t>exporteren in &lt;</a:t>
            </a:r>
            <a:r>
              <a:rPr lang="nl-NL" dirty="0" err="1" smtClean="0"/>
              <a:t>filenaam</a:t>
            </a:r>
            <a:r>
              <a:rPr lang="nl-NL" dirty="0" smtClean="0"/>
              <a:t>&gt;.S1P file met </a:t>
            </a:r>
            <a:r>
              <a:rPr lang="nl-NL" dirty="0" err="1" smtClean="0"/>
              <a:t>nanovna</a:t>
            </a:r>
            <a:r>
              <a:rPr lang="nl-NL" dirty="0" smtClean="0"/>
              <a:t>-</a:t>
            </a:r>
            <a:r>
              <a:rPr lang="nl-NL" dirty="0" smtClean="0"/>
              <a:t>Sharp of -</a:t>
            </a:r>
            <a:r>
              <a:rPr lang="nl-NL" dirty="0" err="1" smtClean="0"/>
              <a:t>Saver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S1P file importeren in Excel rekenblad.</a:t>
            </a:r>
          </a:p>
          <a:p>
            <a:r>
              <a:rPr lang="nl-NL" dirty="0" smtClean="0"/>
              <a:t>Maten </a:t>
            </a:r>
            <a:r>
              <a:rPr lang="nl-NL" dirty="0" err="1" smtClean="0"/>
              <a:t>ringkern</a:t>
            </a:r>
            <a:r>
              <a:rPr lang="nl-NL" dirty="0" smtClean="0"/>
              <a:t> invoeren en µ’ , µ’’ zijn bekend -&gt; mission </a:t>
            </a:r>
            <a:r>
              <a:rPr lang="nl-NL" dirty="0" err="1" smtClean="0"/>
              <a:t>completed</a:t>
            </a:r>
            <a:r>
              <a:rPr lang="nl-NL" dirty="0" smtClean="0"/>
              <a:t>!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13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zit er onder de motorkap?</a:t>
            </a:r>
            <a:endParaRPr lang="nl-NL" dirty="0"/>
          </a:p>
        </p:txBody>
      </p:sp>
      <p:pic>
        <p:nvPicPr>
          <p:cNvPr id="5" name="Tijdelijke aanduiding voor inhoud 4" descr="motork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281" r="-72281"/>
          <a:stretch>
            <a:fillRect/>
          </a:stretch>
        </p:blipFill>
        <p:spPr>
          <a:xfrm>
            <a:off x="178589" y="1309594"/>
            <a:ext cx="8508211" cy="481657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92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Excel rekenblad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  <p:pic>
        <p:nvPicPr>
          <p:cNvPr id="7" name="Tijdelijke aanduiding voor inhoud 6" descr="Schermafbeelding 2020-06-08 om 20.55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88" b="-19388"/>
          <a:stretch>
            <a:fillRect/>
          </a:stretch>
        </p:blipFill>
        <p:spPr>
          <a:xfrm>
            <a:off x="109138" y="1021879"/>
            <a:ext cx="8899680" cy="5104284"/>
          </a:xfrm>
        </p:spPr>
      </p:pic>
    </p:spTree>
    <p:extLst>
      <p:ext uri="{BB962C8B-B14F-4D97-AF65-F5344CB8AC3E}">
        <p14:creationId xmlns:p14="http://schemas.microsoft.com/office/powerpoint/2010/main" val="235830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980"/>
          </a:xfrm>
        </p:spPr>
        <p:txBody>
          <a:bodyPr>
            <a:normAutofit fontScale="90000"/>
          </a:bodyPr>
          <a:lstStyle/>
          <a:p>
            <a:r>
              <a:rPr lang="nl-NL" i="1" u="sng" dirty="0"/>
              <a:t>Theorie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De impedantie als functie van de frequentie van een spoel is gegeven door :</a:t>
            </a:r>
          </a:p>
          <a:p>
            <a:pPr marL="0" indent="0">
              <a:buNone/>
            </a:pPr>
            <a:r>
              <a:rPr lang="nl-NL" dirty="0" err="1"/>
              <a:t>Z</a:t>
            </a:r>
            <a:r>
              <a:rPr lang="nl-NL" dirty="0" smtClean="0"/>
              <a:t>= r + J2</a:t>
            </a:r>
            <a:r>
              <a:rPr lang="nl-NL" i="1" dirty="0"/>
              <a:t>.</a:t>
            </a:r>
            <a:r>
              <a:rPr lang="nl-NL" i="1" dirty="0" smtClean="0"/>
              <a:t>π.</a:t>
            </a:r>
            <a:r>
              <a:rPr lang="nl-NL" i="1" dirty="0" err="1" smtClean="0"/>
              <a:t>f</a:t>
            </a:r>
            <a:r>
              <a:rPr lang="nl-NL" i="1" dirty="0" err="1"/>
              <a:t>.</a:t>
            </a:r>
            <a:r>
              <a:rPr lang="nl-NL" i="1" dirty="0" err="1" smtClean="0"/>
              <a:t>L</a:t>
            </a:r>
            <a:r>
              <a:rPr lang="nl-NL" dirty="0" smtClean="0">
                <a:effectLst/>
              </a:rPr>
              <a:t>              en  </a:t>
            </a:r>
            <a:r>
              <a:rPr lang="nl-NL" dirty="0" smtClean="0"/>
              <a:t> </a:t>
            </a:r>
            <a:r>
              <a:rPr lang="nl-NL" dirty="0"/>
              <a:t>L is gegeven door:</a:t>
            </a:r>
          </a:p>
          <a:p>
            <a:pPr marL="0" indent="0">
              <a:buNone/>
            </a:pPr>
            <a:r>
              <a:rPr lang="nl-NL" i="1" dirty="0"/>
              <a:t>L=</a:t>
            </a:r>
            <a:r>
              <a:rPr lang="nl-NL" i="1" dirty="0" smtClean="0"/>
              <a:t>n</a:t>
            </a:r>
            <a:r>
              <a:rPr lang="nl-NL" i="1" baseline="30000" dirty="0" smtClean="0"/>
              <a:t>2</a:t>
            </a:r>
            <a:r>
              <a:rPr lang="nl-NL" i="1" dirty="0"/>
              <a:t>.</a:t>
            </a:r>
            <a:r>
              <a:rPr lang="nl-NL" i="1" dirty="0" smtClean="0"/>
              <a:t>µ</a:t>
            </a:r>
            <a:r>
              <a:rPr lang="nl-NL" i="1" baseline="-25000" dirty="0" smtClean="0"/>
              <a:t>0</a:t>
            </a:r>
            <a:r>
              <a:rPr lang="nl-NL" i="1" dirty="0"/>
              <a:t>.</a:t>
            </a:r>
            <a:r>
              <a:rPr lang="nl-NL" i="1" dirty="0" smtClean="0"/>
              <a:t>µ’</a:t>
            </a:r>
            <a:r>
              <a:rPr lang="nl-NL" i="1" baseline="-25000" dirty="0" smtClean="0"/>
              <a:t>r </a:t>
            </a:r>
            <a:r>
              <a:rPr lang="nl-NL" i="1" dirty="0" smtClean="0"/>
              <a:t>.A</a:t>
            </a:r>
            <a:r>
              <a:rPr lang="nl-NL" i="1" dirty="0"/>
              <a:t>/l</a:t>
            </a:r>
            <a:r>
              <a:rPr lang="nl-NL" dirty="0"/>
              <a:t>	</a:t>
            </a:r>
            <a:r>
              <a:rPr lang="nl-NL" dirty="0" smtClean="0">
                <a:effectLst/>
              </a:rPr>
              <a:t>   </a:t>
            </a:r>
          </a:p>
          <a:p>
            <a:pPr marL="0" indent="0">
              <a:buNone/>
            </a:pPr>
            <a:r>
              <a:rPr lang="nl-NL" dirty="0"/>
              <a:t>n=</a:t>
            </a:r>
            <a:r>
              <a:rPr lang="nl-NL" dirty="0" smtClean="0"/>
              <a:t>aantal </a:t>
            </a:r>
            <a:r>
              <a:rPr lang="nl-NL" dirty="0"/>
              <a:t>windingen, </a:t>
            </a:r>
            <a:r>
              <a:rPr lang="nl-NL" dirty="0" smtClean="0"/>
              <a:t>hier meetkamer = </a:t>
            </a:r>
            <a:r>
              <a:rPr lang="nl-NL" dirty="0"/>
              <a:t>1 </a:t>
            </a:r>
          </a:p>
          <a:p>
            <a:pPr marL="0" indent="0">
              <a:buNone/>
            </a:pPr>
            <a:r>
              <a:rPr lang="nl-NL" dirty="0"/>
              <a:t>µ</a:t>
            </a:r>
            <a:r>
              <a:rPr lang="nl-NL" baseline="-25000" dirty="0"/>
              <a:t>0</a:t>
            </a:r>
            <a:r>
              <a:rPr lang="nl-NL" dirty="0"/>
              <a:t>=</a:t>
            </a:r>
            <a:r>
              <a:rPr lang="nl-NL" dirty="0" smtClean="0"/>
              <a:t>1,26.10</a:t>
            </a:r>
            <a:r>
              <a:rPr lang="nl-NL" baseline="30000" dirty="0"/>
              <a:t>-6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A </a:t>
            </a:r>
            <a:r>
              <a:rPr lang="nl-NL" dirty="0"/>
              <a:t>doorsnede </a:t>
            </a:r>
            <a:r>
              <a:rPr lang="nl-NL" dirty="0" err="1"/>
              <a:t>ringkern</a:t>
            </a:r>
            <a:r>
              <a:rPr lang="nl-NL" dirty="0"/>
              <a:t> in m</a:t>
            </a:r>
            <a:r>
              <a:rPr lang="nl-NL" baseline="30000" dirty="0"/>
              <a:t>2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 = gemiddelde lengte </a:t>
            </a:r>
            <a:r>
              <a:rPr lang="nl-NL" dirty="0" err="1"/>
              <a:t>ringkern</a:t>
            </a:r>
            <a:r>
              <a:rPr lang="nl-NL" dirty="0"/>
              <a:t> in 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 14-06-2020 PA0VRE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66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702</Words>
  <Application>Microsoft Macintosh PowerPoint</Application>
  <PresentationFormat>Diavoorstelling (4:3)</PresentationFormat>
  <Paragraphs>109</Paragraphs>
  <Slides>20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µ’ en µ’’ bepaling  met de nanoVNA.  Herman van Rees, PA0VRE</vt:lpstr>
      <vt:lpstr> </vt:lpstr>
      <vt:lpstr>De meetkamer  gemaakt door Henk PA0HKZ</vt:lpstr>
      <vt:lpstr>Of het nou een grote ring….</vt:lpstr>
      <vt:lpstr>Of een kleine ring betreft..</vt:lpstr>
      <vt:lpstr>Wat moet je doen? </vt:lpstr>
      <vt:lpstr>Wat zit er onder de motorkap?</vt:lpstr>
      <vt:lpstr>Excel rekenblad</vt:lpstr>
      <vt:lpstr>Theorie </vt:lpstr>
      <vt:lpstr> </vt:lpstr>
      <vt:lpstr>Samenvattend: </vt:lpstr>
      <vt:lpstr>De s1p file opbouw </vt:lpstr>
      <vt:lpstr> </vt:lpstr>
      <vt:lpstr> </vt:lpstr>
      <vt:lpstr> </vt:lpstr>
      <vt:lpstr> Een grafiek maken?</vt:lpstr>
      <vt:lpstr> resultaat met plotprogramma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µ’ en µ’’ bepaling van kernmateriaal zoals met de VNA + software van DG8SAQ  maar dan met de nano VNA . </dc:title>
  <dc:creator>Herman van Rees</dc:creator>
  <cp:lastModifiedBy>Herman van Rees</cp:lastModifiedBy>
  <cp:revision>73</cp:revision>
  <dcterms:created xsi:type="dcterms:W3CDTF">2020-05-21T14:11:05Z</dcterms:created>
  <dcterms:modified xsi:type="dcterms:W3CDTF">2020-06-29T19:47:44Z</dcterms:modified>
</cp:coreProperties>
</file>