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46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2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20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17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014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82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2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4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9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4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9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8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9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7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65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9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3FCA49-86BB-4EFD-894A-3287BC29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323" y="5298389"/>
            <a:ext cx="6872133" cy="1234386"/>
          </a:xfrm>
        </p:spPr>
        <p:txBody>
          <a:bodyPr anchor="b">
            <a:normAutofit/>
          </a:bodyPr>
          <a:lstStyle/>
          <a:p>
            <a:r>
              <a:rPr lang="it-IT" sz="2000" dirty="0">
                <a:solidFill>
                  <a:schemeClr val="accent2"/>
                </a:solidFill>
              </a:rPr>
              <a:t>GRUPPO 10:</a:t>
            </a:r>
          </a:p>
          <a:p>
            <a:r>
              <a:rPr lang="it-IT" sz="2000" dirty="0">
                <a:solidFill>
                  <a:schemeClr val="accent2"/>
                </a:solidFill>
              </a:rPr>
              <a:t>Silva Edoardo 816560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B1BF7D0-63FD-4524-B894-85320BE9EFDD}"/>
              </a:ext>
            </a:extLst>
          </p:cNvPr>
          <p:cNvSpPr/>
          <p:nvPr/>
        </p:nvSpPr>
        <p:spPr>
          <a:xfrm>
            <a:off x="6096000" y="1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PROGETTO di </a:t>
            </a:r>
          </a:p>
          <a:p>
            <a:pPr algn="ctr"/>
            <a:r>
              <a:rPr lang="it-IT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INFORMATICA INDUSTRIALE</a:t>
            </a:r>
          </a:p>
        </p:txBody>
      </p:sp>
    </p:spTree>
    <p:extLst>
      <p:ext uri="{BB962C8B-B14F-4D97-AF65-F5344CB8AC3E}">
        <p14:creationId xmlns:p14="http://schemas.microsoft.com/office/powerpoint/2010/main" val="14270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BBA1E-CC7A-4FD9-800F-B4283294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E8520-A6A6-4883-9434-6696342C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9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0E85B-86DD-4321-8168-59F5BD01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EC919E-7FB3-4FA2-BAA1-5AEFCF1F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7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57D96-3F4C-4B5A-B287-0476034B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6C379C-D6AC-4B48-A083-1521E49F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57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87D58C-1D28-43B1-93D6-83200F0D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82F34F-43D8-473B-85EA-04B5F223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273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5CE4E-654D-4A77-BE88-0BF8BF7F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B6B828-CA3B-48D4-8558-8F5E3BFE9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57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D36BBD-A392-4BA4-8721-ACBDA0C3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404AE-587E-4354-B2D6-15593E94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24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E1F755-A675-4723-9797-C641DCD3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C28DC-A218-471D-BC73-48497669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481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6F10C-FE29-42AF-A814-BA41C35E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46CF43-6A5A-437D-A7EF-2CAB7D973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73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56D118-C3C3-4AA7-89AA-B01DD756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AE88CE-410E-47E0-9C85-DD9F8244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304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623CF-6230-463C-83C9-ED849A7C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8D4186-B769-4209-B1A6-5F49CCCC7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0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3E092-0232-4068-BB82-2C1E42F0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sz="4400" dirty="0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9D65B-A93B-4522-A474-364DA78F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95687"/>
            <a:ext cx="10984583" cy="3450209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sz="2400" dirty="0" err="1"/>
              <a:t>Introduction</a:t>
            </a:r>
            <a:r>
              <a:rPr lang="it-IT" sz="2400" dirty="0"/>
              <a:t> ▪ </a:t>
            </a:r>
            <a:r>
              <a:rPr lang="it-IT" sz="2400" dirty="0" err="1"/>
              <a:t>Specifications</a:t>
            </a:r>
            <a:r>
              <a:rPr lang="it-IT" sz="2400" dirty="0"/>
              <a:t> </a:t>
            </a:r>
          </a:p>
          <a:p>
            <a:r>
              <a:rPr lang="en-US" sz="2400" dirty="0" err="1"/>
              <a:t>Input/Output</a:t>
            </a:r>
            <a:r>
              <a:rPr lang="en-US" sz="2400" dirty="0"/>
              <a:t> </a:t>
            </a:r>
            <a:r>
              <a:rPr lang="en-US" sz="2400" dirty="0" err="1"/>
              <a:t>Ports&amp;Internal</a:t>
            </a:r>
            <a:r>
              <a:rPr lang="en-US" sz="2400" dirty="0"/>
              <a:t> Signals Table</a:t>
            </a:r>
            <a:endParaRPr lang="it-IT" sz="2400" dirty="0"/>
          </a:p>
          <a:p>
            <a:r>
              <a:rPr lang="en-US" sz="2400" dirty="0"/>
              <a:t>Hierarchical Block</a:t>
            </a:r>
          </a:p>
          <a:p>
            <a:pPr lvl="1"/>
            <a:r>
              <a:rPr lang="en-US" sz="2000" dirty="0"/>
              <a:t> VHDL Design of all stages </a:t>
            </a:r>
            <a:endParaRPr lang="it-IT" sz="2000" dirty="0"/>
          </a:p>
          <a:p>
            <a:r>
              <a:rPr lang="en-US" sz="2400" dirty="0"/>
              <a:t>Simulation Results </a:t>
            </a:r>
          </a:p>
          <a:p>
            <a:pPr algn="just"/>
            <a:r>
              <a:rPr lang="it-IT" sz="2400" dirty="0" err="1"/>
              <a:t>Conclusions</a:t>
            </a:r>
            <a:r>
              <a:rPr lang="it-IT" sz="2400" dirty="0"/>
              <a:t> 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30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CA2A1-FABB-43A2-978B-202A0906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AFD9C-0086-4039-BEC4-B1FFAE74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040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9C243-4970-49CE-9D90-B2B0BD96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273" y="0"/>
            <a:ext cx="10131425" cy="1456267"/>
          </a:xfrm>
        </p:spPr>
        <p:txBody>
          <a:bodyPr/>
          <a:lstStyle/>
          <a:p>
            <a:pPr algn="r"/>
            <a:r>
              <a:rPr lang="it-IT" sz="4400" dirty="0" err="1">
                <a:solidFill>
                  <a:schemeClr val="bg1"/>
                </a:solidFill>
              </a:rPr>
              <a:t>Introduction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DF7A06-9282-4A33-84CD-F59ECF76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43" y="1237093"/>
            <a:ext cx="10852606" cy="4541538"/>
          </a:xfrm>
        </p:spPr>
        <p:txBody>
          <a:bodyPr/>
          <a:lstStyle/>
          <a:p>
            <a:r>
              <a:rPr lang="it-IT" dirty="0"/>
              <a:t>The project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roadlight</a:t>
            </a:r>
            <a:r>
              <a:rPr lang="it-IT" dirty="0"/>
              <a:t> with 3 and 3 </a:t>
            </a:r>
            <a:r>
              <a:rPr lang="it-IT" dirty="0" err="1"/>
              <a:t>working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, with a clock 100Mhz </a:t>
            </a:r>
            <a:r>
              <a:rPr lang="en-US" dirty="0"/>
              <a:t>= 1 clock every 10ns.</a:t>
            </a:r>
          </a:p>
          <a:p>
            <a:pPr lvl="1"/>
            <a:r>
              <a:rPr lang="en-US" dirty="0"/>
              <a:t>Red and Yellow in maintenance mode (MOD5) are modulated by 2 different inputs signals.</a:t>
            </a:r>
          </a:p>
          <a:p>
            <a:pPr lvl="1"/>
            <a:r>
              <a:rPr lang="en-US" dirty="0"/>
              <a:t>The resulting output have been put in AND with the °enable° signal, that is accountable as a ON/OFF switch.</a:t>
            </a:r>
          </a:p>
          <a:p>
            <a:pPr lvl="1"/>
            <a:r>
              <a:rPr lang="en-US" dirty="0"/>
              <a:t>Since signals in the modes are independent, the clock-generator have been omitted for 3 ad-hoc signal components.</a:t>
            </a:r>
          </a:p>
          <a:p>
            <a:pPr lvl="1"/>
            <a:r>
              <a:rPr lang="en-US" dirty="0"/>
              <a:t>The 3 modes are: nominal, standby and </a:t>
            </a:r>
            <a:r>
              <a:rPr lang="en-US" dirty="0" err="1"/>
              <a:t>maintenence</a:t>
            </a:r>
            <a:r>
              <a:rPr lang="en-US" dirty="0"/>
              <a:t>; since mode and standby are to be modulated with their own mode-switch input signal and maintenance have to be acted only when the </a:t>
            </a:r>
            <a:r>
              <a:rPr lang="en-US" dirty="0" err="1"/>
              <a:t>roadlight</a:t>
            </a:r>
            <a:r>
              <a:rPr lang="en-US" dirty="0"/>
              <a:t> is turned on or restarted, those 2 execution modes have been jointed with a </a:t>
            </a:r>
            <a:r>
              <a:rPr lang="en-US" dirty="0" err="1"/>
              <a:t>supercomponent</a:t>
            </a:r>
            <a:r>
              <a:rPr lang="en-US" dirty="0"/>
              <a:t> “Normal”.</a:t>
            </a:r>
          </a:p>
          <a:p>
            <a:pPr lvl="1"/>
            <a:r>
              <a:rPr lang="it-IT" dirty="0" err="1"/>
              <a:t>However</a:t>
            </a:r>
            <a:r>
              <a:rPr lang="it-IT" dirty="0"/>
              <a:t>, for testing </a:t>
            </a:r>
            <a:r>
              <a:rPr lang="it-IT" dirty="0" err="1"/>
              <a:t>purposes</a:t>
            </a:r>
            <a:r>
              <a:rPr lang="it-IT" dirty="0"/>
              <a:t>, </a:t>
            </a:r>
            <a:r>
              <a:rPr lang="it-IT" dirty="0" err="1"/>
              <a:t>every</a:t>
            </a:r>
            <a:r>
              <a:rPr lang="it-IT" dirty="0"/>
              <a:t> second in the </a:t>
            </a:r>
            <a:r>
              <a:rPr lang="it-IT" dirty="0" err="1"/>
              <a:t>fpga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translated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100 ns.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simulating</a:t>
            </a:r>
            <a:r>
              <a:rPr lang="it-IT" dirty="0"/>
              <a:t> a 1 sec clock with </a:t>
            </a:r>
            <a:r>
              <a:rPr lang="it-IT" dirty="0" err="1"/>
              <a:t>ModelSim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5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BD928-98BE-4E26-A9F7-560BC50B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SYMBOL: I/0 </a:t>
            </a:r>
            <a:r>
              <a:rPr lang="it-IT" sz="4000" dirty="0" err="1">
                <a:solidFill>
                  <a:schemeClr val="bg1"/>
                </a:solidFill>
              </a:rPr>
              <a:t>diagram</a:t>
            </a:r>
            <a:endParaRPr lang="it-IT" sz="4000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967D82-7CAF-489B-9774-AC68AF40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472"/>
            <a:ext cx="10596697" cy="5566528"/>
          </a:xfrm>
        </p:spPr>
      </p:pic>
    </p:spTree>
    <p:extLst>
      <p:ext uri="{BB962C8B-B14F-4D97-AF65-F5344CB8AC3E}">
        <p14:creationId xmlns:p14="http://schemas.microsoft.com/office/powerpoint/2010/main" val="72821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915F414-1284-4097-B7A6-4DC9F5E97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818847"/>
              </p:ext>
            </p:extLst>
          </p:nvPr>
        </p:nvGraphicFramePr>
        <p:xfrm>
          <a:off x="282805" y="1753385"/>
          <a:ext cx="11283884" cy="503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318">
                  <a:extLst>
                    <a:ext uri="{9D8B030D-6E8A-4147-A177-3AD203B41FA5}">
                      <a16:colId xmlns:a16="http://schemas.microsoft.com/office/drawing/2014/main" val="1085662659"/>
                    </a:ext>
                  </a:extLst>
                </a:gridCol>
                <a:gridCol w="1164211">
                  <a:extLst>
                    <a:ext uri="{9D8B030D-6E8A-4147-A177-3AD203B41FA5}">
                      <a16:colId xmlns:a16="http://schemas.microsoft.com/office/drawing/2014/main" val="2502357662"/>
                    </a:ext>
                  </a:extLst>
                </a:gridCol>
                <a:gridCol w="1855850">
                  <a:extLst>
                    <a:ext uri="{9D8B030D-6E8A-4147-A177-3AD203B41FA5}">
                      <a16:colId xmlns:a16="http://schemas.microsoft.com/office/drawing/2014/main" val="1751868516"/>
                    </a:ext>
                  </a:extLst>
                </a:gridCol>
                <a:gridCol w="5625505">
                  <a:extLst>
                    <a:ext uri="{9D8B030D-6E8A-4147-A177-3AD203B41FA5}">
                      <a16:colId xmlns:a16="http://schemas.microsoft.com/office/drawing/2014/main" val="3748288558"/>
                    </a:ext>
                  </a:extLst>
                </a:gridCol>
              </a:tblGrid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05322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ON/OFF switch for the circuit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13918"/>
                  </a:ext>
                </a:extLst>
              </a:tr>
              <a:tr h="650071"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Simulate a button that, when </a:t>
                      </a:r>
                      <a:r>
                        <a:rPr lang="en-US" sz="1600" dirty="0" err="1"/>
                        <a:t>relased</a:t>
                      </a:r>
                      <a:r>
                        <a:rPr lang="en-US" sz="1600" dirty="0"/>
                        <a:t>(falling edge), put the light at default function.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355"/>
                  </a:ext>
                </a:extLst>
              </a:tr>
              <a:tr h="807739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Simulate 2 buttons/switch for functioning mode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MOD3:nominal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0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MOD4:standby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79202"/>
                  </a:ext>
                </a:extLst>
              </a:tr>
              <a:tr h="774613">
                <a:tc>
                  <a:txBody>
                    <a:bodyPr/>
                    <a:lstStyle/>
                    <a:p>
                      <a:r>
                        <a:rPr lang="en-US" dirty="0" err="1"/>
                        <a:t>RED_modulator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Modulate the length of red-light during maintenance mode (MOD5)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0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0.5s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1 6s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8417"/>
                  </a:ext>
                </a:extLst>
              </a:tr>
              <a:tr h="13490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Yellow_modulator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Modulate the length of yellow-light respect red-light during maintenance mode (MOD5)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½ Red</a:t>
                      </a:r>
                      <a:endParaRPr lang="it-IT" sz="16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Red</a:t>
                      </a:r>
                      <a:endParaRPr lang="it-IT" sz="16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2 Red</a:t>
                      </a:r>
                      <a:endParaRPr lang="it-IT" sz="16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11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2 Red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21756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72F8D179-6557-49FA-AD25-EA554A7D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64" y="411637"/>
            <a:ext cx="10131425" cy="1456267"/>
          </a:xfrm>
        </p:spPr>
        <p:txBody>
          <a:bodyPr/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SYMBOL: I/0 TABLE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3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EB6E7-18D6-4748-9D83-56B273E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SYMBOL: I/0 TABLE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6228A18-5834-471A-B933-550222B97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21554"/>
              </p:ext>
            </p:extLst>
          </p:nvPr>
        </p:nvGraphicFramePr>
        <p:xfrm>
          <a:off x="685800" y="2266545"/>
          <a:ext cx="11283884" cy="213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318">
                  <a:extLst>
                    <a:ext uri="{9D8B030D-6E8A-4147-A177-3AD203B41FA5}">
                      <a16:colId xmlns:a16="http://schemas.microsoft.com/office/drawing/2014/main" val="2458733032"/>
                    </a:ext>
                  </a:extLst>
                </a:gridCol>
                <a:gridCol w="1164211">
                  <a:extLst>
                    <a:ext uri="{9D8B030D-6E8A-4147-A177-3AD203B41FA5}">
                      <a16:colId xmlns:a16="http://schemas.microsoft.com/office/drawing/2014/main" val="3859481661"/>
                    </a:ext>
                  </a:extLst>
                </a:gridCol>
                <a:gridCol w="1855850">
                  <a:extLst>
                    <a:ext uri="{9D8B030D-6E8A-4147-A177-3AD203B41FA5}">
                      <a16:colId xmlns:a16="http://schemas.microsoft.com/office/drawing/2014/main" val="1729939885"/>
                    </a:ext>
                  </a:extLst>
                </a:gridCol>
                <a:gridCol w="5625505">
                  <a:extLst>
                    <a:ext uri="{9D8B030D-6E8A-4147-A177-3AD203B41FA5}">
                      <a16:colId xmlns:a16="http://schemas.microsoft.com/office/drawing/2014/main" val="281408404"/>
                    </a:ext>
                  </a:extLst>
                </a:gridCol>
              </a:tblGrid>
              <a:tr h="34329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7294"/>
                  </a:ext>
                </a:extLst>
              </a:tr>
              <a:tr h="343292">
                <a:tc>
                  <a:txBody>
                    <a:bodyPr/>
                    <a:lstStyle/>
                    <a:p>
                      <a:r>
                        <a:rPr lang="en-US" dirty="0"/>
                        <a:t>Clock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 clock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47487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Red-light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08188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Yellow-light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35526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Green-light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3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0D27A-FF25-455E-AD10-CA2F2B6D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285" y="241955"/>
            <a:ext cx="10131425" cy="1456267"/>
          </a:xfrm>
        </p:spPr>
        <p:txBody>
          <a:bodyPr/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Top-</a:t>
            </a:r>
            <a:r>
              <a:rPr lang="it-IT" b="1" dirty="0" err="1">
                <a:solidFill>
                  <a:schemeClr val="bg1"/>
                </a:solidFill>
              </a:rPr>
              <a:t>view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block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scheme</a:t>
            </a:r>
            <a:br>
              <a:rPr lang="it-IT" b="1" dirty="0"/>
            </a:br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8AB8984-6E99-486B-BB12-02934E65B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4" y="970088"/>
            <a:ext cx="9180253" cy="5696638"/>
          </a:xfrm>
        </p:spPr>
      </p:pic>
    </p:spTree>
    <p:extLst>
      <p:ext uri="{BB962C8B-B14F-4D97-AF65-F5344CB8AC3E}">
        <p14:creationId xmlns:p14="http://schemas.microsoft.com/office/powerpoint/2010/main" val="38980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F583D-F9E9-42AC-BD68-8A62A5EE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INTERNAL SIGNALS TABLE</a:t>
            </a:r>
            <a:endParaRPr lang="it-IT" dirty="0"/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DB882442-25BD-44A4-B799-DB98582F4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18187"/>
              </p:ext>
            </p:extLst>
          </p:nvPr>
        </p:nvGraphicFramePr>
        <p:xfrm>
          <a:off x="346435" y="1679624"/>
          <a:ext cx="11408789" cy="489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09">
                  <a:extLst>
                    <a:ext uri="{9D8B030D-6E8A-4147-A177-3AD203B41FA5}">
                      <a16:colId xmlns:a16="http://schemas.microsoft.com/office/drawing/2014/main" val="631954872"/>
                    </a:ext>
                  </a:extLst>
                </a:gridCol>
                <a:gridCol w="1974452">
                  <a:extLst>
                    <a:ext uri="{9D8B030D-6E8A-4147-A177-3AD203B41FA5}">
                      <a16:colId xmlns:a16="http://schemas.microsoft.com/office/drawing/2014/main" val="3287388054"/>
                    </a:ext>
                  </a:extLst>
                </a:gridCol>
                <a:gridCol w="870457">
                  <a:extLst>
                    <a:ext uri="{9D8B030D-6E8A-4147-A177-3AD203B41FA5}">
                      <a16:colId xmlns:a16="http://schemas.microsoft.com/office/drawing/2014/main" val="4115300151"/>
                    </a:ext>
                  </a:extLst>
                </a:gridCol>
                <a:gridCol w="7276771">
                  <a:extLst>
                    <a:ext uri="{9D8B030D-6E8A-4147-A177-3AD203B41FA5}">
                      <a16:colId xmlns:a16="http://schemas.microsoft.com/office/drawing/2014/main" val="333289943"/>
                    </a:ext>
                  </a:extLst>
                </a:gridCol>
              </a:tblGrid>
              <a:tr h="384319">
                <a:tc>
                  <a:txBody>
                    <a:bodyPr/>
                    <a:lstStyle/>
                    <a:p>
                      <a:r>
                        <a:rPr lang="it-I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Comments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36533"/>
                  </a:ext>
                </a:extLst>
              </a:tr>
              <a:tr h="663346">
                <a:tc>
                  <a:txBody>
                    <a:bodyPr/>
                    <a:lstStyle/>
                    <a:p>
                      <a:r>
                        <a:rPr lang="it-IT" dirty="0"/>
                        <a:t>SR</a:t>
                      </a:r>
                      <a:r>
                        <a:rPr lang="en-US" dirty="0"/>
                        <a:t>-Input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Mod5-Counter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counting half the interval of a blink of red-light during Maintenance mode.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13406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r>
                        <a:rPr lang="en-US" dirty="0"/>
                        <a:t>LR-MG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Mod5-Lights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of green-light during maintenance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46787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r>
                        <a:rPr lang="en-US" dirty="0"/>
                        <a:t>LY-MY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Counter-Lights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yellow-light during maintenance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0379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r>
                        <a:rPr lang="en-US" dirty="0"/>
                        <a:t>LR-MR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Counter-Lights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red-light during maintenance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59068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LR-NR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red-light during nominal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38491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LY-NY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Nominal-Lights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yellow-light during nominal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38258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LG-NG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Nominal-Lights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green-light during nominal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902748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LR-SR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Standby-Lights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red-light during Standby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54452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LY-SY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Standby-Lights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yellow-light during Standby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86395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LG-SG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Standby-Lights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green-light during Standby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83026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Manager-Lights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signal that indicate the possible modality in which to operate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14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3D7A8-FDB8-4C2A-895F-68ABFC4A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Schema of all Stages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78C7D8-CCAF-4998-A397-03A92132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17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482</Words>
  <Application>Microsoft Office PowerPoint</Application>
  <PresentationFormat>Widescreen</PresentationFormat>
  <Paragraphs>125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Celestiale</vt:lpstr>
      <vt:lpstr>Presentazione standard di PowerPoint</vt:lpstr>
      <vt:lpstr>OUTLINE</vt:lpstr>
      <vt:lpstr>Introduction</vt:lpstr>
      <vt:lpstr>SYMBOL: I/0 diagram</vt:lpstr>
      <vt:lpstr>SYMBOL: I/0 TABLE</vt:lpstr>
      <vt:lpstr>SYMBOL: I/0 TABLE</vt:lpstr>
      <vt:lpstr>Top-view block scheme </vt:lpstr>
      <vt:lpstr>INTERNAL SIGNALS TABLE</vt:lpstr>
      <vt:lpstr>Schema of all Stages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Silva</dc:creator>
  <cp:lastModifiedBy>Edoardo Silva</cp:lastModifiedBy>
  <cp:revision>31</cp:revision>
  <dcterms:created xsi:type="dcterms:W3CDTF">2020-08-27T09:53:41Z</dcterms:created>
  <dcterms:modified xsi:type="dcterms:W3CDTF">2020-08-30T07:30:52Z</dcterms:modified>
</cp:coreProperties>
</file>