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69" r:id="rId15"/>
    <p:sldId id="276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D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46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28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20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178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014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82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2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42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98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4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96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8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5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91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7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7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65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A6C711-4382-4A6E-B0AD-72AFD9EFCB5E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93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3FCA49-86BB-4EFD-894A-3287BC29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5323" y="5298389"/>
            <a:ext cx="6872133" cy="1234386"/>
          </a:xfrm>
        </p:spPr>
        <p:txBody>
          <a:bodyPr anchor="b">
            <a:normAutofit/>
          </a:bodyPr>
          <a:lstStyle/>
          <a:p>
            <a:r>
              <a:rPr lang="it-IT" sz="2400" dirty="0">
                <a:solidFill>
                  <a:schemeClr val="accent2"/>
                </a:solidFill>
              </a:rPr>
              <a:t>GRUPPO 10:</a:t>
            </a:r>
          </a:p>
          <a:p>
            <a:r>
              <a:rPr lang="it-IT" sz="2400" dirty="0">
                <a:solidFill>
                  <a:schemeClr val="accent2"/>
                </a:solidFill>
              </a:rPr>
              <a:t>Silva Edoardo 816560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B1BF7D0-63FD-4524-B894-85320BE9EFDD}"/>
              </a:ext>
            </a:extLst>
          </p:cNvPr>
          <p:cNvSpPr/>
          <p:nvPr/>
        </p:nvSpPr>
        <p:spPr>
          <a:xfrm>
            <a:off x="6096000" y="1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PROGETTO di </a:t>
            </a:r>
          </a:p>
          <a:p>
            <a:pPr algn="ctr"/>
            <a:r>
              <a:rPr lang="it-IT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INFORMATICA INDUSTRIALE</a:t>
            </a:r>
          </a:p>
        </p:txBody>
      </p:sp>
    </p:spTree>
    <p:extLst>
      <p:ext uri="{BB962C8B-B14F-4D97-AF65-F5344CB8AC3E}">
        <p14:creationId xmlns:p14="http://schemas.microsoft.com/office/powerpoint/2010/main" val="14270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BBA1E-CC7A-4FD9-800F-B4283294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Schema of all Modes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4E8520-A6A6-4883-9434-6696342C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73" y="241300"/>
            <a:ext cx="5410199" cy="5933257"/>
          </a:xfrm>
        </p:spPr>
        <p:txBody>
          <a:bodyPr>
            <a:normAutofit/>
          </a:bodyPr>
          <a:lstStyle/>
          <a:p>
            <a:r>
              <a:rPr lang="en-US" dirty="0"/>
              <a:t>Nominal(MOD3): red is on for 3 second and off for 5, green turn on when the red id off and vice-versa, yellow is on the last 2 second of green-light.</a:t>
            </a:r>
          </a:p>
          <a:p>
            <a:r>
              <a:rPr lang="en-US" dirty="0"/>
              <a:t>Standby(MOD4): red and green are off, yellow is on 1 second and then off for 2.</a:t>
            </a:r>
          </a:p>
          <a:p>
            <a:r>
              <a:rPr lang="en-US" dirty="0"/>
              <a:t>Maintenance(MOD5): green is turned on and off every half second, the others based on the value of their modulator signal.</a:t>
            </a:r>
          </a:p>
          <a:p>
            <a:pPr lvl="1"/>
            <a:r>
              <a:rPr lang="en-US" dirty="0" err="1"/>
              <a:t>Yellow_modulator</a:t>
            </a:r>
            <a:r>
              <a:rPr lang="en-US" dirty="0"/>
              <a:t> = ‘00’: half as red.</a:t>
            </a:r>
          </a:p>
          <a:p>
            <a:pPr lvl="1"/>
            <a:r>
              <a:rPr lang="en-US" dirty="0" err="1"/>
              <a:t>Yellow_modulator</a:t>
            </a:r>
            <a:r>
              <a:rPr lang="en-US" dirty="0"/>
              <a:t> = ‘01’: same as red.</a:t>
            </a:r>
            <a:endParaRPr lang="it-IT" dirty="0"/>
          </a:p>
          <a:p>
            <a:pPr lvl="1"/>
            <a:r>
              <a:rPr lang="en-US" dirty="0" err="1"/>
              <a:t>Yellow_modulator</a:t>
            </a:r>
            <a:r>
              <a:rPr lang="en-US" dirty="0"/>
              <a:t> = ‘10’ or ‘11’: twice as red.</a:t>
            </a:r>
            <a:endParaRPr lang="it-IT" dirty="0"/>
          </a:p>
          <a:p>
            <a:pPr lvl="1"/>
            <a:r>
              <a:rPr lang="en-US" dirty="0" err="1"/>
              <a:t>red_modulator</a:t>
            </a:r>
            <a:r>
              <a:rPr lang="en-US" dirty="0"/>
              <a:t> = ‘0’: ½ second.</a:t>
            </a:r>
            <a:endParaRPr lang="it-IT" dirty="0"/>
          </a:p>
          <a:p>
            <a:pPr lvl="1"/>
            <a:r>
              <a:rPr lang="en-US" dirty="0" err="1"/>
              <a:t>red_modulator</a:t>
            </a:r>
            <a:r>
              <a:rPr lang="en-US" dirty="0"/>
              <a:t> = ‘1’: 6 seconds.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0E0E320-3B22-49D3-9C9A-8805188D7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78490"/>
              </p:ext>
            </p:extLst>
          </p:nvPr>
        </p:nvGraphicFramePr>
        <p:xfrm>
          <a:off x="6096000" y="2065867"/>
          <a:ext cx="6096000" cy="445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583">
                  <a:extLst>
                    <a:ext uri="{9D8B030D-6E8A-4147-A177-3AD203B41FA5}">
                      <a16:colId xmlns:a16="http://schemas.microsoft.com/office/drawing/2014/main" val="1215356185"/>
                    </a:ext>
                  </a:extLst>
                </a:gridCol>
                <a:gridCol w="1964586">
                  <a:extLst>
                    <a:ext uri="{9D8B030D-6E8A-4147-A177-3AD203B41FA5}">
                      <a16:colId xmlns:a16="http://schemas.microsoft.com/office/drawing/2014/main" val="3810893644"/>
                    </a:ext>
                  </a:extLst>
                </a:gridCol>
                <a:gridCol w="2425831">
                  <a:extLst>
                    <a:ext uri="{9D8B030D-6E8A-4147-A177-3AD203B41FA5}">
                      <a16:colId xmlns:a16="http://schemas.microsoft.com/office/drawing/2014/main" val="2432485319"/>
                    </a:ext>
                  </a:extLst>
                </a:gridCol>
              </a:tblGrid>
              <a:tr h="686760">
                <a:tc>
                  <a:txBody>
                    <a:bodyPr/>
                    <a:lstStyle/>
                    <a:p>
                      <a:r>
                        <a:rPr lang="en-US" dirty="0"/>
                        <a:t>modulator/red</a:t>
                      </a:r>
                    </a:p>
                    <a:p>
                      <a:r>
                        <a:rPr lang="en-US" dirty="0"/>
                        <a:t>yellow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24406"/>
                  </a:ext>
                </a:extLst>
              </a:tr>
              <a:tr h="941605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0.5s</a:t>
                      </a:r>
                    </a:p>
                    <a:p>
                      <a:r>
                        <a:rPr lang="en-US" dirty="0"/>
                        <a:t>Yellow: 0.25s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6s</a:t>
                      </a:r>
                    </a:p>
                    <a:p>
                      <a:r>
                        <a:rPr lang="en-US" dirty="0"/>
                        <a:t>Yellow: 3s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67658117"/>
                  </a:ext>
                </a:extLst>
              </a:tr>
              <a:tr h="941605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0.5s</a:t>
                      </a:r>
                    </a:p>
                    <a:p>
                      <a:r>
                        <a:rPr lang="en-US" dirty="0"/>
                        <a:t>Yellow: 0. 5s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6s</a:t>
                      </a:r>
                    </a:p>
                    <a:p>
                      <a:r>
                        <a:rPr lang="en-US" dirty="0"/>
                        <a:t>Yellow: 6s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20265887"/>
                  </a:ext>
                </a:extLst>
              </a:tr>
              <a:tr h="94160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0.5s</a:t>
                      </a:r>
                    </a:p>
                    <a:p>
                      <a:r>
                        <a:rPr lang="en-US" dirty="0"/>
                        <a:t>Yellow: 1s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6s</a:t>
                      </a:r>
                    </a:p>
                    <a:p>
                      <a:r>
                        <a:rPr lang="en-US" dirty="0"/>
                        <a:t>Yellow: 12s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82353711"/>
                  </a:ext>
                </a:extLst>
              </a:tr>
              <a:tr h="941605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0.5s</a:t>
                      </a:r>
                    </a:p>
                    <a:p>
                      <a:r>
                        <a:rPr lang="en-US" dirty="0"/>
                        <a:t>Yellow: 1s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6s</a:t>
                      </a:r>
                    </a:p>
                    <a:p>
                      <a:r>
                        <a:rPr lang="en-US" dirty="0"/>
                        <a:t>Yellow: 12s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9438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93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0E85B-86DD-4321-8168-59F5BD0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037" y="241955"/>
            <a:ext cx="10131425" cy="145626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VHDL Design of all stages 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 counter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FC69DB-987F-403C-B6ED-0F1EBF12D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" y="1337733"/>
            <a:ext cx="6011188" cy="481608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E12C6F-D788-4279-9A32-BA846A7A61C7}"/>
              </a:ext>
            </a:extLst>
          </p:cNvPr>
          <p:cNvSpPr txBox="1"/>
          <p:nvPr/>
        </p:nvSpPr>
        <p:spPr>
          <a:xfrm>
            <a:off x="7354111" y="2065867"/>
            <a:ext cx="4046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= half red signal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contains 2 counters: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the red output signal (out every 2 rising edges of input)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Modulable</a:t>
            </a:r>
            <a:r>
              <a:rPr lang="it-IT" dirty="0"/>
              <a:t> for </a:t>
            </a:r>
            <a:r>
              <a:rPr lang="it-IT" dirty="0" err="1"/>
              <a:t>yellow</a:t>
            </a:r>
            <a:r>
              <a:rPr lang="it-IT" dirty="0"/>
              <a:t> </a:t>
            </a:r>
            <a:r>
              <a:rPr lang="en-US" dirty="0"/>
              <a:t>output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1,2 or 4 </a:t>
            </a:r>
            <a:r>
              <a:rPr lang="it-IT" dirty="0" err="1"/>
              <a:t>rising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yellow_modulator</a:t>
            </a:r>
            <a:r>
              <a:rPr lang="it-IT" dirty="0"/>
              <a:t> input </a:t>
            </a:r>
            <a:r>
              <a:rPr lang="it-IT" dirty="0" err="1"/>
              <a:t>value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337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A5B4FF0-432F-43D0-8858-48113AEF2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8" y="1698222"/>
            <a:ext cx="7028101" cy="3609857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B63BC0D0-E7AA-4332-9D9E-54CD9177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037" y="241955"/>
            <a:ext cx="10131425" cy="145626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VHDL Design of all stages 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Modality_manager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B7D16F-61C7-484F-A7B5-111B547F9431}"/>
              </a:ext>
            </a:extLst>
          </p:cNvPr>
          <p:cNvSpPr txBox="1"/>
          <p:nvPr/>
        </p:nvSpPr>
        <p:spPr>
          <a:xfrm>
            <a:off x="7354111" y="2065867"/>
            <a:ext cx="40467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= input button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 = input button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a “switch case” for the output (Comp):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Starts at “00”.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Become “01” if “mode” change to value ‘0’.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Become “10” if “mode” change to value ‘1’.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Become “11” if “reset” have a downslope.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“mode” change value when “reset” is “released(</a:t>
            </a:r>
            <a:r>
              <a:rPr lang="en-US" dirty="0" err="1"/>
              <a:t>downlslope</a:t>
            </a:r>
            <a:r>
              <a:rPr lang="en-US" dirty="0"/>
              <a:t>)”, comp = “11”.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603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57D96-3F4C-4B5A-B287-0476034B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Simulation results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Segnaposto contenuto 4" descr="Immagine che contiene screenshot, elettronico, computer&#10;&#10;Descrizione generata automaticamente">
            <a:extLst>
              <a:ext uri="{FF2B5EF4-FFF2-40B4-BE49-F238E27FC236}">
                <a16:creationId xmlns:a16="http://schemas.microsoft.com/office/drawing/2014/main" id="{C7410B3F-7638-40A3-8C5D-84A092C5A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8" y="1681990"/>
            <a:ext cx="8559241" cy="418378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7AE0D7-DE94-4CFD-9606-684D772EA82B}"/>
              </a:ext>
            </a:extLst>
          </p:cNvPr>
          <p:cNvSpPr txBox="1"/>
          <p:nvPr/>
        </p:nvSpPr>
        <p:spPr>
          <a:xfrm>
            <a:off x="8998085" y="1770434"/>
            <a:ext cx="2859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can be seen here, during normal(MOD3 and MOD4) behavior in an intermediate test, the lights are on and off as described above, depending by the value of “Mode” input.</a:t>
            </a:r>
          </a:p>
          <a:p>
            <a:r>
              <a:rPr lang="en-US" dirty="0"/>
              <a:t>Prese, remember that 1 second have been transformed in 100 nanoseconds for test reasons.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57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monitor, sedendo, verde, computer&#10;&#10;Descrizione generata automaticamente">
            <a:extLst>
              <a:ext uri="{FF2B5EF4-FFF2-40B4-BE49-F238E27FC236}">
                <a16:creationId xmlns:a16="http://schemas.microsoft.com/office/drawing/2014/main" id="{2AB61193-BFC4-44EC-8EFC-80D4C0456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" y="1762160"/>
            <a:ext cx="9415747" cy="4405176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2D0DEA4A-7E65-4B4E-8182-9386446875EC}"/>
              </a:ext>
            </a:extLst>
          </p:cNvPr>
          <p:cNvSpPr txBox="1">
            <a:spLocks/>
          </p:cNvSpPr>
          <p:nvPr/>
        </p:nvSpPr>
        <p:spPr>
          <a:xfrm>
            <a:off x="838201" y="7620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Simulation results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495E3A-37E8-4E20-9A6C-204A3AA651EB}"/>
              </a:ext>
            </a:extLst>
          </p:cNvPr>
          <p:cNvSpPr txBox="1"/>
          <p:nvPr/>
        </p:nvSpPr>
        <p:spPr>
          <a:xfrm>
            <a:off x="9583550" y="1848683"/>
            <a:ext cx="22276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image you can see that in </a:t>
            </a:r>
            <a:r>
              <a:rPr lang="en-US" b="1" dirty="0"/>
              <a:t>maintenance</a:t>
            </a:r>
            <a:r>
              <a:rPr lang="en-US" dirty="0"/>
              <a:t> mode, as </a:t>
            </a:r>
            <a:r>
              <a:rPr lang="en-US" dirty="0" err="1"/>
              <a:t>yellow_mod</a:t>
            </a:r>
            <a:r>
              <a:rPr lang="en-US" dirty="0"/>
              <a:t>(</a:t>
            </a:r>
            <a:r>
              <a:rPr lang="en-US" dirty="0" err="1"/>
              <a:t>ulator</a:t>
            </a:r>
            <a:r>
              <a:rPr lang="en-US" dirty="0"/>
              <a:t>) change value, Intervals of yellow signals (YELLOW) are altered remaining dependent to RED signal (stable at 50ns  with GREEN signal) .</a:t>
            </a:r>
          </a:p>
          <a:p>
            <a:r>
              <a:rPr lang="en-US" dirty="0"/>
              <a:t>Also is possible to see at the beginning of the execution how all output signals are in AND with “enable”.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57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D0DEA4A-7E65-4B4E-8182-9386446875EC}"/>
              </a:ext>
            </a:extLst>
          </p:cNvPr>
          <p:cNvSpPr txBox="1">
            <a:spLocks/>
          </p:cNvSpPr>
          <p:nvPr/>
        </p:nvSpPr>
        <p:spPr>
          <a:xfrm>
            <a:off x="838201" y="7620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Simulation results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495E3A-37E8-4E20-9A6C-204A3AA651EB}"/>
              </a:ext>
            </a:extLst>
          </p:cNvPr>
          <p:cNvSpPr txBox="1"/>
          <p:nvPr/>
        </p:nvSpPr>
        <p:spPr>
          <a:xfrm>
            <a:off x="9640111" y="1838528"/>
            <a:ext cx="22276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image you can see the same condition as the previous slide; except that red signal output has increased to 600ns (simulating 6S) and YELLOW followed; </a:t>
            </a:r>
          </a:p>
          <a:p>
            <a:r>
              <a:rPr lang="en-US" dirty="0"/>
              <a:t>As long as </a:t>
            </a:r>
            <a:r>
              <a:rPr lang="en-US" dirty="0" err="1"/>
              <a:t>red_switch</a:t>
            </a:r>
            <a:r>
              <a:rPr lang="en-US" dirty="0"/>
              <a:t> signal (</a:t>
            </a:r>
            <a:r>
              <a:rPr lang="en-US" dirty="0" err="1"/>
              <a:t>red_modulator</a:t>
            </a:r>
            <a:r>
              <a:rPr lang="en-US" dirty="0"/>
              <a:t>) have value of 1.</a:t>
            </a:r>
          </a:p>
        </p:txBody>
      </p:sp>
      <p:pic>
        <p:nvPicPr>
          <p:cNvPr id="6" name="Segnaposto contenuto 5" descr="Immagine che contiene verde, computer, orologio&#10;&#10;Descrizione generata automaticamente">
            <a:extLst>
              <a:ext uri="{FF2B5EF4-FFF2-40B4-BE49-F238E27FC236}">
                <a16:creationId xmlns:a16="http://schemas.microsoft.com/office/drawing/2014/main" id="{FCBD3061-399C-4128-A772-FBE89A6C2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4" y="1838528"/>
            <a:ext cx="9466667" cy="3977810"/>
          </a:xfrm>
        </p:spPr>
      </p:pic>
    </p:spTree>
    <p:extLst>
      <p:ext uri="{BB962C8B-B14F-4D97-AF65-F5344CB8AC3E}">
        <p14:creationId xmlns:p14="http://schemas.microsoft.com/office/powerpoint/2010/main" val="152591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8A23D17A-0981-4CE2-9916-3C41BC784A7E}"/>
              </a:ext>
            </a:extLst>
          </p:cNvPr>
          <p:cNvSpPr txBox="1">
            <a:spLocks/>
          </p:cNvSpPr>
          <p:nvPr/>
        </p:nvSpPr>
        <p:spPr>
          <a:xfrm>
            <a:off x="838201" y="7620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Simulation results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2177717-3B34-4D94-AF5D-AB400E18C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957"/>
            <a:ext cx="9295700" cy="3901043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3698F0-E876-4871-86AF-6C97CECF26D9}"/>
              </a:ext>
            </a:extLst>
          </p:cNvPr>
          <p:cNvSpPr txBox="1"/>
          <p:nvPr/>
        </p:nvSpPr>
        <p:spPr>
          <a:xfrm>
            <a:off x="9464511" y="2111604"/>
            <a:ext cx="23944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left is possible to see a simulation of “Normal behavior”: </a:t>
            </a:r>
            <a:r>
              <a:rPr lang="en-US" b="1" dirty="0"/>
              <a:t>standby</a:t>
            </a:r>
            <a:r>
              <a:rPr lang="en-US" dirty="0"/>
              <a:t> since 800ns followed by </a:t>
            </a:r>
            <a:r>
              <a:rPr lang="en-US" b="1" dirty="0"/>
              <a:t>nominal</a:t>
            </a:r>
            <a:r>
              <a:rPr lang="en-US" dirty="0"/>
              <a:t>(300ns RED followed by 500ns GREEN and 200ns YELLOW with the last 200ns of GREEN)</a:t>
            </a:r>
            <a:r>
              <a:rPr lang="en-US" b="1" dirty="0"/>
              <a:t> </a:t>
            </a:r>
            <a:r>
              <a:rPr lang="en-US" dirty="0"/>
              <a:t>since 1950ns, when </a:t>
            </a:r>
            <a:r>
              <a:rPr lang="en-US" b="1" dirty="0"/>
              <a:t>maintenance</a:t>
            </a:r>
            <a:r>
              <a:rPr lang="en-US" dirty="0"/>
              <a:t> mode starts.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7924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53E8CC8-1859-47D0-A30F-94DAE09BF33A}"/>
              </a:ext>
            </a:extLst>
          </p:cNvPr>
          <p:cNvSpPr txBox="1">
            <a:spLocks/>
          </p:cNvSpPr>
          <p:nvPr/>
        </p:nvSpPr>
        <p:spPr>
          <a:xfrm>
            <a:off x="7814821" y="45602"/>
            <a:ext cx="4377180" cy="1193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Simulation results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92B2FF7-D0B0-413C-817B-1FFB367C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6452"/>
            <a:ext cx="5937940" cy="16016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NR: </a:t>
            </a:r>
            <a:r>
              <a:rPr lang="en-US" b="1" dirty="0"/>
              <a:t>Normal</a:t>
            </a:r>
            <a:r>
              <a:rPr lang="en-US" dirty="0"/>
              <a:t> mode value for RED signal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NY: </a:t>
            </a:r>
            <a:r>
              <a:rPr lang="en-US" b="1" dirty="0"/>
              <a:t>Normal</a:t>
            </a:r>
            <a:r>
              <a:rPr lang="en-US" dirty="0"/>
              <a:t> mode value for YELLOW signal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NG: </a:t>
            </a:r>
            <a:r>
              <a:rPr lang="en-US" b="1" dirty="0"/>
              <a:t>Normal</a:t>
            </a:r>
            <a:r>
              <a:rPr lang="en-US" dirty="0"/>
              <a:t> mode value for GREEN signal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[</a:t>
            </a:r>
            <a:r>
              <a:rPr lang="en-US" b="1" dirty="0"/>
              <a:t>Normal</a:t>
            </a:r>
            <a:r>
              <a:rPr lang="en-US" dirty="0"/>
              <a:t> means </a:t>
            </a:r>
            <a:r>
              <a:rPr lang="en-US" b="1" dirty="0"/>
              <a:t>Nominal</a:t>
            </a:r>
            <a:r>
              <a:rPr lang="en-US" dirty="0"/>
              <a:t> or </a:t>
            </a:r>
            <a:r>
              <a:rPr lang="en-US" b="1" dirty="0"/>
              <a:t>Standby</a:t>
            </a:r>
            <a:r>
              <a:rPr lang="en-US" dirty="0"/>
              <a:t> mode, based by the current value of “mode” input signal]</a:t>
            </a:r>
          </a:p>
        </p:txBody>
      </p:sp>
      <p:pic>
        <p:nvPicPr>
          <p:cNvPr id="12" name="Immagine 11" descr="Immagine che contiene verde, computer, orologio&#10;&#10;Descrizione generata automaticamente">
            <a:extLst>
              <a:ext uri="{FF2B5EF4-FFF2-40B4-BE49-F238E27FC236}">
                <a16:creationId xmlns:a16="http://schemas.microsoft.com/office/drawing/2014/main" id="{65C62D9E-25A3-403C-BD1E-4E4DADDDD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8040"/>
            <a:ext cx="12145871" cy="415996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13EF642-9738-4E9C-B3D5-BE0AD7F693A3}"/>
              </a:ext>
            </a:extLst>
          </p:cNvPr>
          <p:cNvSpPr txBox="1"/>
          <p:nvPr/>
        </p:nvSpPr>
        <p:spPr>
          <a:xfrm>
            <a:off x="68961" y="0"/>
            <a:ext cx="59379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following images are 2 screenshots taken with “debug variable”: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MR: </a:t>
            </a:r>
            <a:r>
              <a:rPr lang="en-US" b="1" dirty="0"/>
              <a:t>Maintenance</a:t>
            </a:r>
            <a:r>
              <a:rPr lang="en-US" dirty="0"/>
              <a:t> mode value for RED signal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MY: </a:t>
            </a:r>
            <a:r>
              <a:rPr lang="en-US" b="1" dirty="0"/>
              <a:t>Maintenance</a:t>
            </a:r>
            <a:r>
              <a:rPr lang="en-US" dirty="0"/>
              <a:t> mode value for YELLOW signal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MG: </a:t>
            </a:r>
            <a:r>
              <a:rPr lang="en-US" b="1" dirty="0"/>
              <a:t>Maintenance</a:t>
            </a:r>
            <a:r>
              <a:rPr lang="en-US" dirty="0"/>
              <a:t> mode value for GREEN signal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Set: value of “comp” (variable that dictate active mode)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548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6F10C-FE29-42AF-A814-BA41C35E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977E1FC-9B60-4B0E-874B-A79182426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1928" y="1676555"/>
            <a:ext cx="13095856" cy="4642352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EA83ACF5-53F7-4021-BB55-BD86F5CA699E}"/>
              </a:ext>
            </a:extLst>
          </p:cNvPr>
          <p:cNvSpPr txBox="1">
            <a:spLocks/>
          </p:cNvSpPr>
          <p:nvPr/>
        </p:nvSpPr>
        <p:spPr>
          <a:xfrm>
            <a:off x="7814821" y="45602"/>
            <a:ext cx="4377180" cy="1193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70573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computer, verde&#10;&#10;Descrizione generata automaticamente">
            <a:extLst>
              <a:ext uri="{FF2B5EF4-FFF2-40B4-BE49-F238E27FC236}">
                <a16:creationId xmlns:a16="http://schemas.microsoft.com/office/drawing/2014/main" id="{C8BC9609-742B-4FE3-82AA-6FDB62B4B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997"/>
            <a:ext cx="10906812" cy="4524423"/>
          </a:xfr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F216440-266E-459E-86B5-98FB1E630F86}"/>
              </a:ext>
            </a:extLst>
          </p:cNvPr>
          <p:cNvSpPr txBox="1">
            <a:spLocks/>
          </p:cNvSpPr>
          <p:nvPr/>
        </p:nvSpPr>
        <p:spPr>
          <a:xfrm>
            <a:off x="1762328" y="75336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Simulation results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582E68-79EE-41A6-8B49-62313C92EB6A}"/>
              </a:ext>
            </a:extLst>
          </p:cNvPr>
          <p:cNvSpPr txBox="1"/>
          <p:nvPr/>
        </p:nvSpPr>
        <p:spPr>
          <a:xfrm>
            <a:off x="0" y="0"/>
            <a:ext cx="7199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functioning with complete random input: a result of possible behavior, as can be seen, the lights work as intended also before any action on “Mode” input is 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Maintenance</a:t>
            </a:r>
            <a:r>
              <a:rPr lang="en-US" dirty="0"/>
              <a:t> since mode is undefined (lights still not active)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by </a:t>
            </a:r>
            <a:r>
              <a:rPr lang="en-US" b="1" dirty="0"/>
              <a:t>Standby</a:t>
            </a:r>
            <a:r>
              <a:rPr lang="en-US" dirty="0"/>
              <a:t> since 4000ns.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b="1" dirty="0"/>
              <a:t>Nominal</a:t>
            </a:r>
            <a:r>
              <a:rPr lang="en-US" dirty="0"/>
              <a:t> since maintenance again at 5600ns, when “reset” input have a downslope.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7300ns, signals are disabled.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04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3E092-0232-4068-BB82-2C1E42F0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sz="4400" dirty="0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9D65B-A93B-4522-A474-364DA78F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195687"/>
            <a:ext cx="10984583" cy="3450209"/>
          </a:xfrm>
        </p:spPr>
        <p:txBody>
          <a:bodyPr>
            <a:normAutofit fontScale="92500" lnSpcReduction="10000"/>
          </a:bodyPr>
          <a:lstStyle/>
          <a:p>
            <a:endParaRPr lang="it-IT" dirty="0"/>
          </a:p>
          <a:p>
            <a:r>
              <a:rPr lang="it-IT" sz="2400" dirty="0" err="1"/>
              <a:t>Introduction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Specifications</a:t>
            </a:r>
            <a:r>
              <a:rPr lang="it-IT" sz="2400" dirty="0"/>
              <a:t> </a:t>
            </a:r>
          </a:p>
          <a:p>
            <a:r>
              <a:rPr lang="en-US" sz="2400" dirty="0" err="1"/>
              <a:t>Input/Output</a:t>
            </a:r>
            <a:r>
              <a:rPr lang="en-US" sz="2400" dirty="0"/>
              <a:t> </a:t>
            </a:r>
            <a:r>
              <a:rPr lang="en-US" sz="2400" dirty="0" err="1"/>
              <a:t>Ports&amp;Internal</a:t>
            </a:r>
            <a:r>
              <a:rPr lang="en-US" sz="2400" dirty="0"/>
              <a:t> Signals Table</a:t>
            </a:r>
            <a:endParaRPr lang="it-IT" sz="2400" dirty="0"/>
          </a:p>
          <a:p>
            <a:r>
              <a:rPr lang="en-US" sz="2400" dirty="0"/>
              <a:t>Hierarchical Block</a:t>
            </a:r>
          </a:p>
          <a:p>
            <a:pPr lvl="1"/>
            <a:r>
              <a:rPr lang="en-US" sz="2000" dirty="0"/>
              <a:t> VHDL Design of all stages </a:t>
            </a:r>
            <a:endParaRPr lang="it-IT" sz="2000" dirty="0"/>
          </a:p>
          <a:p>
            <a:r>
              <a:rPr lang="en-US" sz="2400" dirty="0"/>
              <a:t>Simulation Results </a:t>
            </a:r>
          </a:p>
          <a:p>
            <a:pPr algn="just"/>
            <a:r>
              <a:rPr lang="it-IT" sz="2400" dirty="0" err="1"/>
              <a:t>Conclusions</a:t>
            </a:r>
            <a:r>
              <a:rPr lang="it-IT" sz="2400" dirty="0"/>
              <a:t> 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930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CA2A1-FABB-43A2-978B-202A0906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t-IT" sz="4000" dirty="0" err="1">
                <a:solidFill>
                  <a:schemeClr val="bg1"/>
                </a:solidFill>
              </a:rPr>
              <a:t>Conclusion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4" name="CasellaDiTesto 2">
            <a:extLst>
              <a:ext uri="{FF2B5EF4-FFF2-40B4-BE49-F238E27FC236}">
                <a16:creationId xmlns:a16="http://schemas.microsoft.com/office/drawing/2014/main" id="{DB8DFBA9-E0C5-4D2A-8956-83B4080C0D4E}"/>
              </a:ext>
            </a:extLst>
          </p:cNvPr>
          <p:cNvSpPr txBox="1"/>
          <p:nvPr/>
        </p:nvSpPr>
        <p:spPr>
          <a:xfrm>
            <a:off x="480194" y="2828835"/>
            <a:ext cx="11231612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rtl="0"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component in the top-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 VHDL.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</a:t>
            </a:r>
            <a:r>
              <a:rPr lang="it-IT" dirty="0" err="1"/>
              <a:t>independently</a:t>
            </a:r>
            <a:r>
              <a:rPr lang="it-IT" dirty="0"/>
              <a:t> or with a «</a:t>
            </a:r>
            <a:r>
              <a:rPr lang="it-IT" dirty="0" err="1"/>
              <a:t>supercomponent</a:t>
            </a:r>
            <a:r>
              <a:rPr lang="it-IT" dirty="0"/>
              <a:t>»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, the </a:t>
            </a:r>
            <a:r>
              <a:rPr lang="en-US" b="1" dirty="0"/>
              <a:t>Simulation results</a:t>
            </a:r>
            <a:r>
              <a:rPr lang="it-IT" b="1" dirty="0"/>
              <a:t> </a:t>
            </a:r>
            <a:r>
              <a:rPr lang="it-IT" dirty="0" err="1"/>
              <a:t>section</a:t>
            </a:r>
            <a:r>
              <a:rPr lang="it-IT" dirty="0"/>
              <a:t> include the test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nowere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counter </a:t>
            </a:r>
            <a:r>
              <a:rPr lang="it-IT" dirty="0" err="1"/>
              <a:t>has</a:t>
            </a:r>
            <a:r>
              <a:rPr lang="it-IT" dirty="0"/>
              <a:t> to reset </a:t>
            </a:r>
            <a:r>
              <a:rPr lang="it-IT" dirty="0" err="1"/>
              <a:t>when</a:t>
            </a:r>
            <a:r>
              <a:rPr lang="it-IT" dirty="0"/>
              <a:t> mode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, I </a:t>
            </a:r>
            <a:r>
              <a:rPr lang="it-IT" dirty="0" err="1"/>
              <a:t>opted</a:t>
            </a:r>
            <a:r>
              <a:rPr lang="it-IT" dirty="0"/>
              <a:t> to take </a:t>
            </a:r>
            <a:r>
              <a:rPr lang="it-IT" dirty="0" err="1"/>
              <a:t>all</a:t>
            </a:r>
            <a:r>
              <a:rPr lang="it-IT" dirty="0"/>
              <a:t> the 3 </a:t>
            </a:r>
            <a:r>
              <a:rPr lang="it-IT" dirty="0" err="1"/>
              <a:t>circuits</a:t>
            </a:r>
            <a:r>
              <a:rPr lang="it-IT" dirty="0"/>
              <a:t>(</a:t>
            </a:r>
            <a:r>
              <a:rPr lang="it-IT" dirty="0" err="1"/>
              <a:t>MODn</a:t>
            </a:r>
            <a:r>
              <a:rPr lang="it-IT"/>
              <a:t>) </a:t>
            </a:r>
            <a:r>
              <a:rPr lang="it-IT" dirty="0"/>
              <a:t>running and </a:t>
            </a:r>
            <a:r>
              <a:rPr lang="it-IT" dirty="0" err="1"/>
              <a:t>abiltate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1 exit </a:t>
            </a:r>
            <a:r>
              <a:rPr lang="it-IT" dirty="0" err="1"/>
              <a:t>corrisponding</a:t>
            </a:r>
            <a:r>
              <a:rPr lang="it-IT" dirty="0"/>
              <a:t> to the mode-</a:t>
            </a:r>
            <a:r>
              <a:rPr lang="it-IT" dirty="0" err="1"/>
              <a:t>circuit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</a:t>
            </a:r>
            <a:r>
              <a:rPr lang="it-IT" dirty="0" err="1"/>
              <a:t>gave</a:t>
            </a:r>
            <a:r>
              <a:rPr lang="it-IT" dirty="0"/>
              <a:t> </a:t>
            </a:r>
            <a:r>
              <a:rPr lang="it-IT" dirty="0" err="1"/>
              <a:t>priority</a:t>
            </a:r>
            <a:r>
              <a:rPr lang="it-IT" dirty="0"/>
              <a:t> to «</a:t>
            </a:r>
            <a:r>
              <a:rPr lang="it-IT" dirty="0" err="1"/>
              <a:t>resetting</a:t>
            </a:r>
            <a:r>
              <a:rPr lang="it-IT" dirty="0"/>
              <a:t>» the </a:t>
            </a:r>
            <a:r>
              <a:rPr lang="it-IT" dirty="0" err="1"/>
              <a:t>circuit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one of the </a:t>
            </a:r>
            <a:r>
              <a:rPr lang="it-IT" dirty="0" err="1"/>
              <a:t>buttons</a:t>
            </a:r>
            <a:r>
              <a:rPr lang="it-IT" dirty="0"/>
              <a:t> to switch </a:t>
            </a:r>
            <a:r>
              <a:rPr lang="it-IT" dirty="0" err="1"/>
              <a:t>it</a:t>
            </a:r>
            <a:r>
              <a:rPr lang="it-IT" dirty="0"/>
              <a:t> to «</a:t>
            </a:r>
            <a:r>
              <a:rPr lang="it-IT" b="1" dirty="0" err="1"/>
              <a:t>normal</a:t>
            </a:r>
            <a:r>
              <a:rPr lang="it-IT" dirty="0"/>
              <a:t> mode»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pressed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«reset»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released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</a:t>
            </a:r>
            <a:r>
              <a:rPr lang="it-IT" dirty="0" err="1"/>
              <a:t>considered</a:t>
            </a:r>
            <a:r>
              <a:rPr lang="it-IT" dirty="0"/>
              <a:t> the </a:t>
            </a:r>
            <a:r>
              <a:rPr lang="it-IT" dirty="0" err="1"/>
              <a:t>instruction</a:t>
            </a:r>
            <a:r>
              <a:rPr lang="it-IT" dirty="0"/>
              <a:t> «</a:t>
            </a:r>
            <a:r>
              <a:rPr lang="it-IT" dirty="0" err="1"/>
              <a:t>blink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X time» </a:t>
            </a:r>
            <a:r>
              <a:rPr lang="it-IT" dirty="0" err="1"/>
              <a:t>as</a:t>
            </a:r>
            <a:r>
              <a:rPr lang="it-IT" dirty="0"/>
              <a:t> On for X time, </a:t>
            </a:r>
            <a:r>
              <a:rPr lang="it-IT" dirty="0" err="1"/>
              <a:t>then</a:t>
            </a:r>
            <a:r>
              <a:rPr lang="it-IT" dirty="0"/>
              <a:t> Off for X time, </a:t>
            </a:r>
            <a:r>
              <a:rPr lang="it-IT" dirty="0" err="1"/>
              <a:t>then</a:t>
            </a:r>
            <a:r>
              <a:rPr lang="it-IT" dirty="0"/>
              <a:t> On </a:t>
            </a:r>
            <a:r>
              <a:rPr lang="it-IT" dirty="0" err="1"/>
              <a:t>again</a:t>
            </a:r>
            <a:r>
              <a:rPr lang="it-IT" dirty="0"/>
              <a:t>…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Names </a:t>
            </a:r>
            <a:r>
              <a:rPr lang="it-IT" dirty="0" err="1"/>
              <a:t>fot</a:t>
            </a:r>
            <a:r>
              <a:rPr lang="it-IT" dirty="0"/>
              <a:t> Mod4 and Mod5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extrapolated</a:t>
            </a:r>
            <a:r>
              <a:rPr lang="it-IT" dirty="0"/>
              <a:t> from the </a:t>
            </a:r>
            <a:r>
              <a:rPr lang="it-IT" dirty="0" err="1"/>
              <a:t>context</a:t>
            </a:r>
            <a:r>
              <a:rPr lang="it-IT" dirty="0"/>
              <a:t> and put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b="1" dirty="0"/>
              <a:t>standby</a:t>
            </a:r>
            <a:r>
              <a:rPr lang="it-IT" dirty="0"/>
              <a:t> and </a:t>
            </a:r>
            <a:r>
              <a:rPr lang="it-IT" b="1" dirty="0" err="1"/>
              <a:t>maintenence</a:t>
            </a:r>
            <a:r>
              <a:rPr lang="it-IT" dirty="0"/>
              <a:t> </a:t>
            </a:r>
            <a:r>
              <a:rPr lang="it-IT" dirty="0" err="1"/>
              <a:t>respectivly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for testing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1 second of «</a:t>
            </a:r>
            <a:r>
              <a:rPr lang="it-IT" dirty="0" err="1"/>
              <a:t>requested</a:t>
            </a:r>
            <a:r>
              <a:rPr lang="it-IT" dirty="0"/>
              <a:t> time»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converted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100 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by the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, and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assumptions</a:t>
            </a:r>
            <a:r>
              <a:rPr lang="it-IT" dirty="0"/>
              <a:t>, the </a:t>
            </a:r>
            <a:r>
              <a:rPr lang="it-IT" dirty="0" err="1"/>
              <a:t>circuit</a:t>
            </a:r>
            <a:r>
              <a:rPr lang="it-IT" dirty="0"/>
              <a:t> works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.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0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9C243-4970-49CE-9D90-B2B0BD96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273" y="0"/>
            <a:ext cx="10131425" cy="1456267"/>
          </a:xfrm>
        </p:spPr>
        <p:txBody>
          <a:bodyPr/>
          <a:lstStyle/>
          <a:p>
            <a:pPr algn="r"/>
            <a:r>
              <a:rPr lang="it-IT" sz="4400" dirty="0" err="1">
                <a:solidFill>
                  <a:schemeClr val="bg1"/>
                </a:solidFill>
              </a:rPr>
              <a:t>Introduction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DF7A06-9282-4A33-84CD-F59ECF767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43" y="1237093"/>
            <a:ext cx="10852606" cy="4541538"/>
          </a:xfrm>
        </p:spPr>
        <p:txBody>
          <a:bodyPr/>
          <a:lstStyle/>
          <a:p>
            <a:r>
              <a:rPr lang="it-IT" dirty="0"/>
              <a:t>The project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roadlight</a:t>
            </a:r>
            <a:r>
              <a:rPr lang="it-IT" dirty="0"/>
              <a:t> with 3 </a:t>
            </a:r>
            <a:r>
              <a:rPr lang="it-IT" dirty="0" err="1"/>
              <a:t>lights</a:t>
            </a:r>
            <a:r>
              <a:rPr lang="it-IT" dirty="0"/>
              <a:t> in output and 3 </a:t>
            </a:r>
            <a:r>
              <a:rPr lang="it-IT" dirty="0" err="1"/>
              <a:t>working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, with a clock 100Mhz </a:t>
            </a:r>
            <a:r>
              <a:rPr lang="en-US" dirty="0"/>
              <a:t>= 1 clock every 10ns.</a:t>
            </a:r>
          </a:p>
          <a:p>
            <a:pPr lvl="1"/>
            <a:r>
              <a:rPr lang="en-US" dirty="0"/>
              <a:t>Red and Yellow in maintenance mode (MOD5) are modulated by 2 different inputs signals.</a:t>
            </a:r>
          </a:p>
          <a:p>
            <a:pPr lvl="1"/>
            <a:r>
              <a:rPr lang="en-US" dirty="0"/>
              <a:t>The resulting output have been put in AND with the “enable” signal, that is accountable as a ON/OFF switch.</a:t>
            </a:r>
          </a:p>
          <a:p>
            <a:pPr lvl="1"/>
            <a:r>
              <a:rPr lang="en-US" dirty="0"/>
              <a:t>Since signals in the modes are independent, the clock-generator have been omitted for 3 ad-hoc signal components.</a:t>
            </a:r>
          </a:p>
          <a:p>
            <a:pPr lvl="1"/>
            <a:r>
              <a:rPr lang="en-US" dirty="0"/>
              <a:t>The 3 modes are: </a:t>
            </a:r>
            <a:r>
              <a:rPr lang="en-US" b="1" dirty="0"/>
              <a:t>nominal</a:t>
            </a:r>
            <a:r>
              <a:rPr lang="en-US" dirty="0"/>
              <a:t>, </a:t>
            </a:r>
            <a:r>
              <a:rPr lang="en-US" b="1" dirty="0"/>
              <a:t>standby</a:t>
            </a:r>
            <a:r>
              <a:rPr lang="en-US" dirty="0"/>
              <a:t> and </a:t>
            </a:r>
            <a:r>
              <a:rPr lang="en-US" b="1" dirty="0" err="1"/>
              <a:t>maintenence</a:t>
            </a:r>
            <a:r>
              <a:rPr lang="en-US" dirty="0"/>
              <a:t>; since mode and standby are to be modulated with their own mode-switch input signal and maintenance have to be acted only when the </a:t>
            </a:r>
            <a:r>
              <a:rPr lang="en-US" dirty="0" err="1"/>
              <a:t>roadlight</a:t>
            </a:r>
            <a:r>
              <a:rPr lang="en-US" dirty="0"/>
              <a:t> is turned on or restarted, those 2 execution modes have been tested jointed with a </a:t>
            </a:r>
            <a:r>
              <a:rPr lang="en-US" dirty="0" err="1"/>
              <a:t>supercomponent</a:t>
            </a:r>
            <a:r>
              <a:rPr lang="en-US" dirty="0"/>
              <a:t> “</a:t>
            </a:r>
            <a:r>
              <a:rPr lang="en-US" b="1" dirty="0"/>
              <a:t>Normal</a:t>
            </a:r>
            <a:r>
              <a:rPr lang="en-US" dirty="0"/>
              <a:t>” (and for now on </a:t>
            </a:r>
            <a:r>
              <a:rPr lang="en-US" dirty="0" err="1"/>
              <a:t>i-ll</a:t>
            </a:r>
            <a:r>
              <a:rPr lang="en-US" dirty="0"/>
              <a:t> refer as </a:t>
            </a:r>
            <a:r>
              <a:rPr lang="en-US" b="1" dirty="0"/>
              <a:t>Normal</a:t>
            </a:r>
            <a:r>
              <a:rPr lang="en-US" dirty="0"/>
              <a:t> as: MOD3 or MOD4 depending by “mode” input value).</a:t>
            </a:r>
          </a:p>
          <a:p>
            <a:pPr lvl="1"/>
            <a:r>
              <a:rPr lang="it-IT" dirty="0" err="1"/>
              <a:t>However</a:t>
            </a:r>
            <a:r>
              <a:rPr lang="it-IT" dirty="0"/>
              <a:t>, for testing </a:t>
            </a:r>
            <a:r>
              <a:rPr lang="it-IT" dirty="0" err="1"/>
              <a:t>purposes</a:t>
            </a:r>
            <a:r>
              <a:rPr lang="it-IT" dirty="0"/>
              <a:t>, </a:t>
            </a:r>
            <a:r>
              <a:rPr lang="it-IT" dirty="0" err="1"/>
              <a:t>every</a:t>
            </a:r>
            <a:r>
              <a:rPr lang="it-IT" dirty="0"/>
              <a:t> 1 second in the FPGA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converted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100 ns.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simulating</a:t>
            </a:r>
            <a:r>
              <a:rPr lang="it-IT" dirty="0"/>
              <a:t> a 1 sec with </a:t>
            </a:r>
            <a:r>
              <a:rPr lang="it-IT" dirty="0" err="1"/>
              <a:t>ModelSim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take </a:t>
            </a:r>
            <a:r>
              <a:rPr lang="it-IT" dirty="0" err="1"/>
              <a:t>too</a:t>
            </a:r>
            <a:r>
              <a:rPr lang="it-IT" dirty="0"/>
              <a:t> long.</a:t>
            </a:r>
          </a:p>
        </p:txBody>
      </p:sp>
    </p:spTree>
    <p:extLst>
      <p:ext uri="{BB962C8B-B14F-4D97-AF65-F5344CB8AC3E}">
        <p14:creationId xmlns:p14="http://schemas.microsoft.com/office/powerpoint/2010/main" val="163352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BD928-98BE-4E26-A9F7-560BC50B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</p:spPr>
        <p:txBody>
          <a:bodyPr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SYMBOL: I/0 </a:t>
            </a:r>
            <a:r>
              <a:rPr lang="it-IT" sz="4000" dirty="0" err="1">
                <a:solidFill>
                  <a:schemeClr val="bg1"/>
                </a:solidFill>
              </a:rPr>
              <a:t>diagram</a:t>
            </a:r>
            <a:endParaRPr lang="it-IT" sz="4000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9967D82-7CAF-489B-9774-AC68AF409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472"/>
            <a:ext cx="10596697" cy="5566528"/>
          </a:xfrm>
        </p:spPr>
      </p:pic>
    </p:spTree>
    <p:extLst>
      <p:ext uri="{BB962C8B-B14F-4D97-AF65-F5344CB8AC3E}">
        <p14:creationId xmlns:p14="http://schemas.microsoft.com/office/powerpoint/2010/main" val="72821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915F414-1284-4097-B7A6-4DC9F5E97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281283"/>
              </p:ext>
            </p:extLst>
          </p:nvPr>
        </p:nvGraphicFramePr>
        <p:xfrm>
          <a:off x="282805" y="1753385"/>
          <a:ext cx="11283884" cy="5030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318">
                  <a:extLst>
                    <a:ext uri="{9D8B030D-6E8A-4147-A177-3AD203B41FA5}">
                      <a16:colId xmlns:a16="http://schemas.microsoft.com/office/drawing/2014/main" val="1085662659"/>
                    </a:ext>
                  </a:extLst>
                </a:gridCol>
                <a:gridCol w="1164211">
                  <a:extLst>
                    <a:ext uri="{9D8B030D-6E8A-4147-A177-3AD203B41FA5}">
                      <a16:colId xmlns:a16="http://schemas.microsoft.com/office/drawing/2014/main" val="2502357662"/>
                    </a:ext>
                  </a:extLst>
                </a:gridCol>
                <a:gridCol w="1855850">
                  <a:extLst>
                    <a:ext uri="{9D8B030D-6E8A-4147-A177-3AD203B41FA5}">
                      <a16:colId xmlns:a16="http://schemas.microsoft.com/office/drawing/2014/main" val="1751868516"/>
                    </a:ext>
                  </a:extLst>
                </a:gridCol>
                <a:gridCol w="5625505">
                  <a:extLst>
                    <a:ext uri="{9D8B030D-6E8A-4147-A177-3AD203B41FA5}">
                      <a16:colId xmlns:a16="http://schemas.microsoft.com/office/drawing/2014/main" val="3748288558"/>
                    </a:ext>
                  </a:extLst>
                </a:gridCol>
              </a:tblGrid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05322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Enable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ON/OFF switch for the circuit</a:t>
                      </a:r>
                      <a:endParaRPr lang="it-IT" sz="16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3613918"/>
                  </a:ext>
                </a:extLst>
              </a:tr>
              <a:tr h="650071">
                <a:tc>
                  <a:txBody>
                    <a:bodyPr/>
                    <a:lstStyle/>
                    <a:p>
                      <a:r>
                        <a:rPr lang="en-US" dirty="0"/>
                        <a:t>Reset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Simulate a button that, when </a:t>
                      </a:r>
                      <a:r>
                        <a:rPr lang="en-US" sz="1600" dirty="0" err="1"/>
                        <a:t>relased</a:t>
                      </a:r>
                      <a:r>
                        <a:rPr lang="en-US" sz="1600" dirty="0"/>
                        <a:t>(falling edge), put the light at default function.</a:t>
                      </a:r>
                      <a:endParaRPr lang="it-IT" sz="16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033355"/>
                  </a:ext>
                </a:extLst>
              </a:tr>
              <a:tr h="807739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Simulate 2 buttons/switch for functioning mode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MOD3:nominal 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0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MOD4:standby 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1</a:t>
                      </a:r>
                      <a:endParaRPr lang="it-IT" sz="16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59379202"/>
                  </a:ext>
                </a:extLst>
              </a:tr>
              <a:tr h="774613">
                <a:tc>
                  <a:txBody>
                    <a:bodyPr/>
                    <a:lstStyle/>
                    <a:p>
                      <a:r>
                        <a:rPr lang="en-US" dirty="0" err="1"/>
                        <a:t>RED_modulator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Modulate the length of red-light during maintenance mode (MOD5)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0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0.5s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1 6s</a:t>
                      </a:r>
                      <a:endParaRPr lang="it-IT" sz="16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1548417"/>
                  </a:ext>
                </a:extLst>
              </a:tr>
              <a:tr h="13490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Yellow_modulator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Modulate the length of yellow-light respect red-light during maintenance mode (MOD5)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00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½ Red</a:t>
                      </a:r>
                      <a:endParaRPr lang="it-IT" sz="1600" dirty="0"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Red</a:t>
                      </a:r>
                      <a:endParaRPr lang="it-IT" sz="16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2 Red</a:t>
                      </a:r>
                      <a:endParaRPr lang="it-IT" sz="16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11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2 Red</a:t>
                      </a:r>
                      <a:endParaRPr lang="it-IT" sz="16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70721756"/>
                  </a:ext>
                </a:extLst>
              </a:tr>
            </a:tbl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72F8D179-6557-49FA-AD25-EA554A7D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264" y="411637"/>
            <a:ext cx="10131425" cy="1456267"/>
          </a:xfrm>
        </p:spPr>
        <p:txBody>
          <a:bodyPr/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SYMBOL: I/0 TABLE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32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EB6E7-18D6-4748-9D83-56B273E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SYMBOL: I/0 TABLE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6228A18-5834-471A-B933-550222B97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782990"/>
              </p:ext>
            </p:extLst>
          </p:nvPr>
        </p:nvGraphicFramePr>
        <p:xfrm>
          <a:off x="685800" y="2266545"/>
          <a:ext cx="11283884" cy="213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318">
                  <a:extLst>
                    <a:ext uri="{9D8B030D-6E8A-4147-A177-3AD203B41FA5}">
                      <a16:colId xmlns:a16="http://schemas.microsoft.com/office/drawing/2014/main" val="2458733032"/>
                    </a:ext>
                  </a:extLst>
                </a:gridCol>
                <a:gridCol w="1164211">
                  <a:extLst>
                    <a:ext uri="{9D8B030D-6E8A-4147-A177-3AD203B41FA5}">
                      <a16:colId xmlns:a16="http://schemas.microsoft.com/office/drawing/2014/main" val="3859481661"/>
                    </a:ext>
                  </a:extLst>
                </a:gridCol>
                <a:gridCol w="1855850">
                  <a:extLst>
                    <a:ext uri="{9D8B030D-6E8A-4147-A177-3AD203B41FA5}">
                      <a16:colId xmlns:a16="http://schemas.microsoft.com/office/drawing/2014/main" val="1729939885"/>
                    </a:ext>
                  </a:extLst>
                </a:gridCol>
                <a:gridCol w="5625505">
                  <a:extLst>
                    <a:ext uri="{9D8B030D-6E8A-4147-A177-3AD203B41FA5}">
                      <a16:colId xmlns:a16="http://schemas.microsoft.com/office/drawing/2014/main" val="281408404"/>
                    </a:ext>
                  </a:extLst>
                </a:gridCol>
              </a:tblGrid>
              <a:tr h="34329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97294"/>
                  </a:ext>
                </a:extLst>
              </a:tr>
              <a:tr h="343292">
                <a:tc>
                  <a:txBody>
                    <a:bodyPr/>
                    <a:lstStyle/>
                    <a:p>
                      <a:r>
                        <a:rPr lang="en-US" dirty="0"/>
                        <a:t>Clock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Circuit clock</a:t>
                      </a:r>
                      <a:endParaRPr lang="it-IT" sz="16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51547487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Red-light</a:t>
                      </a:r>
                      <a:endParaRPr lang="it-IT" sz="16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85108188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Yellow-light</a:t>
                      </a:r>
                      <a:endParaRPr lang="it-IT" sz="16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46735526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Green-light</a:t>
                      </a:r>
                      <a:endParaRPr lang="it-IT" sz="16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9893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70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0D27A-FF25-455E-AD10-CA2F2B6D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285" y="241955"/>
            <a:ext cx="10131425" cy="1456267"/>
          </a:xfrm>
        </p:spPr>
        <p:txBody>
          <a:bodyPr/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Top-</a:t>
            </a:r>
            <a:r>
              <a:rPr lang="it-IT" b="1" dirty="0" err="1">
                <a:solidFill>
                  <a:schemeClr val="bg1"/>
                </a:solidFill>
              </a:rPr>
              <a:t>view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block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scheme</a:t>
            </a:r>
            <a:br>
              <a:rPr lang="it-IT" b="1" dirty="0"/>
            </a:b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679EE48B-5FD8-48D8-BC45-97DF1D1A6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268"/>
            <a:ext cx="9601200" cy="5955732"/>
          </a:xfrm>
        </p:spPr>
      </p:pic>
    </p:spTree>
    <p:extLst>
      <p:ext uri="{BB962C8B-B14F-4D97-AF65-F5344CB8AC3E}">
        <p14:creationId xmlns:p14="http://schemas.microsoft.com/office/powerpoint/2010/main" val="389801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F583D-F9E9-42AC-BD68-8A62A5EE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INTERNAL SIGNALS TABLE</a:t>
            </a:r>
            <a:endParaRPr lang="it-IT" dirty="0"/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DB882442-25BD-44A4-B799-DB98582F4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041910"/>
              </p:ext>
            </p:extLst>
          </p:nvPr>
        </p:nvGraphicFramePr>
        <p:xfrm>
          <a:off x="346435" y="1679624"/>
          <a:ext cx="11408789" cy="489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09">
                  <a:extLst>
                    <a:ext uri="{9D8B030D-6E8A-4147-A177-3AD203B41FA5}">
                      <a16:colId xmlns:a16="http://schemas.microsoft.com/office/drawing/2014/main" val="631954872"/>
                    </a:ext>
                  </a:extLst>
                </a:gridCol>
                <a:gridCol w="1974452">
                  <a:extLst>
                    <a:ext uri="{9D8B030D-6E8A-4147-A177-3AD203B41FA5}">
                      <a16:colId xmlns:a16="http://schemas.microsoft.com/office/drawing/2014/main" val="3287388054"/>
                    </a:ext>
                  </a:extLst>
                </a:gridCol>
                <a:gridCol w="870457">
                  <a:extLst>
                    <a:ext uri="{9D8B030D-6E8A-4147-A177-3AD203B41FA5}">
                      <a16:colId xmlns:a16="http://schemas.microsoft.com/office/drawing/2014/main" val="4115300151"/>
                    </a:ext>
                  </a:extLst>
                </a:gridCol>
                <a:gridCol w="7276771">
                  <a:extLst>
                    <a:ext uri="{9D8B030D-6E8A-4147-A177-3AD203B41FA5}">
                      <a16:colId xmlns:a16="http://schemas.microsoft.com/office/drawing/2014/main" val="333289943"/>
                    </a:ext>
                  </a:extLst>
                </a:gridCol>
              </a:tblGrid>
              <a:tr h="384319">
                <a:tc>
                  <a:txBody>
                    <a:bodyPr/>
                    <a:lstStyle/>
                    <a:p>
                      <a:r>
                        <a:rPr lang="it-IT" dirty="0"/>
                        <a:t>Name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Components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Size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Comments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6533"/>
                  </a:ext>
                </a:extLst>
              </a:tr>
              <a:tr h="663346">
                <a:tc>
                  <a:txBody>
                    <a:bodyPr/>
                    <a:lstStyle/>
                    <a:p>
                      <a:r>
                        <a:rPr lang="it-IT" dirty="0"/>
                        <a:t>SR</a:t>
                      </a:r>
                      <a:r>
                        <a:rPr lang="en-US" dirty="0"/>
                        <a:t>-Input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Mod5-Counter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counting half the interval of a blink of red-light during Maintenance mode.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74613406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r>
                        <a:rPr lang="en-US" dirty="0"/>
                        <a:t>LR-MG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Mod5-Lights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of green-light during maintenance mode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09846787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r>
                        <a:rPr lang="en-US" dirty="0"/>
                        <a:t>LY-MY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Counter-Lights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yellow-light during maintenance mode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03980379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r>
                        <a:rPr lang="en-US" dirty="0"/>
                        <a:t>LR-MR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Counter-Lights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red-light during maintenance mode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7659068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LR-NR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Nominal-Lights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red-light during nominal mode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59938491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LY-NY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Nominal-Lights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yellow-light during nominal mode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22238258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LG-NG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Nominal-Lights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green-light during nominal mode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8902748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LR-SR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Standby-Lights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red-light during Standby mode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62954452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LY-SY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Standby-Lights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yellow-light during Standby mode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6886395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LG-SG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Standby-Lights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green-light during Standby mode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11183026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Manager-Lights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signal that indicate the possible modality in which to operate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404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14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C3D7A8-FDB8-4C2A-895F-68ABFC4A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Schema of all Stages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1F3686B-CC5B-497A-B9F5-BD5C86780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7" y="1710506"/>
            <a:ext cx="5826867" cy="478821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13783-9FA9-4757-9B50-85A3585FF973}"/>
              </a:ext>
            </a:extLst>
          </p:cNvPr>
          <p:cNvSpPr txBox="1"/>
          <p:nvPr/>
        </p:nvSpPr>
        <p:spPr>
          <a:xfrm>
            <a:off x="379379" y="1011677"/>
            <a:ext cx="4776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soon as the road-light is powered, it starts as “maintenance” mode.</a:t>
            </a:r>
          </a:p>
          <a:p>
            <a:r>
              <a:rPr lang="it-IT" dirty="0" err="1"/>
              <a:t>When</a:t>
            </a:r>
            <a:r>
              <a:rPr lang="it-IT" dirty="0"/>
              <a:t> Mode gain 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pressing a </a:t>
            </a:r>
            <a:r>
              <a:rPr lang="it-IT" dirty="0" err="1"/>
              <a:t>button</a:t>
            </a:r>
            <a:r>
              <a:rPr lang="it-IT" dirty="0"/>
              <a:t> for </a:t>
            </a:r>
            <a:r>
              <a:rPr lang="it-IT" dirty="0" err="1"/>
              <a:t>normal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Nominal</a:t>
            </a:r>
            <a:r>
              <a:rPr lang="it-IT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1  Standby</a:t>
            </a:r>
          </a:p>
          <a:p>
            <a:r>
              <a:rPr lang="it-IT" dirty="0">
                <a:sym typeface="Wingdings" panose="05000000000000000000" pitchFamily="2" charset="2"/>
              </a:rPr>
              <a:t>The </a:t>
            </a:r>
            <a:r>
              <a:rPr lang="it-IT" dirty="0" err="1">
                <a:sym typeface="Wingdings" panose="05000000000000000000" pitchFamily="2" charset="2"/>
              </a:rPr>
              <a:t>value</a:t>
            </a:r>
            <a:r>
              <a:rPr lang="it-IT" dirty="0">
                <a:sym typeface="Wingdings" panose="05000000000000000000" pitchFamily="2" charset="2"/>
              </a:rPr>
              <a:t> can </a:t>
            </a:r>
            <a:r>
              <a:rPr lang="it-IT" dirty="0" err="1">
                <a:sym typeface="Wingdings" panose="05000000000000000000" pitchFamily="2" charset="2"/>
              </a:rPr>
              <a:t>change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any</a:t>
            </a:r>
            <a:r>
              <a:rPr lang="it-IT" dirty="0">
                <a:sym typeface="Wingdings" panose="05000000000000000000" pitchFamily="2" charset="2"/>
              </a:rPr>
              <a:t> moment.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When</a:t>
            </a:r>
            <a:r>
              <a:rPr lang="it-IT" dirty="0">
                <a:sym typeface="Wingdings" panose="05000000000000000000" pitchFamily="2" charset="2"/>
              </a:rPr>
              <a:t> «reset» </a:t>
            </a:r>
            <a:r>
              <a:rPr lang="it-IT" dirty="0" err="1">
                <a:sym typeface="Wingdings" panose="05000000000000000000" pitchFamily="2" charset="2"/>
              </a:rPr>
              <a:t>button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have</a:t>
            </a:r>
            <a:r>
              <a:rPr lang="it-IT" dirty="0">
                <a:sym typeface="Wingdings" panose="05000000000000000000" pitchFamily="2" charset="2"/>
              </a:rPr>
              <a:t> a </a:t>
            </a:r>
            <a:r>
              <a:rPr lang="it-IT" dirty="0" err="1">
                <a:sym typeface="Wingdings" panose="05000000000000000000" pitchFamily="2" charset="2"/>
              </a:rPr>
              <a:t>downslope</a:t>
            </a:r>
            <a:r>
              <a:rPr lang="it-IT" dirty="0">
                <a:sym typeface="Wingdings" panose="05000000000000000000" pitchFamily="2" charset="2"/>
              </a:rPr>
              <a:t>, the </a:t>
            </a:r>
            <a:r>
              <a:rPr lang="it-IT" dirty="0" err="1">
                <a:sym typeface="Wingdings" panose="05000000000000000000" pitchFamily="2" charset="2"/>
              </a:rPr>
              <a:t>lights</a:t>
            </a:r>
            <a:r>
              <a:rPr lang="it-IT" dirty="0">
                <a:sym typeface="Wingdings" panose="05000000000000000000" pitchFamily="2" charset="2"/>
              </a:rPr>
              <a:t> are </a:t>
            </a:r>
            <a:r>
              <a:rPr lang="it-IT" dirty="0" err="1">
                <a:sym typeface="Wingdings" panose="05000000000000000000" pitchFamily="2" charset="2"/>
              </a:rPr>
              <a:t>resetted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begin</a:t>
            </a:r>
            <a:r>
              <a:rPr lang="it-IT" dirty="0">
                <a:sym typeface="Wingdings" panose="05000000000000000000" pitchFamily="2" charset="2"/>
              </a:rPr>
              <a:t> status (status </a:t>
            </a:r>
            <a:r>
              <a:rPr lang="it-IT" dirty="0" err="1">
                <a:sym typeface="Wingdings" panose="05000000000000000000" pitchFamily="2" charset="2"/>
              </a:rPr>
              <a:t>as</a:t>
            </a:r>
            <a:r>
              <a:rPr lang="it-IT" dirty="0">
                <a:sym typeface="Wingdings" panose="05000000000000000000" pitchFamily="2" charset="2"/>
              </a:rPr>
              <a:t> «11» </a:t>
            </a:r>
            <a:r>
              <a:rPr lang="it-IT" dirty="0" err="1">
                <a:sym typeface="Wingdings" panose="05000000000000000000" pitchFamily="2" charset="2"/>
              </a:rPr>
              <a:t>since</a:t>
            </a:r>
            <a:r>
              <a:rPr lang="it-IT" dirty="0">
                <a:sym typeface="Wingdings" panose="05000000000000000000" pitchFamily="2" charset="2"/>
              </a:rPr>
              <a:t> i </a:t>
            </a:r>
            <a:r>
              <a:rPr lang="it-IT" dirty="0" err="1">
                <a:sym typeface="Wingdings" panose="05000000000000000000" pitchFamily="2" charset="2"/>
              </a:rPr>
              <a:t>cannot</a:t>
            </a:r>
            <a:r>
              <a:rPr lang="it-IT" dirty="0">
                <a:sym typeface="Wingdings" panose="05000000000000000000" pitchFamily="2" charset="2"/>
              </a:rPr>
              <a:t> «</a:t>
            </a:r>
            <a:r>
              <a:rPr lang="it-IT" dirty="0" err="1">
                <a:sym typeface="Wingdings" panose="05000000000000000000" pitchFamily="2" charset="2"/>
              </a:rPr>
              <a:t>detach</a:t>
            </a:r>
            <a:r>
              <a:rPr lang="it-IT" dirty="0">
                <a:sym typeface="Wingdings" panose="05000000000000000000" pitchFamily="2" charset="2"/>
              </a:rPr>
              <a:t>» mode </a:t>
            </a:r>
            <a:r>
              <a:rPr lang="it-IT" dirty="0" err="1">
                <a:sym typeface="Wingdings" panose="05000000000000000000" pitchFamily="2" charset="2"/>
              </a:rPr>
              <a:t>signal</a:t>
            </a:r>
            <a:r>
              <a:rPr lang="it-IT" dirty="0">
                <a:sym typeface="Wingdings" panose="05000000000000000000" pitchFamily="2" charset="2"/>
              </a:rPr>
              <a:t>, so i </a:t>
            </a:r>
            <a:r>
              <a:rPr lang="it-IT" dirty="0" err="1">
                <a:sym typeface="Wingdings" panose="05000000000000000000" pitchFamily="2" charset="2"/>
              </a:rPr>
              <a:t>ignore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untill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change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value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again</a:t>
            </a:r>
            <a:r>
              <a:rPr lang="it-IT" dirty="0">
                <a:sym typeface="Wingdings" panose="05000000000000000000" pitchFamily="2" charset="2"/>
              </a:rPr>
              <a:t>»).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Every</a:t>
            </a:r>
            <a:r>
              <a:rPr lang="it-IT" dirty="0">
                <a:sym typeface="Wingdings" panose="05000000000000000000" pitchFamily="2" charset="2"/>
              </a:rPr>
              <a:t> Mode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equal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different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behaviour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lights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78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1560</Words>
  <Application>Microsoft Office PowerPoint</Application>
  <PresentationFormat>Widescreen</PresentationFormat>
  <Paragraphs>219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Celestiale</vt:lpstr>
      <vt:lpstr>Presentazione standard di PowerPoint</vt:lpstr>
      <vt:lpstr>OUTLINE</vt:lpstr>
      <vt:lpstr>Introduction</vt:lpstr>
      <vt:lpstr>SYMBOL: I/0 diagram</vt:lpstr>
      <vt:lpstr>SYMBOL: I/0 TABLE</vt:lpstr>
      <vt:lpstr>SYMBOL: I/0 TABLE</vt:lpstr>
      <vt:lpstr>Top-view block scheme </vt:lpstr>
      <vt:lpstr>INTERNAL SIGNALS TABLE</vt:lpstr>
      <vt:lpstr>Schema of all Stages</vt:lpstr>
      <vt:lpstr>Schema of all Modes</vt:lpstr>
      <vt:lpstr>VHDL Design of all stages   counter</vt:lpstr>
      <vt:lpstr>VHDL Design of all stages   Modality_manager</vt:lpstr>
      <vt:lpstr>Simulation results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Edoardo Silva</dc:creator>
  <cp:lastModifiedBy>Edoardo Silva</cp:lastModifiedBy>
  <cp:revision>17</cp:revision>
  <dcterms:created xsi:type="dcterms:W3CDTF">2020-08-30T16:46:24Z</dcterms:created>
  <dcterms:modified xsi:type="dcterms:W3CDTF">2020-09-22T09:27:34Z</dcterms:modified>
</cp:coreProperties>
</file>