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4660"/>
  </p:normalViewPr>
  <p:slideViewPr>
    <p:cSldViewPr snapToGrid="0">
      <p:cViewPr>
        <p:scale>
          <a:sx n="55" d="100"/>
          <a:sy n="55" d="100"/>
        </p:scale>
        <p:origin x="306"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1FCFA2CB-E552-415A-8D17-15FA215A7719}" type="datetimeFigureOut">
              <a:rPr lang="es-CL" smtClean="0"/>
              <a:t>10-04-2024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44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10-04-2024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400549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10-04-2024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35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CFA2CB-E552-415A-8D17-15FA215A7719}" type="datetimeFigureOut">
              <a:rPr lang="es-CL" smtClean="0"/>
              <a:t>10-04-2024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457670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FCFA2CB-E552-415A-8D17-15FA215A7719}" type="datetimeFigureOut">
              <a:rPr lang="es-CL" smtClean="0"/>
              <a:t>10-04-2024</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84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FCFA2CB-E552-415A-8D17-15FA215A7719}" type="datetimeFigureOut">
              <a:rPr lang="es-CL" smtClean="0"/>
              <a:t>10-04-2024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294511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FCFA2CB-E552-415A-8D17-15FA215A7719}" type="datetimeFigureOut">
              <a:rPr lang="es-CL" smtClean="0"/>
              <a:t>10-04-2024</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2683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FCFA2CB-E552-415A-8D17-15FA215A7719}" type="datetimeFigureOut">
              <a:rPr lang="es-CL" smtClean="0"/>
              <a:t>10-04-2024</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9811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FA2CB-E552-415A-8D17-15FA215A7719}" type="datetimeFigureOut">
              <a:rPr lang="es-CL" smtClean="0"/>
              <a:t>10-04-2024</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3655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10-04-2024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spTree>
    <p:extLst>
      <p:ext uri="{BB962C8B-B14F-4D97-AF65-F5344CB8AC3E}">
        <p14:creationId xmlns:p14="http://schemas.microsoft.com/office/powerpoint/2010/main" val="1058333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FCFA2CB-E552-415A-8D17-15FA215A7719}" type="datetimeFigureOut">
              <a:rPr lang="es-CL" smtClean="0"/>
              <a:t>10-04-2024</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AFD8413E-9ECB-401D-AB5A-89BC999E24EA}" type="slidenum">
              <a:rPr lang="es-CL" smtClean="0"/>
              <a:t>‹Nº›</a:t>
            </a:fld>
            <a:endParaRPr lang="es-C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2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CFA2CB-E552-415A-8D17-15FA215A7719}" type="datetimeFigureOut">
              <a:rPr lang="es-CL" smtClean="0"/>
              <a:t>10-04-2024</a:t>
            </a:fld>
            <a:endParaRPr lang="es-C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FD8413E-9ECB-401D-AB5A-89BC999E24EA}" type="slidenum">
              <a:rPr lang="es-CL" smtClean="0"/>
              <a:t>‹Nº›</a:t>
            </a:fld>
            <a:endParaRPr lang="es-C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59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ekflare.com/es/magic-methods-in-python/" TargetMode="External"/><Relationship Id="rId2" Type="http://schemas.openxmlformats.org/officeDocument/2006/relationships/hyperlink" Target="https://python-intermedio.readthedocs.io/es/latest/classes.html#:~:text=Las%20clases%20en%20Python%20son,final%20del%20nombre%20del%20mism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python_classes.asp" TargetMode="External"/><Relationship Id="rId2" Type="http://schemas.openxmlformats.org/officeDocument/2006/relationships/hyperlink" Target="https://blog.hubspot.es/website/clases-python" TargetMode="External"/><Relationship Id="rId1" Type="http://schemas.openxmlformats.org/officeDocument/2006/relationships/slideLayout" Target="../slideLayouts/slideLayout2.xml"/><Relationship Id="rId4" Type="http://schemas.openxmlformats.org/officeDocument/2006/relationships/hyperlink" Target="https://www.programacionfacil.org/cursos/python_poo/python_poo_3_el_metodo_init_y_self.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xataka.com/basics/api-que-sirv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godb.com/es/solutions/use-c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ulesoft.com/es/resources/api/what-is-an-api" TargetMode="External"/><Relationship Id="rId2" Type="http://schemas.openxmlformats.org/officeDocument/2006/relationships/hyperlink" Target="https://www.sydle.com/es/blog/api-6214f68876950e47761c40e7" TargetMode="External"/><Relationship Id="rId1" Type="http://schemas.openxmlformats.org/officeDocument/2006/relationships/slideLayout" Target="../slideLayouts/slideLayout2.xml"/><Relationship Id="rId4" Type="http://schemas.openxmlformats.org/officeDocument/2006/relationships/hyperlink" Target="https://www.redhat.com/es/topics/api/what-are-application-programming-interfaces"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postma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3F62AA-4407-7878-D2F2-E329F890B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A8AB2062-C287-DB66-24E8-1BBB8B83F45F}"/>
              </a:ext>
            </a:extLst>
          </p:cNvPr>
          <p:cNvSpPr>
            <a:spLocks noGrp="1"/>
          </p:cNvSpPr>
          <p:nvPr>
            <p:ph type="ctrTitle"/>
          </p:nvPr>
        </p:nvSpPr>
        <p:spPr/>
        <p:txBody>
          <a:bodyPr>
            <a:normAutofit/>
          </a:bodyPr>
          <a:lstStyle/>
          <a:p>
            <a:r>
              <a:rPr lang="es-CL" sz="8800" b="1" dirty="0" err="1"/>
              <a:t>Checkpoint</a:t>
            </a:r>
            <a:r>
              <a:rPr lang="es-CL" sz="8800" b="1" dirty="0"/>
              <a:t> 6</a:t>
            </a:r>
          </a:p>
        </p:txBody>
      </p:sp>
      <p:sp>
        <p:nvSpPr>
          <p:cNvPr id="3" name="Subtítulo 2">
            <a:extLst>
              <a:ext uri="{FF2B5EF4-FFF2-40B4-BE49-F238E27FC236}">
                <a16:creationId xmlns:a16="http://schemas.microsoft.com/office/drawing/2014/main" id="{1F06771A-CF88-E626-879C-C76981DF57F6}"/>
              </a:ext>
            </a:extLst>
          </p:cNvPr>
          <p:cNvSpPr>
            <a:spLocks noGrp="1"/>
          </p:cNvSpPr>
          <p:nvPr>
            <p:ph type="subTitle" idx="1"/>
          </p:nvPr>
        </p:nvSpPr>
        <p:spPr/>
        <p:txBody>
          <a:bodyPr>
            <a:normAutofit/>
          </a:bodyPr>
          <a:lstStyle/>
          <a:p>
            <a:r>
              <a:rPr lang="es-CL" sz="4800" b="1" dirty="0" err="1"/>
              <a:t>DevCamp</a:t>
            </a:r>
            <a:endParaRPr lang="es-CL" sz="4800" b="1" dirty="0"/>
          </a:p>
        </p:txBody>
      </p:sp>
    </p:spTree>
    <p:extLst>
      <p:ext uri="{BB962C8B-B14F-4D97-AF65-F5344CB8AC3E}">
        <p14:creationId xmlns:p14="http://schemas.microsoft.com/office/powerpoint/2010/main" val="3700217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3353AB-75CA-4828-4D6C-1C92FE3FA02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polimorfismo</a:t>
            </a:r>
          </a:p>
        </p:txBody>
      </p:sp>
      <p:sp>
        <p:nvSpPr>
          <p:cNvPr id="3" name="Marcador de contenido 2">
            <a:extLst>
              <a:ext uri="{FF2B5EF4-FFF2-40B4-BE49-F238E27FC236}">
                <a16:creationId xmlns:a16="http://schemas.microsoft.com/office/drawing/2014/main" id="{DD0C069F-EDF6-6DE8-FF46-87A13EFC8C40}"/>
              </a:ext>
            </a:extLst>
          </p:cNvPr>
          <p:cNvSpPr>
            <a:spLocks noGrp="1"/>
          </p:cNvSpPr>
          <p:nvPr>
            <p:ph idx="1"/>
          </p:nvPr>
        </p:nvSpPr>
        <p:spPr>
          <a:xfrm>
            <a:off x="838200" y="1825625"/>
            <a:ext cx="4407568" cy="4351338"/>
          </a:xfrm>
        </p:spPr>
        <p:txBody>
          <a:bodyPr>
            <a:normAutofit lnSpcReduction="10000"/>
          </a:bodyPr>
          <a:lstStyle/>
          <a:p>
            <a:pPr marL="63500">
              <a:spcBef>
                <a:spcPts val="1235"/>
              </a:spcBef>
            </a:pPr>
            <a:r>
              <a:rPr lang="es-ES" sz="1800" dirty="0" err="1">
                <a:effectLst/>
                <a:latin typeface="Calibri" panose="020F0502020204030204" pitchFamily="34" charset="0"/>
                <a:ea typeface="Calibri" panose="020F0502020204030204" pitchFamily="34" charset="0"/>
              </a:rPr>
              <a:t>class</a:t>
            </a:r>
            <a:r>
              <a:rPr lang="es-ES" sz="1800" dirty="0">
                <a:effectLst/>
                <a:latin typeface="Calibri" panose="020F0502020204030204" pitchFamily="34" charset="0"/>
                <a:ea typeface="Calibri" panose="020F0502020204030204" pitchFamily="34" charset="0"/>
              </a:rPr>
              <a:t> 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raise</a:t>
            </a:r>
            <a:r>
              <a:rPr lang="es-ES" sz="1800" spc="-4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NotImplementedError</a:t>
            </a:r>
            <a:endParaRPr lang="es-CL" sz="1800" dirty="0">
              <a:effectLst/>
              <a:latin typeface="Calibri" panose="020F0502020204030204" pitchFamily="34" charset="0"/>
              <a:ea typeface="Calibri" panose="020F0502020204030204" pitchFamily="34" charset="0"/>
            </a:endParaRPr>
          </a:p>
          <a:p>
            <a:pPr marL="63500"/>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0"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Gato(Animal):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mew</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63500">
              <a:spcBef>
                <a:spcPts val="55"/>
              </a:spcBef>
              <a:spcAft>
                <a:spcPts val="0"/>
              </a:spcAft>
            </a:pPr>
            <a:r>
              <a:rPr lang="es-ES" sz="1800" dirty="0">
                <a:effectLst/>
                <a:latin typeface="Calibri" panose="020F0502020204030204" pitchFamily="34" charset="0"/>
                <a:ea typeface="Calibri" panose="020F0502020204030204" pitchFamily="34" charset="0"/>
              </a:rPr>
              <a:t> </a:t>
            </a:r>
            <a:endParaRPr lang="es-CL" sz="1800" dirty="0">
              <a:effectLst/>
              <a:latin typeface="Calibri" panose="020F0502020204030204" pitchFamily="34" charset="0"/>
              <a:ea typeface="Calibri" panose="020F0502020204030204" pitchFamily="34" charset="0"/>
            </a:endParaRPr>
          </a:p>
          <a:p>
            <a:pPr marL="63500"/>
            <a:r>
              <a:rPr lang="es-ES" sz="1800" dirty="0" err="1">
                <a:effectLst/>
                <a:latin typeface="Calibri" panose="020F0502020204030204" pitchFamily="34" charset="0"/>
                <a:ea typeface="Calibri" panose="020F0502020204030204" pitchFamily="34" charset="0"/>
              </a:rPr>
              <a:t>class</a:t>
            </a:r>
            <a:r>
              <a:rPr lang="es-ES" sz="1800" spc="-2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Perro(Animal):</a:t>
            </a:r>
            <a:endParaRPr lang="es-CL" sz="1800" dirty="0">
              <a:effectLst/>
              <a:latin typeface="Calibri" panose="020F0502020204030204" pitchFamily="34" charset="0"/>
              <a:ea typeface="Calibri" panose="020F0502020204030204" pitchFamily="34" charset="0"/>
            </a:endParaRPr>
          </a:p>
          <a:p>
            <a:pPr marL="520700"/>
            <a:r>
              <a:rPr lang="es-ES" sz="1800" dirty="0" err="1">
                <a:effectLst/>
                <a:latin typeface="Calibri" panose="020F0502020204030204" pitchFamily="34" charset="0"/>
                <a:ea typeface="Calibri" panose="020F0502020204030204" pitchFamily="34" charset="0"/>
              </a:rPr>
              <a:t>def</a:t>
            </a:r>
            <a:r>
              <a:rPr lang="es-ES" sz="1800" spc="-10" dirty="0">
                <a:effectLst/>
                <a:latin typeface="Calibri" panose="020F0502020204030204" pitchFamily="34" charset="0"/>
                <a:ea typeface="Calibri" panose="020F0502020204030204" pitchFamily="34" charset="0"/>
              </a:rPr>
              <a:t> </a:t>
            </a:r>
            <a:r>
              <a:rPr lang="es-ES" sz="1800" spc="-10" dirty="0">
                <a:latin typeface="Calibri" panose="020F0502020204030204" pitchFamily="34" charset="0"/>
                <a:ea typeface="Calibri" panose="020F0502020204030204" pitchFamily="34" charset="0"/>
              </a:rPr>
              <a:t>sonido</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self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pPr marL="977900"/>
            <a:r>
              <a:rPr lang="es-ES" sz="1800" dirty="0" err="1">
                <a:effectLst/>
                <a:latin typeface="Calibri" panose="020F0502020204030204" pitchFamily="34" charset="0"/>
                <a:ea typeface="Calibri" panose="020F0502020204030204" pitchFamily="34" charset="0"/>
              </a:rPr>
              <a:t>print</a:t>
            </a:r>
            <a:r>
              <a:rPr lang="es-ES" sz="1800" dirty="0">
                <a:effectLst/>
                <a:latin typeface="Calibri" panose="020F0502020204030204" pitchFamily="34" charset="0"/>
                <a:ea typeface="Calibri" panose="020F0502020204030204" pitchFamily="34" charset="0"/>
              </a:rPr>
              <a:t>(“</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 </a:t>
            </a:r>
            <a:r>
              <a:rPr lang="es-ES" sz="1800" dirty="0" err="1">
                <a:effectLst/>
                <a:latin typeface="Calibri" panose="020F0502020204030204" pitchFamily="34" charset="0"/>
                <a:ea typeface="Calibri" panose="020F0502020204030204" pitchFamily="34" charset="0"/>
              </a:rPr>
              <a:t>woof</a:t>
            </a:r>
            <a:r>
              <a:rPr lang="es-ES" sz="1800" dirty="0">
                <a:effectLst/>
                <a:latin typeface="Calibri" panose="020F0502020204030204" pitchFamily="34" charset="0"/>
                <a:ea typeface="Calibri" panose="020F0502020204030204" pitchFamily="34" charset="0"/>
              </a:rPr>
              <a:t>")</a:t>
            </a:r>
            <a:endParaRPr lang="es-CL" sz="1800" dirty="0">
              <a:effectLst/>
              <a:latin typeface="Calibri" panose="020F0502020204030204" pitchFamily="34" charset="0"/>
              <a:ea typeface="Calibri" panose="020F0502020204030204" pitchFamily="34" charset="0"/>
            </a:endParaRPr>
          </a:p>
          <a:p>
            <a:endParaRPr lang="es-CL" dirty="0"/>
          </a:p>
        </p:txBody>
      </p:sp>
      <p:sp>
        <p:nvSpPr>
          <p:cNvPr id="5" name="Marcador de contenido 2">
            <a:extLst>
              <a:ext uri="{FF2B5EF4-FFF2-40B4-BE49-F238E27FC236}">
                <a16:creationId xmlns:a16="http://schemas.microsoft.com/office/drawing/2014/main" id="{F796B92A-7AFB-0286-0271-66FB4A77DB66}"/>
              </a:ext>
            </a:extLst>
          </p:cNvPr>
          <p:cNvSpPr txBox="1">
            <a:spLocks/>
          </p:cNvSpPr>
          <p:nvPr/>
        </p:nvSpPr>
        <p:spPr>
          <a:xfrm>
            <a:off x="6605337" y="1825625"/>
            <a:ext cx="4407568"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latin typeface="Open Sans" panose="020B0606030504020204" pitchFamily="34" charset="0"/>
                <a:ea typeface="Open Sans" panose="020B0606030504020204" pitchFamily="34" charset="0"/>
                <a:cs typeface="Open Sans" panose="020B0606030504020204" pitchFamily="34" charset="0"/>
              </a:rPr>
              <a:t>En este ejemplo, la clase padre es Animal, las clases hijas son gato y perro, que se relacionan con la  padre por tener su nombre entre paréntesis. Y estas clases hijas heredan el método sonido del padre, sin embargo en cada clase hija se especifica que es lo que se hará con ese método. polimorfismo</a:t>
            </a:r>
          </a:p>
        </p:txBody>
      </p:sp>
    </p:spTree>
    <p:extLst>
      <p:ext uri="{BB962C8B-B14F-4D97-AF65-F5344CB8AC3E}">
        <p14:creationId xmlns:p14="http://schemas.microsoft.com/office/powerpoint/2010/main" val="127902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10DA7-90E7-2B15-F7CC-FF1C9D164BCA}"/>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método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dunder</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0A3F35F9-74AD-0298-3B03-D9F6B5C3031C}"/>
              </a:ext>
            </a:extLst>
          </p:cNvPr>
          <p:cNvSpPr>
            <a:spLocks noGrp="1"/>
          </p:cNvSpPr>
          <p:nvPr>
            <p:ph idx="1"/>
          </p:nvPr>
        </p:nvSpPr>
        <p:spPr/>
        <p:txBody>
          <a:bodyPr>
            <a:noAutofit/>
          </a:bodyPr>
          <a:lstStyle/>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son un tipo especial de métodos en Python. Su nombre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viene del inglés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double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underscore</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methods</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traducido al español métodos de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bajo. Como lo describe su nombre la forma de declarar dichos métodos es con doble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guión</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 _ </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 principio y al final de su nombre.</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Existen muchos métodos </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dunder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predefinidos que tienen un significado especial en Python y son invocados automáticamente en ciertas situaciones específicas, por ejemplo: cuando hacemos una suma de 4 + 4, se está invocando al método </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1"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internamente y sin que nosotros lo visualicemos ni o llamemos de forma específica.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Pero la peculiaridad de estas funciones es que a parte de ejecutarse automáticamente,  los podemos llamar cuando creamos oportuno dentro de nuestro código. </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br>
              <a:rPr lang="es-ES" sz="1800" b="0" dirty="0">
                <a:effectLst/>
                <a:latin typeface="Open Sans" panose="020B0606030504020204" pitchFamily="34" charset="0"/>
                <a:ea typeface="Open Sans" panose="020B0606030504020204" pitchFamily="34" charset="0"/>
                <a:cs typeface="Open Sans" panose="020B0606030504020204" pitchFamily="34" charset="0"/>
              </a:rPr>
            </a:b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más comunes son:</a:t>
            </a:r>
            <a:endParaRPr lang="es-ES" sz="18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init</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str</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 </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len</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pPr algn="just" rtl="0" fontAlgn="base">
              <a:spcBef>
                <a:spcPts val="0"/>
              </a:spcBef>
              <a:spcAft>
                <a:spcPts val="0"/>
              </a:spcAft>
              <a:buFont typeface="+mj-lt"/>
              <a:buAutoNum type="arabicPeriod"/>
            </a:pP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r>
              <a:rPr lang="es-E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a:t>
            </a:r>
            <a:r>
              <a:rPr lang="es-E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__</a:t>
            </a:r>
          </a:p>
          <a:p>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7930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B325F-B9F2-9014-8282-F985A957AB17}"/>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 de un </a:t>
            </a:r>
            <a:r>
              <a:rPr lang="es-CL" b="1" dirty="0" err="1">
                <a:solidFill>
                  <a:schemeClr val="accent2"/>
                </a:solidFill>
                <a:latin typeface="Open Sans" panose="020B0606030504020204" pitchFamily="34" charset="0"/>
                <a:ea typeface="Open Sans" panose="020B0606030504020204" pitchFamily="34" charset="0"/>
                <a:cs typeface="Open Sans" panose="020B0606030504020204" pitchFamily="34" charset="0"/>
              </a:rPr>
              <a:t>Dunder</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4D2C815B-05DB-4BC3-1E5D-14A3DF95E468}"/>
              </a:ext>
            </a:extLst>
          </p:cNvPr>
          <p:cNvSpPr>
            <a:spLocks noGrp="1"/>
          </p:cNvSpPr>
          <p:nvPr>
            <p:ph idx="1"/>
          </p:nvPr>
        </p:nvSpPr>
        <p:spPr/>
        <p:txBody>
          <a:bodyPr>
            <a:normAutofit lnSpcReduction="10000"/>
          </a:bodyPr>
          <a:lstStyle/>
          <a:p>
            <a:pPr algn="just" rtl="0">
              <a:spcBef>
                <a:spcPts val="0"/>
              </a:spcBef>
              <a:spcAft>
                <a:spcPts val="0"/>
              </a:spcAft>
            </a:pP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dirty="0" err="1">
                <a:latin typeface="Open Sans" panose="020B0606030504020204" pitchFamily="34" charset="0"/>
                <a:ea typeface="Open Sans" panose="020B0606030504020204" pitchFamily="34" charset="0"/>
                <a:cs typeface="Open Sans" panose="020B0606030504020204" pitchFamily="34" charset="0"/>
              </a:rPr>
              <a:t>Super</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def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init</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algo):</a:t>
            </a:r>
            <a:endParaRPr lang="es-ES" sz="20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self.</a:t>
            </a:r>
            <a:r>
              <a:rPr lang="es-ES" sz="2000" dirty="0" err="1">
                <a:latin typeface="Open Sans" panose="020B0606030504020204" pitchFamily="34" charset="0"/>
                <a:ea typeface="Open Sans" panose="020B0606030504020204" pitchFamily="34" charset="0"/>
                <a:cs typeface="Open Sans" panose="020B0606030504020204" pitchFamily="34" charset="0"/>
              </a:rPr>
              <a:t>algo</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 algo</a:t>
            </a:r>
          </a:p>
          <a:p>
            <a:pPr algn="just" rtl="0">
              <a:spcBef>
                <a:spcPts val="0"/>
              </a:spcBef>
              <a:spcAft>
                <a:spcPts val="0"/>
              </a:spcAft>
            </a:pPr>
            <a:endParaRPr lang="es-ES"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latin typeface="Open Sans" panose="020B0606030504020204" pitchFamily="34" charset="0"/>
                <a:ea typeface="Open Sans" panose="020B0606030504020204" pitchFamily="34" charset="0"/>
                <a:cs typeface="Open Sans" panose="020B0606030504020204" pitchFamily="34" charset="0"/>
              </a:rPr>
              <a:t>En este ejemplo se tiene el uso de método __</a:t>
            </a:r>
            <a:r>
              <a:rPr lang="es-ES" sz="2000" dirty="0" err="1">
                <a:latin typeface="Open Sans" panose="020B0606030504020204" pitchFamily="34" charset="0"/>
                <a:ea typeface="Open Sans" panose="020B0606030504020204" pitchFamily="34" charset="0"/>
                <a:cs typeface="Open Sans" panose="020B0606030504020204" pitchFamily="34" charset="0"/>
              </a:rPr>
              <a:t>init</a:t>
            </a:r>
            <a:r>
              <a:rPr lang="es-ES" sz="2000" dirty="0">
                <a:latin typeface="Open Sans" panose="020B0606030504020204" pitchFamily="34" charset="0"/>
                <a:ea typeface="Open Sans" panose="020B0606030504020204" pitchFamily="34" charset="0"/>
                <a:cs typeface="Open Sans" panose="020B0606030504020204" pitchFamily="34" charset="0"/>
              </a:rPr>
              <a:t>__ que se utiliza para inicializar los objetos de la clase </a:t>
            </a:r>
            <a:r>
              <a:rPr lang="es-ES" sz="2000" dirty="0" err="1">
                <a:latin typeface="Open Sans" panose="020B0606030504020204" pitchFamily="34" charset="0"/>
                <a:ea typeface="Open Sans" panose="020B0606030504020204" pitchFamily="34" charset="0"/>
                <a:cs typeface="Open Sans" panose="020B0606030504020204" pitchFamily="34" charset="0"/>
              </a:rPr>
              <a:t>SuperClase</a:t>
            </a:r>
            <a:r>
              <a:rPr lang="es-ES" sz="2000" dirty="0">
                <a:latin typeface="Open Sans" panose="020B0606030504020204" pitchFamily="34" charset="0"/>
                <a:ea typeface="Open Sans" panose="020B0606030504020204" pitchFamily="34" charset="0"/>
                <a:cs typeface="Open Sans" panose="020B0606030504020204" pitchFamily="34" charset="0"/>
              </a:rPr>
              <a:t>, </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Cuando se crea una nueva instancia de la clase </a:t>
            </a:r>
            <a:r>
              <a:rPr lang="es-ES" sz="2000" b="0" i="0" u="none" strike="noStrike" dirty="0" err="1">
                <a:effectLst/>
                <a:latin typeface="Open Sans" panose="020B0606030504020204" pitchFamily="34" charset="0"/>
                <a:ea typeface="Open Sans" panose="020B0606030504020204" pitchFamily="34" charset="0"/>
                <a:cs typeface="Open Sans" panose="020B0606030504020204" pitchFamily="34" charset="0"/>
              </a:rPr>
              <a:t>SuperClase</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 el método</a:t>
            </a:r>
            <a:r>
              <a:rPr lang="es-ES" sz="2000" b="1" dirty="0">
                <a:latin typeface="Open Sans" panose="020B0606030504020204" pitchFamily="34" charset="0"/>
                <a:ea typeface="Open Sans" panose="020B0606030504020204" pitchFamily="34" charset="0"/>
                <a:cs typeface="Open Sans" panose="020B0606030504020204" pitchFamily="34" charset="0"/>
              </a:rPr>
              <a:t> __</a:t>
            </a:r>
            <a:r>
              <a:rPr lang="es-ES" sz="2000" b="1" dirty="0" err="1">
                <a:latin typeface="Open Sans" panose="020B0606030504020204" pitchFamily="34" charset="0"/>
                <a:ea typeface="Open Sans" panose="020B0606030504020204" pitchFamily="34" charset="0"/>
                <a:cs typeface="Open Sans" panose="020B0606030504020204" pitchFamily="34" charset="0"/>
              </a:rPr>
              <a:t>init</a:t>
            </a:r>
            <a:r>
              <a:rPr lang="es-ES" sz="2000" b="1" dirty="0">
                <a:latin typeface="Open Sans" panose="020B0606030504020204" pitchFamily="34" charset="0"/>
                <a:ea typeface="Open Sans" panose="020B0606030504020204" pitchFamily="34" charset="0"/>
                <a:cs typeface="Open Sans" panose="020B0606030504020204" pitchFamily="34" charset="0"/>
              </a:rPr>
              <a:t>__</a:t>
            </a:r>
            <a:r>
              <a:rPr lang="es-ES" sz="2000" b="0" i="0" u="none" strike="noStrike" dirty="0">
                <a:effectLst/>
                <a:latin typeface="Open Sans" panose="020B0606030504020204" pitchFamily="34" charset="0"/>
                <a:ea typeface="Open Sans" panose="020B0606030504020204" pitchFamily="34" charset="0"/>
                <a:cs typeface="Open Sans" panose="020B0606030504020204" pitchFamily="34" charset="0"/>
              </a:rPr>
              <a:t>e invoca automáticamente para inicializar </a:t>
            </a:r>
            <a:r>
              <a:rPr lang="es-ES" sz="20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el objeto con los parámetros proporcionados.</a:t>
            </a:r>
          </a:p>
          <a:p>
            <a:pPr algn="just" rtl="0">
              <a:spcBef>
                <a:spcPts val="0"/>
              </a:spcBef>
              <a:spcAft>
                <a:spcPts val="0"/>
              </a:spcAft>
            </a:pP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algn="just">
              <a:spcBef>
                <a:spcPts val="0"/>
              </a:spcBef>
            </a:pPr>
            <a:r>
              <a:rPr lang="es-ES" sz="2000" u="sng"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rPr>
              <a:t>https://geekﬂare.com/es/magic-methods-in-python/</a:t>
            </a:r>
            <a:endParaRPr lang="es-CL" sz="200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2"/>
              </a:rPr>
              <a:t>https://python-intermedio.readthedocs.io/es/latest/classes.html#:~:text=Las%20clases%20en%20Python%20son,final%20del%20nombre%20del%20mismo</a:t>
            </a:r>
            <a:r>
              <a:rPr lang="es-CL" sz="2000" dirty="0">
                <a:latin typeface="Open Sans" panose="020B0606030504020204" pitchFamily="34" charset="0"/>
                <a:ea typeface="Open Sans" panose="020B0606030504020204" pitchFamily="34" charset="0"/>
                <a:cs typeface="Open Sans" panose="020B0606030504020204" pitchFamily="34" charset="0"/>
              </a:rPr>
              <a:t>.</a:t>
            </a:r>
            <a:endParaRPr lang="es-ES" sz="20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s-CL" sz="2000" dirty="0">
                <a:latin typeface="Open Sans" panose="020B0606030504020204" pitchFamily="34" charset="0"/>
                <a:ea typeface="Open Sans" panose="020B0606030504020204" pitchFamily="34" charset="0"/>
                <a:cs typeface="Open Sans" panose="020B0606030504020204" pitchFamily="34" charset="0"/>
                <a:hlinkClick r:id="rId3"/>
              </a:rPr>
              <a:t>https://geekflare.com/es/magic-methods-in-python/</a:t>
            </a:r>
            <a:endParaRPr lang="es-CL" sz="2000" dirty="0">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endParaRPr lang="es-CL"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1511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B73ED-EA32-6E59-3864-AFC65DCF5D83}"/>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un decorador de </a:t>
            </a:r>
            <a:r>
              <a:rPr lang="es-ES"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python</a:t>
            </a:r>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BEBD0BA7-BDE7-8108-1B21-06955A040047}"/>
              </a:ext>
            </a:extLst>
          </p:cNvPr>
          <p:cNvSpPr>
            <a:spLocks noGrp="1"/>
          </p:cNvSpPr>
          <p:nvPr>
            <p:ph idx="1"/>
          </p:nvPr>
        </p:nvSpPr>
        <p:spPr/>
        <p:txBody>
          <a:bodyPr>
            <a:normAutofit/>
          </a:bodyPr>
          <a:lstStyle/>
          <a:p>
            <a:pPr marL="63500" marR="195580"/>
            <a:r>
              <a:rPr lang="es-ES" sz="24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Los decoradores son funciones que reciben como parámetro otra función y pueden ser útiles ya que nos permiten envolver una función dentro de otra y modificar el comportamiento de esta última sin modificar la función principal de forma permanente. Como dice su nombre, este tipo de función lo que hace es decorar la función principal, es decir agregarle pasos y atajos de forma temporal.</a:t>
            </a:r>
            <a:endParaRPr lang="es-CL"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2945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455B1-1DD4-3CDC-1E9A-A45A3F04A735}"/>
              </a:ext>
            </a:extLst>
          </p:cNvPr>
          <p:cNvSpPr>
            <a:spLocks noGrp="1"/>
          </p:cNvSpPr>
          <p:nvPr>
            <p:ph type="title"/>
          </p:nvPr>
        </p:nvSpPr>
        <p:spPr/>
        <p:txBody>
          <a:bodyPr/>
          <a:lstStyle/>
          <a:p>
            <a:r>
              <a:rPr lang="es-CL" b="1" dirty="0">
                <a:latin typeface="Open Sans" panose="020B0606030504020204" pitchFamily="34" charset="0"/>
                <a:ea typeface="Open Sans" panose="020B0606030504020204" pitchFamily="34" charset="0"/>
                <a:cs typeface="Open Sans" panose="020B0606030504020204" pitchFamily="34" charset="0"/>
              </a:rPr>
              <a:t>Ejemplo de decorador</a:t>
            </a:r>
          </a:p>
        </p:txBody>
      </p:sp>
      <p:sp>
        <p:nvSpPr>
          <p:cNvPr id="3" name="Marcador de contenido 2">
            <a:extLst>
              <a:ext uri="{FF2B5EF4-FFF2-40B4-BE49-F238E27FC236}">
                <a16:creationId xmlns:a16="http://schemas.microsoft.com/office/drawing/2014/main" id="{41AAECED-81ED-E2D2-4A58-FBB937B94D8B}"/>
              </a:ext>
            </a:extLst>
          </p:cNvPr>
          <p:cNvSpPr>
            <a:spLocks noGrp="1"/>
          </p:cNvSpPr>
          <p:nvPr>
            <p:ph idx="1"/>
          </p:nvPr>
        </p:nvSpPr>
        <p:spPr>
          <a:xfrm>
            <a:off x="838200" y="1825625"/>
            <a:ext cx="8512834" cy="4351338"/>
          </a:xfrm>
        </p:spPr>
        <p:txBody>
          <a:bodyPr>
            <a:normAutofit fontScale="92500" lnSpcReduction="20000"/>
          </a:bodyPr>
          <a:lstStyle/>
          <a:p>
            <a:pPr marL="201295" marR="4119245" indent="-138430">
              <a:spcAft>
                <a:spcPts val="0"/>
              </a:spcAft>
            </a:pPr>
            <a:r>
              <a:rPr lang="es-ES" sz="1600" spc="-5"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err="1">
                <a:effectLst/>
                <a:latin typeface="Calibri" panose="020F0502020204030204" pitchFamily="34" charset="0"/>
                <a:ea typeface="Calibri" panose="020F0502020204030204" pitchFamily="34" charset="0"/>
              </a:rPr>
              <a:t>hazla_upper</a:t>
            </a:r>
            <a:r>
              <a:rPr lang="es-ES" sz="1600" spc="-5" dirty="0">
                <a:effectLst/>
                <a:latin typeface="Calibri" panose="020F0502020204030204" pitchFamily="34" charset="0"/>
                <a:ea typeface="Calibri" panose="020F0502020204030204" pitchFamily="34" charset="0"/>
              </a:rPr>
              <a:t>(</a:t>
            </a:r>
            <a:r>
              <a:rPr lang="es-ES" sz="1600" spc="-5" dirty="0" err="1">
                <a:effectLst/>
                <a:latin typeface="Calibri" panose="020F0502020204030204" pitchFamily="34" charset="0"/>
                <a:ea typeface="Calibri" panose="020F0502020204030204" pitchFamily="34" charset="0"/>
              </a:rPr>
              <a:t>func</a:t>
            </a:r>
            <a:r>
              <a:rPr lang="es-ES" sz="1600" spc="-5" dirty="0">
                <a:effectLst/>
                <a:latin typeface="Calibri" panose="020F0502020204030204" pitchFamily="34" charset="0"/>
                <a:ea typeface="Calibri" panose="020F0502020204030204" pitchFamily="34" charset="0"/>
              </a:rPr>
              <a:t>):</a:t>
            </a:r>
            <a:r>
              <a:rPr lang="es-ES" sz="1600" spc="-260" dirty="0">
                <a:effectLst/>
                <a:latin typeface="Calibri" panose="020F0502020204030204" pitchFamily="34" charset="0"/>
                <a:ea typeface="Calibri" panose="020F0502020204030204" pitchFamily="34" charset="0"/>
              </a:rPr>
              <a:t> </a:t>
            </a:r>
          </a:p>
          <a:p>
            <a:pPr marL="658495" marR="4119245" lvl="1" indent="-138430">
              <a:lnSpc>
                <a:spcPct val="100000"/>
              </a:lnSpc>
            </a:pPr>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a:t>
            </a:r>
            <a:r>
              <a:rPr lang="es-ES" sz="1600" spc="-5" dirty="0">
                <a:latin typeface="Calibri" panose="020F0502020204030204" pitchFamily="34" charset="0"/>
                <a:ea typeface="Calibri" panose="020F0502020204030204" pitchFamily="34" charset="0"/>
              </a:rPr>
              <a:t>cambiar</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58495" marR="4222115" lvl="1" indent="137795">
              <a:lnSpc>
                <a:spcPct val="100000"/>
              </a:lnSpc>
            </a:pPr>
            <a:r>
              <a:rPr lang="es-ES" sz="1600" spc="-5"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func</a:t>
            </a:r>
            <a:r>
              <a:rPr lang="es-ES" sz="1600" dirty="0">
                <a:effectLst/>
                <a:latin typeface="Calibri" panose="020F0502020204030204" pitchFamily="34" charset="0"/>
                <a:ea typeface="Calibri" panose="020F0502020204030204" pitchFamily="34" charset="0"/>
              </a:rPr>
              <a:t>().</a:t>
            </a:r>
            <a:r>
              <a:rPr lang="es-ES" sz="1600" dirty="0" err="1">
                <a:effectLst/>
                <a:latin typeface="Calibri" panose="020F0502020204030204" pitchFamily="34" charset="0"/>
                <a:ea typeface="Calibri" panose="020F0502020204030204" pitchFamily="34" charset="0"/>
              </a:rPr>
              <a:t>upper</a:t>
            </a:r>
            <a:r>
              <a:rPr lang="es-ES" sz="1600" dirty="0">
                <a:effectLst/>
                <a:latin typeface="Calibri" panose="020F0502020204030204" pitchFamily="34" charset="0"/>
                <a:ea typeface="Calibri" panose="020F0502020204030204" pitchFamily="34" charset="0"/>
              </a:rPr>
              <a:t>()</a:t>
            </a:r>
          </a:p>
          <a:p>
            <a:pPr marL="201295" marR="4222115" indent="137795">
              <a:lnSpc>
                <a:spcPct val="201000"/>
              </a:lnSpc>
              <a:spcAft>
                <a:spcPts val="0"/>
              </a:spcAft>
            </a:pPr>
            <a:r>
              <a:rPr lang="es-ES" sz="1600" spc="-260"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return</a:t>
            </a:r>
            <a:r>
              <a:rPr lang="es-ES" sz="1600" spc="-5" dirty="0">
                <a:effectLst/>
                <a:latin typeface="Calibri" panose="020F0502020204030204" pitchFamily="34" charset="0"/>
                <a:ea typeface="Calibri" panose="020F0502020204030204" pitchFamily="34" charset="0"/>
              </a:rPr>
              <a:t> </a:t>
            </a:r>
            <a:r>
              <a:rPr lang="es-CL" sz="1600" dirty="0">
                <a:effectLst/>
                <a:latin typeface="Calibri" panose="020F0502020204030204" pitchFamily="34" charset="0"/>
                <a:ea typeface="Calibri" panose="020F0502020204030204" pitchFamily="34" charset="0"/>
              </a:rPr>
              <a:t>cambiar</a:t>
            </a:r>
          </a:p>
          <a:p>
            <a:pPr marL="63500" marR="4617085"/>
            <a:r>
              <a:rPr lang="es-ES" sz="1600" spc="-5" dirty="0">
                <a:effectLst/>
                <a:latin typeface="Calibri" panose="020F0502020204030204" pitchFamily="34" charset="0"/>
                <a:ea typeface="Calibri" panose="020F0502020204030204" pitchFamily="34" charset="0"/>
              </a:rPr>
              <a:t>@hazla_upper</a:t>
            </a:r>
          </a:p>
          <a:p>
            <a:pPr marL="63500" marR="4617085"/>
            <a:r>
              <a:rPr lang="es-ES" sz="1600" dirty="0" err="1">
                <a:effectLst/>
                <a:latin typeface="Calibri" panose="020F0502020204030204" pitchFamily="34" charset="0"/>
                <a:ea typeface="Calibri" panose="020F0502020204030204" pitchFamily="34" charset="0"/>
              </a:rPr>
              <a:t>def</a:t>
            </a:r>
            <a:r>
              <a:rPr lang="es-ES" sz="1600" spc="-5" dirty="0">
                <a:effectLst/>
                <a:latin typeface="Calibri" panose="020F0502020204030204" pitchFamily="34" charset="0"/>
                <a:ea typeface="Calibri" panose="020F0502020204030204" pitchFamily="34" charset="0"/>
              </a:rPr>
              <a:t> inicio(</a:t>
            </a:r>
            <a:r>
              <a:rPr lang="es-ES" sz="1600" dirty="0">
                <a:effectLst/>
                <a:latin typeface="Calibri" panose="020F0502020204030204" pitchFamily="34" charset="0"/>
                <a:ea typeface="Calibri" panose="020F0502020204030204" pitchFamily="34" charset="0"/>
              </a:rPr>
              <a:t>):</a:t>
            </a:r>
            <a:endParaRPr lang="es-CL" sz="1600" dirty="0">
              <a:effectLst/>
              <a:latin typeface="Calibri" panose="020F0502020204030204" pitchFamily="34" charset="0"/>
              <a:ea typeface="Calibri" panose="020F0502020204030204" pitchFamily="34" charset="0"/>
            </a:endParaRPr>
          </a:p>
          <a:p>
            <a:pPr marL="63500" marR="2837815" indent="137795">
              <a:lnSpc>
                <a:spcPct val="200000"/>
              </a:lnSpc>
            </a:pPr>
            <a:r>
              <a:rPr lang="es-ES" sz="1600" dirty="0" err="1">
                <a:effectLst/>
                <a:latin typeface="Calibri" panose="020F0502020204030204" pitchFamily="34" charset="0"/>
                <a:ea typeface="Calibri" panose="020F0502020204030204" pitchFamily="34" charset="0"/>
              </a:rPr>
              <a:t>return</a:t>
            </a:r>
            <a:r>
              <a:rPr lang="es-ES" sz="1600" spc="-15" dirty="0">
                <a:effectLst/>
                <a:latin typeface="Calibri" panose="020F0502020204030204" pitchFamily="34" charset="0"/>
                <a:ea typeface="Calibri" panose="020F0502020204030204" pitchFamily="34" charset="0"/>
              </a:rPr>
              <a:t> </a:t>
            </a:r>
            <a:r>
              <a:rPr lang="es-ES" sz="1600" dirty="0">
                <a:effectLst/>
                <a:latin typeface="Calibri" panose="020F0502020204030204" pitchFamily="34" charset="0"/>
                <a:ea typeface="Calibri" panose="020F0502020204030204" pitchFamily="34" charset="0"/>
              </a:rPr>
              <a:t>‘este es el </a:t>
            </a:r>
            <a:r>
              <a:rPr lang="es-ES" sz="1600" dirty="0" err="1">
                <a:effectLst/>
                <a:latin typeface="Calibri" panose="020F0502020204030204" pitchFamily="34" charset="0"/>
                <a:ea typeface="Calibri" panose="020F0502020204030204" pitchFamily="34" charset="0"/>
              </a:rPr>
              <a:t>incio</a:t>
            </a:r>
            <a:r>
              <a:rPr lang="es-ES" sz="1600" dirty="0">
                <a:effectLst/>
                <a:latin typeface="Calibri" panose="020F0502020204030204" pitchFamily="34" charset="0"/>
                <a:ea typeface="Calibri" panose="020F0502020204030204" pitchFamily="34" charset="0"/>
              </a:rPr>
              <a:t> de todo!’</a:t>
            </a:r>
          </a:p>
          <a:p>
            <a:pPr marL="63500" marR="2837815" indent="137795">
              <a:lnSpc>
                <a:spcPct val="200000"/>
              </a:lnSpc>
            </a:pPr>
            <a:r>
              <a:rPr lang="es-ES" sz="1600" spc="-255" dirty="0">
                <a:effectLst/>
                <a:latin typeface="Calibri" panose="020F0502020204030204" pitchFamily="34" charset="0"/>
                <a:ea typeface="Calibri" panose="020F0502020204030204" pitchFamily="34" charset="0"/>
              </a:rPr>
              <a:t> </a:t>
            </a:r>
            <a:r>
              <a:rPr lang="es-ES" sz="1600" dirty="0" err="1">
                <a:effectLst/>
                <a:latin typeface="Calibri" panose="020F0502020204030204" pitchFamily="34" charset="0"/>
                <a:ea typeface="Calibri" panose="020F0502020204030204" pitchFamily="34" charset="0"/>
              </a:rPr>
              <a:t>print</a:t>
            </a:r>
            <a:r>
              <a:rPr lang="es-ES" sz="1600" dirty="0">
                <a:effectLst/>
                <a:latin typeface="Calibri" panose="020F0502020204030204" pitchFamily="34" charset="0"/>
                <a:ea typeface="Calibri" panose="020F0502020204030204" pitchFamily="34" charset="0"/>
              </a:rPr>
              <a:t>(saludo())</a:t>
            </a:r>
            <a:endParaRPr lang="es-CL" sz="1600" dirty="0">
              <a:effectLst/>
              <a:latin typeface="Calibri" panose="020F0502020204030204" pitchFamily="34" charset="0"/>
              <a:ea typeface="Calibri" panose="020F0502020204030204" pitchFamily="34" charset="0"/>
            </a:endParaRPr>
          </a:p>
          <a:p>
            <a:pPr marL="63500">
              <a:lnSpc>
                <a:spcPts val="1460"/>
              </a:lnSpc>
            </a:pPr>
            <a:r>
              <a:rPr lang="es-ES" sz="1600" dirty="0">
                <a:effectLst/>
                <a:latin typeface="Calibri" panose="020F0502020204030204" pitchFamily="34" charset="0"/>
                <a:ea typeface="Calibri" panose="020F0502020204030204" pitchFamily="34" charset="0"/>
              </a:rPr>
              <a:t>Resultado:</a:t>
            </a:r>
            <a:endParaRPr lang="es-CL" sz="1600" dirty="0">
              <a:effectLst/>
              <a:latin typeface="Calibri" panose="020F0502020204030204" pitchFamily="34" charset="0"/>
              <a:ea typeface="Calibri" panose="020F0502020204030204" pitchFamily="34" charset="0"/>
            </a:endParaRPr>
          </a:p>
          <a:p>
            <a:pPr marL="63500"/>
            <a:r>
              <a:rPr lang="es-ES" sz="1600" dirty="0">
                <a:effectLst/>
                <a:latin typeface="Calibri" panose="020F0502020204030204" pitchFamily="34" charset="0"/>
                <a:ea typeface="Calibri" panose="020F0502020204030204" pitchFamily="34" charset="0"/>
              </a:rPr>
              <a:t> </a:t>
            </a:r>
            <a:endParaRPr lang="es-CL" sz="1600" dirty="0">
              <a:effectLst/>
              <a:latin typeface="Calibri" panose="020F0502020204030204" pitchFamily="34" charset="0"/>
              <a:ea typeface="Calibri" panose="020F0502020204030204" pitchFamily="34" charset="0"/>
            </a:endParaRPr>
          </a:p>
          <a:p>
            <a:pPr marL="63500">
              <a:spcBef>
                <a:spcPts val="1175"/>
              </a:spcBef>
            </a:pPr>
            <a:r>
              <a:rPr lang="es-CL" sz="1600" dirty="0">
                <a:effectLst/>
                <a:latin typeface="Calibri" panose="020F0502020204030204" pitchFamily="34" charset="0"/>
                <a:ea typeface="Calibri" panose="020F0502020204030204" pitchFamily="34" charset="0"/>
              </a:rPr>
              <a:t>ESTE ES EL INICIO DE TODO</a:t>
            </a:r>
          </a:p>
          <a:p>
            <a:endParaRPr lang="es-CL" sz="1600" dirty="0"/>
          </a:p>
        </p:txBody>
      </p:sp>
      <p:sp>
        <p:nvSpPr>
          <p:cNvPr id="4" name="Marcador de contenido 2">
            <a:extLst>
              <a:ext uri="{FF2B5EF4-FFF2-40B4-BE49-F238E27FC236}">
                <a16:creationId xmlns:a16="http://schemas.microsoft.com/office/drawing/2014/main" id="{9B245BEF-5490-C6EF-1F5C-D37059DF8A38}"/>
              </a:ext>
            </a:extLst>
          </p:cNvPr>
          <p:cNvSpPr txBox="1">
            <a:spLocks/>
          </p:cNvSpPr>
          <p:nvPr/>
        </p:nvSpPr>
        <p:spPr>
          <a:xfrm>
            <a:off x="5683369" y="1690688"/>
            <a:ext cx="508239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CL" dirty="0"/>
              <a:t>Tenemos una función decoradora que en este caso es </a:t>
            </a:r>
            <a:r>
              <a:rPr lang="es-CL" dirty="0" err="1"/>
              <a:t>hazla_upper</a:t>
            </a:r>
            <a:r>
              <a:rPr lang="es-CL" dirty="0"/>
              <a:t>, que se encarga de hacer mayúsculas el </a:t>
            </a:r>
            <a:r>
              <a:rPr lang="es-CL" dirty="0" err="1"/>
              <a:t>string</a:t>
            </a:r>
            <a:r>
              <a:rPr lang="es-CL" dirty="0"/>
              <a:t> de la otra función, el decorador se llama con @, </a:t>
            </a:r>
            <a:r>
              <a:rPr lang="es-CL" dirty="0" err="1"/>
              <a:t>asi</a:t>
            </a:r>
            <a:r>
              <a:rPr lang="es-CL" dirty="0"/>
              <a:t> Python sabe q es un decorador, entonces la función inicio que tiene un </a:t>
            </a:r>
            <a:r>
              <a:rPr lang="es-CL" dirty="0" err="1"/>
              <a:t>return</a:t>
            </a:r>
            <a:r>
              <a:rPr lang="es-CL" dirty="0"/>
              <a:t> de </a:t>
            </a:r>
            <a:r>
              <a:rPr lang="es-CL" dirty="0" err="1"/>
              <a:t>string</a:t>
            </a:r>
            <a:r>
              <a:rPr lang="es-CL" dirty="0"/>
              <a:t> se vera decorada por </a:t>
            </a:r>
            <a:r>
              <a:rPr lang="es-CL" dirty="0" err="1"/>
              <a:t>hazla_upper</a:t>
            </a:r>
            <a:r>
              <a:rPr lang="es-CL" dirty="0"/>
              <a:t>, y esto nos da el </a:t>
            </a:r>
            <a:r>
              <a:rPr lang="es-CL" dirty="0" err="1"/>
              <a:t>string</a:t>
            </a:r>
            <a:r>
              <a:rPr lang="es-CL" dirty="0"/>
              <a:t> de inicio, en mayúsculas. </a:t>
            </a:r>
          </a:p>
        </p:txBody>
      </p:sp>
    </p:spTree>
    <p:extLst>
      <p:ext uri="{BB962C8B-B14F-4D97-AF65-F5344CB8AC3E}">
        <p14:creationId xmlns:p14="http://schemas.microsoft.com/office/powerpoint/2010/main" val="316783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C1A44-A571-31F6-433D-CF3B567038E6}"/>
              </a:ext>
            </a:extLst>
          </p:cNvPr>
          <p:cNvSpPr>
            <a:spLocks noGrp="1"/>
          </p:cNvSpPr>
          <p:nvPr>
            <p:ph type="title"/>
          </p:nvPr>
        </p:nvSpPr>
        <p:spPr/>
        <p:txBody>
          <a:bodyPr/>
          <a:lstStyle/>
          <a:p>
            <a:r>
              <a:rPr lang="es-ES"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¿Para qué usamos Clases en Python?</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221A3A68-F415-3ACE-8852-3C7805F27A1B}"/>
              </a:ext>
            </a:extLst>
          </p:cNvPr>
          <p:cNvSpPr>
            <a:spLocks noGrp="1"/>
          </p:cNvSpPr>
          <p:nvPr>
            <p:ph idx="1"/>
          </p:nvPr>
        </p:nvSpPr>
        <p:spPr/>
        <p:txBody>
          <a:bodyPr>
            <a:normAutofit/>
          </a:bodyPr>
          <a:lstStyle/>
          <a:p>
            <a:pPr marL="63500">
              <a:spcBef>
                <a:spcPts val="55"/>
              </a:spcBef>
              <a:spcAft>
                <a:spcPts val="0"/>
              </a:spcAft>
            </a:pPr>
            <a:r>
              <a:rPr lang="es-ES" sz="2400" dirty="0">
                <a:effectLst/>
                <a:latin typeface="Open Sans" panose="020B0606030504020204" pitchFamily="34" charset="0"/>
                <a:ea typeface="Open Sans" panose="020B0606030504020204" pitchFamily="34" charset="0"/>
                <a:cs typeface="Open Sans" panose="020B0606030504020204" pitchFamily="34" charset="0"/>
              </a:rPr>
              <a:t>En </a:t>
            </a:r>
            <a:r>
              <a:rPr lang="es-ES" sz="2400" dirty="0">
                <a:latin typeface="Open Sans" panose="020B0606030504020204" pitchFamily="34" charset="0"/>
                <a:ea typeface="Open Sans" panose="020B0606030504020204" pitchFamily="34" charset="0"/>
                <a:cs typeface="Open Sans" panose="020B0606030504020204" pitchFamily="34" charset="0"/>
              </a:rPr>
              <a:t>Python podemos utilizar las clases como una plantilla o molde que se utilizan con los objetos los cuales compartirán los mismos métodos o atributos. </a:t>
            </a:r>
            <a:endParaRPr lang="es-CL" sz="2400" dirty="0">
              <a:effectLst/>
              <a:latin typeface="Open Sans" panose="020B0606030504020204" pitchFamily="34" charset="0"/>
              <a:ea typeface="Open Sans" panose="020B0606030504020204" pitchFamily="34" charset="0"/>
              <a:cs typeface="Open Sans" panose="020B0606030504020204" pitchFamily="34" charset="0"/>
            </a:endParaRPr>
          </a:p>
          <a:p>
            <a:pPr marL="63500" marR="86995"/>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sintaxis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definir</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una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es</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utilizando</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palabra</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dirty="0" err="1">
                <a:effectLst/>
                <a:latin typeface="Open Sans" panose="020B0606030504020204" pitchFamily="34" charset="0"/>
                <a:ea typeface="Open Sans" panose="020B0606030504020204" pitchFamily="34" charset="0"/>
                <a:cs typeface="Open Sans" panose="020B0606030504020204" pitchFamily="34" charset="0"/>
              </a:rPr>
              <a:t>class</a:t>
            </a:r>
            <a:r>
              <a:rPr lang="es-ES" sz="2400" dirty="0">
                <a:effectLst/>
                <a:latin typeface="Open Sans" panose="020B0606030504020204" pitchFamily="34" charset="0"/>
                <a:ea typeface="Open Sans" panose="020B0606030504020204" pitchFamily="34" charset="0"/>
                <a:cs typeface="Open Sans" panose="020B0606030504020204" pitchFamily="34" charset="0"/>
              </a:rPr>
              <a:t>”</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seguido</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del</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nombre</a:t>
            </a:r>
            <a:r>
              <a:rPr lang="es-ES" sz="2400" spc="-2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de</a:t>
            </a:r>
            <a:r>
              <a:rPr lang="es-ES" sz="2400" spc="-1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la</a:t>
            </a:r>
            <a:r>
              <a:rPr lang="es-ES" sz="2400" spc="-26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clase y dos puntos “:”. Siguiendo con el anterior ejemplo vamos a crear una clase para</a:t>
            </a:r>
            <a:r>
              <a:rPr lang="es-ES" sz="2400" spc="5"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generar</a:t>
            </a:r>
            <a:r>
              <a:rPr lang="es-ES" sz="2400" spc="-10" dirty="0">
                <a:effectLst/>
                <a:latin typeface="Open Sans" panose="020B0606030504020204" pitchFamily="34" charset="0"/>
                <a:ea typeface="Open Sans" panose="020B0606030504020204" pitchFamily="34" charset="0"/>
                <a:cs typeface="Open Sans" panose="020B0606030504020204" pitchFamily="34" charset="0"/>
              </a:rPr>
              <a:t> </a:t>
            </a:r>
            <a:r>
              <a:rPr lang="es-ES" sz="2400" dirty="0">
                <a:effectLst/>
                <a:latin typeface="Open Sans" panose="020B0606030504020204" pitchFamily="34" charset="0"/>
                <a:ea typeface="Open Sans" panose="020B0606030504020204" pitchFamily="34" charset="0"/>
                <a:cs typeface="Open Sans" panose="020B0606030504020204" pitchFamily="34" charset="0"/>
              </a:rPr>
              <a:t>coches:</a:t>
            </a:r>
            <a:endParaRPr lang="es-CL" sz="2400" dirty="0">
              <a:effectLst/>
              <a:latin typeface="Open Sans" panose="020B0606030504020204" pitchFamily="34" charset="0"/>
              <a:ea typeface="Open Sans" panose="020B0606030504020204" pitchFamily="34" charset="0"/>
              <a:cs typeface="Open Sans" panose="020B0606030504020204" pitchFamily="34" charset="0"/>
            </a:endParaRPr>
          </a:p>
          <a:p>
            <a:endParaRPr lang="es-CL"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978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04D7C-E62F-BB3C-7D42-EAD469282A66}"/>
              </a:ext>
            </a:extLst>
          </p:cNvPr>
          <p:cNvSpPr>
            <a:spLocks noGrp="1"/>
          </p:cNvSpPr>
          <p:nvPr>
            <p:ph type="title"/>
          </p:nvPr>
        </p:nvSpPr>
        <p:spPr/>
        <p:txBody>
          <a:bodyPr>
            <a:normAutofit fontScale="90000"/>
          </a:bodyPr>
          <a:lstStyle/>
          <a:p>
            <a:r>
              <a:rPr lang="es-ES" b="1" i="0" dirty="0">
                <a:solidFill>
                  <a:schemeClr val="accent2"/>
                </a:solidFill>
                <a:effectLst/>
                <a:latin typeface="montserrat" panose="00000500000000000000" pitchFamily="2" charset="0"/>
              </a:rPr>
              <a:t>¿Qué método se ejecuta automáticamente cuando se crea una instancia de una clase?</a:t>
            </a:r>
            <a:endParaRPr lang="es-CL" b="1" dirty="0">
              <a:solidFill>
                <a:schemeClr val="accent2"/>
              </a:solidFill>
            </a:endParaRPr>
          </a:p>
        </p:txBody>
      </p:sp>
      <p:sp>
        <p:nvSpPr>
          <p:cNvPr id="3" name="Marcador de contenido 2">
            <a:extLst>
              <a:ext uri="{FF2B5EF4-FFF2-40B4-BE49-F238E27FC236}">
                <a16:creationId xmlns:a16="http://schemas.microsoft.com/office/drawing/2014/main" id="{53A8E5C8-80D0-750C-17FC-FB1520328A46}"/>
              </a:ext>
            </a:extLst>
          </p:cNvPr>
          <p:cNvSpPr>
            <a:spLocks noGrp="1"/>
          </p:cNvSpPr>
          <p:nvPr>
            <p:ph idx="1"/>
          </p:nvPr>
        </p:nvSpPr>
        <p:spPr/>
        <p:txBody>
          <a:bodyPr>
            <a:normAutofit fontScale="92500" lnSpcReduction="10000"/>
          </a:bodyPr>
          <a:lstStyle/>
          <a:p>
            <a:r>
              <a:rPr lang="es-CL" dirty="0">
                <a:latin typeface="Open Sans" panose="020B0606030504020204" pitchFamily="34" charset="0"/>
                <a:ea typeface="Open Sans" panose="020B0606030504020204" pitchFamily="34" charset="0"/>
                <a:cs typeface="Open Sans" panose="020B0606030504020204" pitchFamily="34" charset="0"/>
              </a:rPr>
              <a:t>Se llama automáticamente al método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 cuando se crea una instancia en una clase, esta se emplea para darle a los atributos los calores que se establezcan en la clase. </a:t>
            </a:r>
          </a:p>
          <a:p>
            <a:r>
              <a:rPr lang="es-CL" dirty="0">
                <a:latin typeface="Open Sans" panose="020B0606030504020204" pitchFamily="34" charset="0"/>
                <a:ea typeface="Open Sans" panose="020B0606030504020204" pitchFamily="34" charset="0"/>
                <a:cs typeface="Open Sans" panose="020B0606030504020204" pitchFamily="34" charset="0"/>
              </a:rPr>
              <a:t>Por ejemplo, crearemos una clase llamada helado con los parámetros vaso, sabor y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1"/>
            <a:r>
              <a:rPr lang="es-CL" dirty="0" err="1">
                <a:latin typeface="Open Sans" panose="020B0606030504020204" pitchFamily="34" charset="0"/>
                <a:ea typeface="Open Sans" panose="020B0606030504020204" pitchFamily="34" charset="0"/>
                <a:cs typeface="Open Sans" panose="020B0606030504020204" pitchFamily="34" charset="0"/>
              </a:rPr>
              <a:t>class</a:t>
            </a:r>
            <a:r>
              <a:rPr lang="es-CL" dirty="0">
                <a:latin typeface="Open Sans" panose="020B0606030504020204" pitchFamily="34" charset="0"/>
                <a:ea typeface="Open Sans" panose="020B0606030504020204" pitchFamily="34" charset="0"/>
                <a:cs typeface="Open Sans" panose="020B0606030504020204" pitchFamily="34" charset="0"/>
              </a:rPr>
              <a:t> Helado:</a:t>
            </a:r>
          </a:p>
          <a:p>
            <a:pPr lvl="2"/>
            <a:r>
              <a:rPr lang="es-CL" dirty="0" err="1">
                <a:latin typeface="Open Sans" panose="020B0606030504020204" pitchFamily="34" charset="0"/>
                <a:ea typeface="Open Sans" panose="020B0606030504020204" pitchFamily="34" charset="0"/>
                <a:cs typeface="Open Sans" panose="020B0606030504020204" pitchFamily="34" charset="0"/>
              </a:rPr>
              <a:t>def</a:t>
            </a:r>
            <a:r>
              <a:rPr lang="es-CL" dirty="0">
                <a:latin typeface="Open Sans" panose="020B0606030504020204" pitchFamily="34" charset="0"/>
                <a:ea typeface="Open Sans" panose="020B0606030504020204" pitchFamily="34" charset="0"/>
                <a:cs typeface="Open Sans" panose="020B0606030504020204" pitchFamily="34" charset="0"/>
              </a:rPr>
              <a:t> __</a:t>
            </a:r>
            <a:r>
              <a:rPr lang="es-CL" dirty="0" err="1">
                <a:latin typeface="Open Sans" panose="020B0606030504020204" pitchFamily="34" charset="0"/>
                <a:ea typeface="Open Sans" panose="020B0606030504020204" pitchFamily="34" charset="0"/>
                <a:cs typeface="Open Sans" panose="020B0606030504020204" pitchFamily="34" charset="0"/>
              </a:rPr>
              <a:t>init</a:t>
            </a:r>
            <a:r>
              <a:rPr lang="es-CL" dirty="0">
                <a:latin typeface="Open Sans" panose="020B0606030504020204" pitchFamily="34" charset="0"/>
                <a:ea typeface="Open Sans" panose="020B0606030504020204" pitchFamily="34" charset="0"/>
                <a:cs typeface="Open Sans" panose="020B0606030504020204" pitchFamily="34" charset="0"/>
              </a:rPr>
              <a:t>__(</a:t>
            </a:r>
            <a:r>
              <a:rPr lang="es-CL" dirty="0" err="1">
                <a:latin typeface="Open Sans" panose="020B0606030504020204" pitchFamily="34" charset="0"/>
                <a:ea typeface="Open Sans" panose="020B0606030504020204" pitchFamily="34" charset="0"/>
                <a:cs typeface="Open Sans" panose="020B0606030504020204" pitchFamily="34" charset="0"/>
              </a:rPr>
              <a:t>self</a:t>
            </a:r>
            <a:r>
              <a:rPr lang="es-CL" dirty="0">
                <a:latin typeface="Open Sans" panose="020B0606030504020204" pitchFamily="34" charset="0"/>
                <a:ea typeface="Open Sans" panose="020B0606030504020204" pitchFamily="34" charset="0"/>
                <a:cs typeface="Open Sans" panose="020B0606030504020204" pitchFamily="34" charset="0"/>
              </a:rPr>
              <a:t>, vaso, sabor, </a:t>
            </a:r>
            <a:r>
              <a:rPr lang="es-CL" dirty="0" err="1">
                <a:latin typeface="Open Sans" panose="020B0606030504020204" pitchFamily="34" charset="0"/>
                <a:ea typeface="Open Sans" panose="020B0606030504020204" pitchFamily="34" charset="0"/>
                <a:cs typeface="Open Sans" panose="020B0606030504020204" pitchFamily="34" charset="0"/>
              </a:rPr>
              <a:t>tamano</a:t>
            </a:r>
            <a:r>
              <a:rPr lang="es-CL" dirty="0">
                <a:latin typeface="Open Sans" panose="020B0606030504020204" pitchFamily="34" charset="0"/>
                <a:ea typeface="Open Sans" panose="020B0606030504020204" pitchFamily="34" charset="0"/>
                <a:cs typeface="Open Sans" panose="020B0606030504020204" pitchFamily="34" charset="0"/>
              </a:rPr>
              <a:t>):</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self.vaso</a:t>
            </a:r>
            <a:r>
              <a:rPr lang="es-CL" dirty="0">
                <a:latin typeface="Open Sans" panose="020B0606030504020204" pitchFamily="34" charset="0"/>
                <a:ea typeface="Open Sans" panose="020B0606030504020204" pitchFamily="34" charset="0"/>
                <a:cs typeface="Open Sans" panose="020B0606030504020204" pitchFamily="34" charset="0"/>
              </a:rPr>
              <a:t> = vaso</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self.sabor</a:t>
            </a:r>
            <a:r>
              <a:rPr lang="es-CL" dirty="0">
                <a:latin typeface="Open Sans" panose="020B0606030504020204" pitchFamily="34" charset="0"/>
                <a:ea typeface="Open Sans" panose="020B0606030504020204" pitchFamily="34" charset="0"/>
                <a:cs typeface="Open Sans" panose="020B0606030504020204" pitchFamily="34" charset="0"/>
              </a:rPr>
              <a:t> = sabor</a:t>
            </a:r>
          </a:p>
          <a:p>
            <a:pPr lvl="3"/>
            <a:r>
              <a:rPr lang="es-CL" dirty="0" err="1">
                <a:latin typeface="Open Sans" panose="020B0606030504020204" pitchFamily="34" charset="0"/>
                <a:ea typeface="Open Sans" panose="020B0606030504020204" pitchFamily="34" charset="0"/>
                <a:cs typeface="Open Sans" panose="020B0606030504020204" pitchFamily="34" charset="0"/>
              </a:rPr>
              <a:t>self.tamano</a:t>
            </a:r>
            <a:r>
              <a:rPr lang="es-CL" dirty="0">
                <a:latin typeface="Open Sans" panose="020B0606030504020204" pitchFamily="34" charset="0"/>
                <a:ea typeface="Open Sans" panose="020B0606030504020204" pitchFamily="34" charset="0"/>
                <a:cs typeface="Open Sans" panose="020B0606030504020204" pitchFamily="34" charset="0"/>
              </a:rPr>
              <a:t> = tamaño</a:t>
            </a:r>
          </a:p>
          <a:p>
            <a:r>
              <a:rPr lang="es-CL" dirty="0">
                <a:latin typeface="Open Sans" panose="020B0606030504020204" pitchFamily="34" charset="0"/>
                <a:ea typeface="Open Sans" panose="020B0606030504020204" pitchFamily="34" charset="0"/>
                <a:cs typeface="Open Sans" panose="020B0606030504020204" pitchFamily="34" charset="0"/>
              </a:rPr>
              <a:t>Para mayor información puedes consultar:</a:t>
            </a:r>
          </a:p>
          <a:p>
            <a:pPr lvl="2"/>
            <a:r>
              <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hlinkClick r:id="rId2"/>
              </a:rPr>
              <a:t>https://blog.hubspot.es/website/clases-python</a:t>
            </a:r>
            <a:endParaRPr lang="es-ES" sz="1800" u="sng" spc="-5" dirty="0">
              <a:solidFill>
                <a:srgbClr val="0563C1"/>
              </a:solidFill>
              <a:effectLst/>
              <a:uFill>
                <a:solidFill>
                  <a:srgbClr val="0563C1"/>
                </a:solidFill>
              </a:uFill>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3"/>
              </a:rPr>
              <a:t>https://www.w3schools.com/python/python_classes.asp</a:t>
            </a:r>
            <a:endParaRPr lang="es-CL" dirty="0">
              <a:latin typeface="Open Sans" panose="020B0606030504020204" pitchFamily="34" charset="0"/>
              <a:ea typeface="Open Sans" panose="020B0606030504020204" pitchFamily="34" charset="0"/>
              <a:cs typeface="Open Sans" panose="020B0606030504020204" pitchFamily="34" charset="0"/>
            </a:endParaRPr>
          </a:p>
          <a:p>
            <a:pPr lvl="2"/>
            <a:r>
              <a:rPr lang="es-CL" dirty="0">
                <a:latin typeface="Open Sans" panose="020B0606030504020204" pitchFamily="34" charset="0"/>
                <a:ea typeface="Open Sans" panose="020B0606030504020204" pitchFamily="34" charset="0"/>
                <a:cs typeface="Open Sans" panose="020B0606030504020204" pitchFamily="34" charset="0"/>
                <a:hlinkClick r:id="rId4"/>
              </a:rPr>
              <a:t>https://www.programacionfacil.org/cursos/python_poo/python_poo_3_el_metodo_init_y_self.html</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997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18786-6F89-D9D3-439C-52AC0E1D89DA}"/>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¿Cuáles son los tres verbos de API?</a:t>
            </a:r>
            <a:endParaRPr lang="es-CL" b="1" dirty="0">
              <a:solidFill>
                <a:schemeClr val="accent2"/>
              </a:solidFill>
            </a:endParaRPr>
          </a:p>
        </p:txBody>
      </p:sp>
      <p:sp>
        <p:nvSpPr>
          <p:cNvPr id="3" name="Marcador de contenido 2">
            <a:extLst>
              <a:ext uri="{FF2B5EF4-FFF2-40B4-BE49-F238E27FC236}">
                <a16:creationId xmlns:a16="http://schemas.microsoft.com/office/drawing/2014/main" id="{FAC5CA82-3F8A-E1E8-4459-AF5D7ED71D74}"/>
              </a:ext>
            </a:extLst>
          </p:cNvPr>
          <p:cNvSpPr>
            <a:spLocks noGrp="1"/>
          </p:cNvSpPr>
          <p:nvPr>
            <p:ph idx="1"/>
          </p:nvPr>
        </p:nvSpPr>
        <p:spPr/>
        <p:txBody>
          <a:bodyPr>
            <a:normAutofit/>
          </a:bodyPr>
          <a:lstStyle/>
          <a:p>
            <a:r>
              <a:rPr lang="es-CL" dirty="0"/>
              <a:t>API quiere decir </a:t>
            </a:r>
            <a:r>
              <a:rPr lang="es-CL" dirty="0" err="1"/>
              <a:t>Aplication</a:t>
            </a:r>
            <a:r>
              <a:rPr lang="es-CL" dirty="0"/>
              <a:t> </a:t>
            </a:r>
            <a:r>
              <a:rPr lang="es-CL" dirty="0" err="1"/>
              <a:t>Programing</a:t>
            </a:r>
            <a:r>
              <a:rPr lang="es-CL" dirty="0"/>
              <a:t> Interface, en español seria interfaz de programación de aplicaciones, estas nos ayudan a comunicarnos entre diferentes aplicaciones para obtener o compartir información, ahora cuando hablamos de verbos, nos referimos a los métodos HTTP, que también son llamados funcione so verbos.</a:t>
            </a:r>
          </a:p>
          <a:p>
            <a:r>
              <a:rPr lang="es-CL" dirty="0"/>
              <a:t>En el método HTTP se utilizan los siguientes verbos: GET (para obtener información), POST (para publicar información), PUT (este es para actualizar), DELETE (es  para eliminar datos)</a:t>
            </a:r>
          </a:p>
          <a:p>
            <a:r>
              <a:rPr lang="es-CL" dirty="0"/>
              <a:t>Para mas información puede acceder a:</a:t>
            </a: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a:t>
            </a:r>
            <a:r>
              <a:rPr lang="es-ES" sz="1800" u="sng" dirty="0">
                <a:solidFill>
                  <a:srgbClr val="0563C1"/>
                </a:solidFill>
                <a:effectLst/>
                <a:latin typeface="Calibri" panose="020F0502020204030204" pitchFamily="34" charset="0"/>
                <a:ea typeface="Calibri" panose="020F0502020204030204" pitchFamily="34" charset="0"/>
                <a:hlinkClick r:id="rId2"/>
              </a:rPr>
              <a:t>www.xataka.com/basics/api-que-sirve</a:t>
            </a:r>
            <a:endParaRPr lang="es-CL" sz="1800" dirty="0">
              <a:effectLst/>
              <a:latin typeface="Calibri" panose="020F0502020204030204" pitchFamily="34" charset="0"/>
              <a:ea typeface="Calibri" panose="020F0502020204030204" pitchFamily="34" charset="0"/>
            </a:endParaRPr>
          </a:p>
          <a:p>
            <a:pPr lvl="1"/>
            <a:r>
              <a:rPr lang="es-ES" sz="1800" u="sng" dirty="0">
                <a:solidFill>
                  <a:srgbClr val="0563C1"/>
                </a:solidFill>
                <a:effectLst/>
                <a:uFill>
                  <a:solidFill>
                    <a:srgbClr val="0563C1"/>
                  </a:solidFill>
                </a:uFill>
                <a:latin typeface="Calibri" panose="020F0502020204030204" pitchFamily="34" charset="0"/>
                <a:ea typeface="Calibri" panose="020F0502020204030204" pitchFamily="34" charset="0"/>
              </a:rPr>
              <a:t>https://codigofacilito.com/articulos/rails-verbos-http</a:t>
            </a:r>
            <a:r>
              <a:rPr lang="es-ES" sz="1800" spc="5" dirty="0">
                <a:solidFill>
                  <a:srgbClr val="0563C1"/>
                </a:solidFill>
                <a:effectLst/>
                <a:latin typeface="Calibri" panose="020F0502020204030204" pitchFamily="34" charset="0"/>
                <a:ea typeface="Calibri" panose="020F0502020204030204" pitchFamily="34" charset="0"/>
              </a:rPr>
              <a:t> </a:t>
            </a:r>
            <a:endParaRPr lang="es-CL" dirty="0"/>
          </a:p>
          <a:p>
            <a:endParaRPr lang="es-CL" dirty="0"/>
          </a:p>
        </p:txBody>
      </p:sp>
    </p:spTree>
    <p:extLst>
      <p:ext uri="{BB962C8B-B14F-4D97-AF65-F5344CB8AC3E}">
        <p14:creationId xmlns:p14="http://schemas.microsoft.com/office/powerpoint/2010/main" val="314398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FC738-36E6-7149-CBEC-F490D362FC57}"/>
              </a:ext>
            </a:extLst>
          </p:cNvPr>
          <p:cNvSpPr>
            <a:spLocks noGrp="1"/>
          </p:cNvSpPr>
          <p:nvPr>
            <p:ph type="title"/>
          </p:nvPr>
        </p:nvSpPr>
        <p:spPr/>
        <p:txBody>
          <a:bodyPr/>
          <a:lstStyle/>
          <a:p>
            <a:r>
              <a:rPr lang="es-ES" b="1" i="0" dirty="0">
                <a:solidFill>
                  <a:schemeClr val="accent2"/>
                </a:solidFill>
                <a:effectLst/>
                <a:latin typeface="montserrat" panose="00000500000000000000" pitchFamily="2" charset="0"/>
              </a:rPr>
              <a:t>¿Es MongoDB una base de datos SQL o NoSQL?</a:t>
            </a:r>
            <a:endParaRPr lang="es-CL" b="1" dirty="0">
              <a:solidFill>
                <a:schemeClr val="accent2"/>
              </a:solidFill>
            </a:endParaRPr>
          </a:p>
        </p:txBody>
      </p:sp>
      <p:sp>
        <p:nvSpPr>
          <p:cNvPr id="3" name="Marcador de contenido 2">
            <a:extLst>
              <a:ext uri="{FF2B5EF4-FFF2-40B4-BE49-F238E27FC236}">
                <a16:creationId xmlns:a16="http://schemas.microsoft.com/office/drawing/2014/main" id="{1B47BDFC-EBF8-D5E1-D30F-E557EF79F7DA}"/>
              </a:ext>
            </a:extLst>
          </p:cNvPr>
          <p:cNvSpPr>
            <a:spLocks noGrp="1"/>
          </p:cNvSpPr>
          <p:nvPr>
            <p:ph idx="1"/>
          </p:nvPr>
        </p:nvSpPr>
        <p:spPr/>
        <p:txBody>
          <a:bodyPr>
            <a:noAutofit/>
          </a:bodyPr>
          <a:lstStyle/>
          <a:p>
            <a:r>
              <a:rPr lang="es-CL" sz="1800" dirty="0">
                <a:latin typeface="Open Sans" panose="020B0606030504020204" pitchFamily="34" charset="0"/>
                <a:ea typeface="Open Sans" panose="020B0606030504020204" pitchFamily="34" charset="0"/>
                <a:cs typeface="Open Sans" panose="020B0606030504020204" pitchFamily="34" charset="0"/>
              </a:rPr>
              <a:t>MongoDB es una base de datos NoSQL, estas bases de datos funcionan con un lenguaje similar al de </a:t>
            </a:r>
            <a:r>
              <a:rPr lang="es-CL" sz="1800" dirty="0" err="1">
                <a:latin typeface="Open Sans" panose="020B0606030504020204" pitchFamily="34" charset="0"/>
                <a:ea typeface="Open Sans" panose="020B0606030504020204" pitchFamily="34" charset="0"/>
                <a:cs typeface="Open Sans" panose="020B0606030504020204" pitchFamily="34" charset="0"/>
              </a:rPr>
              <a:t>JavaScrip</a:t>
            </a:r>
            <a:r>
              <a:rPr lang="es-CL" sz="1800" dirty="0">
                <a:latin typeface="Open Sans" panose="020B0606030504020204" pitchFamily="34" charset="0"/>
                <a:ea typeface="Open Sans" panose="020B0606030504020204" pitchFamily="34" charset="0"/>
                <a:cs typeface="Open Sans" panose="020B0606030504020204" pitchFamily="34" charset="0"/>
              </a:rPr>
              <a:t>, en su formato de texto JSON, MongoDB NO guarda los datos en tablas (como lo hacen las </a:t>
            </a:r>
            <a:r>
              <a:rPr lang="es-CL" sz="1800" dirty="0" err="1">
                <a:latin typeface="Open Sans" panose="020B0606030504020204" pitchFamily="34" charset="0"/>
                <a:ea typeface="Open Sans" panose="020B0606030504020204" pitchFamily="34" charset="0"/>
                <a:cs typeface="Open Sans" panose="020B0606030504020204" pitchFamily="34" charset="0"/>
              </a:rPr>
              <a:t>bbdd</a:t>
            </a:r>
            <a:r>
              <a:rPr lang="es-CL" sz="1800" dirty="0">
                <a:latin typeface="Open Sans" panose="020B0606030504020204" pitchFamily="34" charset="0"/>
                <a:ea typeface="Open Sans" panose="020B0606030504020204" pitchFamily="34" charset="0"/>
                <a:cs typeface="Open Sans" panose="020B0606030504020204" pitchFamily="34" charset="0"/>
              </a:rPr>
              <a:t> SQL) si no que lo guarda en estructuras de datos BSON (el similar a JSON), estas bases de datos NoSQL, son no relacionales, y se </a:t>
            </a:r>
            <a:r>
              <a:rPr lang="es-CL" sz="1800" dirty="0" err="1">
                <a:latin typeface="Open Sans" panose="020B0606030504020204" pitchFamily="34" charset="0"/>
                <a:ea typeface="Open Sans" panose="020B0606030504020204" pitchFamily="34" charset="0"/>
                <a:cs typeface="Open Sans" panose="020B0606030504020204" pitchFamily="34" charset="0"/>
              </a:rPr>
              <a:t>utlizan</a:t>
            </a:r>
            <a:r>
              <a:rPr lang="es-CL" sz="1800" dirty="0">
                <a:latin typeface="Open Sans" panose="020B0606030504020204" pitchFamily="34" charset="0"/>
                <a:ea typeface="Open Sans" panose="020B0606030504020204" pitchFamily="34" charset="0"/>
                <a:cs typeface="Open Sans" panose="020B0606030504020204" pitchFamily="34" charset="0"/>
              </a:rPr>
              <a:t> cuando los datos son flexibles y dinámicos. </a:t>
            </a:r>
          </a:p>
          <a:p>
            <a:r>
              <a:rPr lang="es-CL" sz="1800" dirty="0">
                <a:latin typeface="Open Sans" panose="020B0606030504020204" pitchFamily="34" charset="0"/>
                <a:ea typeface="Open Sans" panose="020B0606030504020204" pitchFamily="34" charset="0"/>
                <a:cs typeface="Open Sans" panose="020B0606030504020204" pitchFamily="34" charset="0"/>
              </a:rPr>
              <a:t>Un ejemplo de uso de base de datos NoSQL seria en aplicaciones que procesan datos en tiempo real. Como juegos en línea</a:t>
            </a:r>
          </a:p>
          <a:p>
            <a:r>
              <a:rPr lang="es-CL" sz="1800" dirty="0">
                <a:latin typeface="Open Sans" panose="020B0606030504020204" pitchFamily="34" charset="0"/>
                <a:ea typeface="Open Sans" panose="020B0606030504020204" pitchFamily="34" charset="0"/>
                <a:cs typeface="Open Sans" panose="020B0606030504020204" pitchFamily="34" charset="0"/>
              </a:rPr>
              <a:t>Para mas información puede consultar:</a:t>
            </a:r>
          </a:p>
          <a:p>
            <a:pPr lvl="1"/>
            <a:r>
              <a:rPr lang="es-CL" sz="1800" dirty="0">
                <a:latin typeface="Open Sans" panose="020B0606030504020204" pitchFamily="34" charset="0"/>
                <a:ea typeface="Open Sans" panose="020B0606030504020204" pitchFamily="34" charset="0"/>
                <a:cs typeface="Open Sans" panose="020B0606030504020204" pitchFamily="34" charset="0"/>
                <a:hlinkClick r:id="rId2"/>
              </a:rPr>
              <a:t>https://www.mongodb.com/es/solutions/use-cases</a:t>
            </a:r>
            <a:endParaRPr lang="es-CL" sz="1800" dirty="0">
              <a:latin typeface="Open Sans" panose="020B0606030504020204" pitchFamily="34" charset="0"/>
              <a:ea typeface="Open Sans" panose="020B0606030504020204" pitchFamily="34" charset="0"/>
              <a:cs typeface="Open Sans" panose="020B0606030504020204" pitchFamily="34" charset="0"/>
            </a:endParaRPr>
          </a:p>
          <a:p>
            <a:pPr lvl="1"/>
            <a:r>
              <a:rPr lang="es-CL" sz="1800" dirty="0">
                <a:latin typeface="Open Sans" panose="020B0606030504020204" pitchFamily="34" charset="0"/>
                <a:ea typeface="Open Sans" panose="020B0606030504020204" pitchFamily="34" charset="0"/>
                <a:cs typeface="Open Sans" panose="020B0606030504020204" pitchFamily="34" charset="0"/>
              </a:rPr>
              <a:t>https://datascientest.com/es/mongodb-todo-sobre-la-base-de-datos-nosql-orientada-a-documentos#:~:text=ingenier%C3%ADa%20de%20datos.-,MongoDB%20es%20una%20base%20de%20datos%20NoSQL%20orientada%20a%20documentos,almacenan%20como%20colecciones%20y%20documentos.</a:t>
            </a:r>
          </a:p>
          <a:p>
            <a:pPr lvl="1"/>
            <a:endParaRPr lang="es-CL"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990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CECD89-C1AD-8057-E02E-A83C2EFB9C84}"/>
              </a:ext>
            </a:extLst>
          </p:cNvPr>
          <p:cNvSpPr>
            <a:spLocks noGrp="1"/>
          </p:cNvSpPr>
          <p:nvPr>
            <p:ph type="title"/>
          </p:nvPr>
        </p:nvSpPr>
        <p:spPr/>
        <p:txBody>
          <a:bodyPr/>
          <a:lstStyle/>
          <a:p>
            <a:r>
              <a:rPr lang="es-CL" b="1" i="0" dirty="0">
                <a:solidFill>
                  <a:schemeClr val="accent2"/>
                </a:solidFill>
                <a:effectLst/>
                <a:latin typeface="montserrat" panose="00000500000000000000" pitchFamily="2" charset="0"/>
              </a:rPr>
              <a:t>¿Qué es una API?</a:t>
            </a:r>
            <a:endParaRPr lang="es-CL" b="1" dirty="0">
              <a:solidFill>
                <a:schemeClr val="accent2"/>
              </a:solidFill>
            </a:endParaRPr>
          </a:p>
        </p:txBody>
      </p:sp>
      <p:sp>
        <p:nvSpPr>
          <p:cNvPr id="3" name="Marcador de contenido 2">
            <a:extLst>
              <a:ext uri="{FF2B5EF4-FFF2-40B4-BE49-F238E27FC236}">
                <a16:creationId xmlns:a16="http://schemas.microsoft.com/office/drawing/2014/main" id="{9AD3AF0B-E367-490A-15CD-04B615F2D5E3}"/>
              </a:ext>
            </a:extLst>
          </p:cNvPr>
          <p:cNvSpPr>
            <a:spLocks noGrp="1"/>
          </p:cNvSpPr>
          <p:nvPr>
            <p:ph idx="1"/>
          </p:nvPr>
        </p:nvSpPr>
        <p:spPr/>
        <p:txBody>
          <a:bodyPr>
            <a:normAutofit fontScale="92500"/>
          </a:bodyPr>
          <a:lstStyle/>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Es una pieza de código que permite que diferentes aplicaciones se comuniquen entre sí, compartir información y funcionalidades. Es un intermediario entre dos sistemas, que permite que una aplicación se comunique con otra y pida datos o acciones específicas.</a:t>
            </a:r>
          </a:p>
          <a:p>
            <a:pPr algn="l"/>
            <a:r>
              <a:rPr lang="es-ES" b="0" i="0" dirty="0">
                <a:solidFill>
                  <a:srgbClr val="202122"/>
                </a:solidFill>
                <a:effectLst/>
                <a:latin typeface="Open Sans" panose="020B0606030504020204" pitchFamily="34" charset="0"/>
                <a:ea typeface="Open Sans" panose="020B0606030504020204" pitchFamily="34" charset="0"/>
                <a:cs typeface="Open Sans" panose="020B0606030504020204" pitchFamily="34" charset="0"/>
              </a:rPr>
              <a:t>Por ejemplo, si se tiene una app para móviles acerca de cocteles y se hace una búsqueda de un coctel en especifico, la API ayudara a que esta app se comunique con el sitio web de recetas de cocteles y pida las recetas que cumplen con los criterios de búsqueda. La API entonces se encarga de recibir la solicitud, buscar las recetas apropiadas y regresar los resultados a la aplicación.</a:t>
            </a:r>
          </a:p>
          <a:p>
            <a:pPr algn="l"/>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En resumidas palabras, es lo que permite comunicar diferentes sistemas, </a:t>
            </a:r>
            <a:r>
              <a:rPr lang="es-ES" dirty="0" err="1">
                <a:solidFill>
                  <a:srgbClr val="202122"/>
                </a:solidFill>
                <a:latin typeface="Open Sans" panose="020B0606030504020204" pitchFamily="34" charset="0"/>
                <a:ea typeface="Open Sans" panose="020B0606030504020204" pitchFamily="34" charset="0"/>
                <a:cs typeface="Open Sans" panose="020B0606030504020204" pitchFamily="34" charset="0"/>
              </a:rPr>
              <a:t>oara</a:t>
            </a:r>
            <a:r>
              <a:rPr lang="es-ES" dirty="0">
                <a:solidFill>
                  <a:srgbClr val="202122"/>
                </a:solidFill>
                <a:latin typeface="Open Sans" panose="020B0606030504020204" pitchFamily="34" charset="0"/>
                <a:ea typeface="Open Sans" panose="020B0606030504020204" pitchFamily="34" charset="0"/>
                <a:cs typeface="Open Sans" panose="020B0606030504020204" pitchFamily="34" charset="0"/>
              </a:rPr>
              <a:t> obtener la información que se necesita, ese compartir de información hace que todo sea mas eficiente minimizando espacios tiempos y trabajo. </a:t>
            </a:r>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2928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5A8F4-AD7D-77CF-6970-0793A33D537B}"/>
              </a:ext>
            </a:extLst>
          </p:cNvPr>
          <p:cNvSpPr>
            <a:spLocks noGrp="1"/>
          </p:cNvSpPr>
          <p:nvPr>
            <p:ph type="title"/>
          </p:nvPr>
        </p:nvSpPr>
        <p:spPr/>
        <p:txBody>
          <a:bodyPr/>
          <a:lstStyle/>
          <a:p>
            <a:r>
              <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Ejemplos de API</a:t>
            </a:r>
          </a:p>
        </p:txBody>
      </p:sp>
      <p:sp>
        <p:nvSpPr>
          <p:cNvPr id="3" name="Marcador de contenido 2">
            <a:extLst>
              <a:ext uri="{FF2B5EF4-FFF2-40B4-BE49-F238E27FC236}">
                <a16:creationId xmlns:a16="http://schemas.microsoft.com/office/drawing/2014/main" id="{9A830ADA-4DC7-6750-7A97-17C4797F0B2F}"/>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Google </a:t>
            </a: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gracias a los estándares aplicados por Google, la mayoría de los sitios web pueden usar las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APIs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de Google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Maps</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para integrar mapas.</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Vulcan</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API multiplataforma permite que los desarrolladores creen interfaces gráficas en tiempo real y de alta calidad en aplicaciones, brindando mayor rapidez y eficiencia en la comunicación entre apps y unidades de procesamiento gráfico.</a:t>
            </a:r>
          </a:p>
          <a:p>
            <a:pPr algn="l">
              <a:buFont typeface="Arial" panose="020B0604020202020204" pitchFamily="34" charset="0"/>
              <a:buChar char="•"/>
            </a:pPr>
            <a:r>
              <a:rPr lang="es-ES" b="1"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Skyscanner</a:t>
            </a:r>
            <a:r>
              <a:rPr lang="es-ES"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esta plataforma de metabúsqueda facilita que viajeros puedan encontrar mejores tarifas para sus vuelos. Además, proporciona una API para aliados comerciales compatible con XML y JSON para el intercambio de datos.</a:t>
            </a:r>
          </a:p>
          <a:p>
            <a:pPr marL="0" indent="0" algn="l">
              <a:buNone/>
            </a:pP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Para mas </a:t>
            </a:r>
            <a:r>
              <a:rPr lang="es-ES" b="0" i="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infor</a:t>
            </a:r>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pueden acceder a :</a:t>
            </a: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2"/>
              </a:rPr>
              <a:t>https://www.sydle.com/es/blog/api-6214f68876950e47761c40e7</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3"/>
              </a:rPr>
              <a:t>https://www.mulesoft.com/es/resources/api/what-is-an-api</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lvl="1"/>
            <a:r>
              <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4"/>
              </a:rPr>
              <a:t>https://www.redhat.com/es/topics/api/what-are-application-programming-interfaces</a:t>
            </a:r>
            <a:endParaRPr lang="es-E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endParaRPr lang="es-CL"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736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86733-52A2-7319-56D7-38693450DE2B}"/>
              </a:ext>
            </a:extLst>
          </p:cNvPr>
          <p:cNvSpPr>
            <a:spLocks noGrp="1"/>
          </p:cNvSpPr>
          <p:nvPr>
            <p:ph type="title"/>
          </p:nvPr>
        </p:nvSpPr>
        <p:spPr/>
        <p:txBody>
          <a:bodyPr/>
          <a:lstStyle/>
          <a:p>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¿Qué es </a:t>
            </a:r>
            <a:r>
              <a:rPr lang="es-CL" b="1" i="0" dirty="0" err="1">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Postman</a:t>
            </a:r>
            <a:r>
              <a:rPr lang="es-CL" b="1" i="0" dirty="0">
                <a:solidFill>
                  <a:schemeClr val="accent2"/>
                </a:solidFill>
                <a:effectLst/>
                <a:latin typeface="Open Sans" panose="020B0606030504020204" pitchFamily="34" charset="0"/>
                <a:ea typeface="Open Sans" panose="020B0606030504020204" pitchFamily="34" charset="0"/>
                <a:cs typeface="Open Sans" panose="020B0606030504020204" pitchFamily="34" charset="0"/>
              </a:rPr>
              <a:t>?</a:t>
            </a:r>
            <a:endParaRPr lang="es-CL" b="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Marcador de contenido 2">
            <a:extLst>
              <a:ext uri="{FF2B5EF4-FFF2-40B4-BE49-F238E27FC236}">
                <a16:creationId xmlns:a16="http://schemas.microsoft.com/office/drawing/2014/main" id="{C349BE61-DC4E-5BC2-8346-5F81B5B82E6E}"/>
              </a:ext>
            </a:extLst>
          </p:cNvPr>
          <p:cNvSpPr>
            <a:spLocks noGrp="1"/>
          </p:cNvSpPr>
          <p:nvPr>
            <p:ph idx="1"/>
          </p:nvPr>
        </p:nvSpPr>
        <p:spPr/>
        <p:txBody>
          <a:bodyPr>
            <a:normAutofit fontScale="92500"/>
          </a:bodyPr>
          <a:lstStyle/>
          <a:p>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se usa para probar, documentar y compartir </a:t>
            </a:r>
            <a:r>
              <a:rPr lang="es-ES"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APIs</a:t>
            </a:r>
            <a:r>
              <a:rPr lang="es-ES"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por lo que se puede definir como una herramienta de desarrollo de API.</a:t>
            </a:r>
            <a:endPar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Es </a:t>
            </a:r>
            <a:r>
              <a:rPr lang="es-CL" sz="2400"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comoda</a:t>
            </a:r>
            <a:r>
              <a:rPr lang="es-CL" sz="2400" dirty="0">
                <a:solidFill>
                  <a:srgbClr val="000000"/>
                </a:solidFill>
                <a:latin typeface="Open Sans" panose="020B0606030504020204" pitchFamily="34" charset="0"/>
                <a:ea typeface="Open Sans" panose="020B0606030504020204" pitchFamily="34" charset="0"/>
                <a:cs typeface="Open Sans" panose="020B0606030504020204" pitchFamily="34" charset="0"/>
              </a:rPr>
              <a:t> para los desarrolladores ya que ofrece una interfaz grafica que permite enviar solicitudes HTTP a una API, ver las respuestas de manera clara, también de manera organizada y muy rápidamente.</a:t>
            </a:r>
          </a:p>
          <a:p>
            <a:r>
              <a:rPr lang="es-ES" sz="2400" dirty="0" err="1">
                <a:solidFill>
                  <a:srgbClr val="23232B"/>
                </a:solidFill>
                <a:latin typeface="Open Sans" panose="020B0606030504020204" pitchFamily="34" charset="0"/>
                <a:ea typeface="Open Sans" panose="020B0606030504020204" pitchFamily="34" charset="0"/>
                <a:cs typeface="Open Sans" panose="020B0606030504020204" pitchFamily="34" charset="0"/>
              </a:rPr>
              <a:t>Postman</a:t>
            </a:r>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 tiene bajo su poder una amplia comunidad de usuarios, una plataforma de fácil integración con otras, tiene la posibilidad del uso de scripts que permiten automatizar (entre otras cosas) y además es muy sencillo e intuitivo</a:t>
            </a:r>
          </a:p>
          <a:p>
            <a:r>
              <a:rPr lang="es-ES" sz="2400" dirty="0">
                <a:solidFill>
                  <a:srgbClr val="23232B"/>
                </a:solidFill>
                <a:latin typeface="Open Sans" panose="020B0606030504020204" pitchFamily="34" charset="0"/>
                <a:ea typeface="Open Sans" panose="020B0606030504020204" pitchFamily="34" charset="0"/>
                <a:cs typeface="Open Sans" panose="020B0606030504020204" pitchFamily="34" charset="0"/>
              </a:rPr>
              <a:t>Para mayor información, visitar:</a:t>
            </a:r>
          </a:p>
          <a:p>
            <a:pPr lvl="1"/>
            <a:r>
              <a:rPr lang="es-ES"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rPr>
              <a:t>https://</a:t>
            </a:r>
            <a:r>
              <a:rPr lang="es-ES" u="none" strike="noStrike"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2"/>
              </a:rPr>
              <a:t>www.postman.com/</a:t>
            </a:r>
            <a:endParaRPr lang="es-ES"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778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3AFBE-0688-4FF0-6261-A9F525899F67}"/>
              </a:ext>
            </a:extLst>
          </p:cNvPr>
          <p:cNvSpPr>
            <a:spLocks noGrp="1"/>
          </p:cNvSpPr>
          <p:nvPr>
            <p:ph type="title"/>
          </p:nvPr>
        </p:nvSpPr>
        <p:spPr/>
        <p:txBody>
          <a:bodyPr/>
          <a:lstStyle/>
          <a:p>
            <a:r>
              <a:rPr lang="es-CL" b="1" i="0" dirty="0">
                <a:solidFill>
                  <a:schemeClr val="accent2"/>
                </a:solidFill>
                <a:effectLst/>
                <a:latin typeface="montserrat" panose="00000500000000000000" pitchFamily="2" charset="0"/>
              </a:rPr>
              <a:t>¿Qué es el polimorfismo?</a:t>
            </a:r>
            <a:endParaRPr lang="es-CL" b="1" dirty="0">
              <a:solidFill>
                <a:schemeClr val="accent2"/>
              </a:solidFill>
            </a:endParaRPr>
          </a:p>
        </p:txBody>
      </p:sp>
      <p:sp>
        <p:nvSpPr>
          <p:cNvPr id="3" name="Marcador de contenido 2">
            <a:extLst>
              <a:ext uri="{FF2B5EF4-FFF2-40B4-BE49-F238E27FC236}">
                <a16:creationId xmlns:a16="http://schemas.microsoft.com/office/drawing/2014/main" id="{11B355FF-D3CE-CD27-7C99-AFAFC070BFA2}"/>
              </a:ext>
            </a:extLst>
          </p:cNvPr>
          <p:cNvSpPr>
            <a:spLocks noGrp="1"/>
          </p:cNvSpPr>
          <p:nvPr>
            <p:ph idx="1"/>
          </p:nvPr>
        </p:nvSpPr>
        <p:spPr/>
        <p:txBody>
          <a:bodyPr/>
          <a:lstStyle/>
          <a:p>
            <a:r>
              <a:rPr lang="es-ES" b="0" i="0" dirty="0">
                <a:solidFill>
                  <a:srgbClr val="000000"/>
                </a:solidFill>
                <a:effectLst/>
                <a:latin typeface="roboto" panose="020F0502020204030204" pitchFamily="2" charset="0"/>
              </a:rPr>
              <a:t>Es una característica que nos permite utilizar objetos de diferentes clases de manera intercambiable. Esto significa que el mismo método o función puede ser utilizado en diferentes tipos de objetos. </a:t>
            </a:r>
          </a:p>
          <a:p>
            <a:endParaRPr lang="es-ES" dirty="0">
              <a:solidFill>
                <a:srgbClr val="000000"/>
              </a:solidFill>
              <a:latin typeface="roboto" panose="020F0502020204030204" pitchFamily="2" charset="0"/>
            </a:endParaRPr>
          </a:p>
          <a:p>
            <a:endParaRPr lang="es-ES" b="0" i="0" dirty="0">
              <a:solidFill>
                <a:srgbClr val="000000"/>
              </a:solidFill>
              <a:effectLst/>
              <a:latin typeface="roboto" panose="020F0502020204030204" pitchFamily="2" charset="0"/>
            </a:endParaRPr>
          </a:p>
          <a:p>
            <a:r>
              <a:rPr lang="es-ES" dirty="0">
                <a:solidFill>
                  <a:srgbClr val="000000"/>
                </a:solidFill>
                <a:latin typeface="roboto" panose="020F0502020204030204" pitchFamily="2" charset="0"/>
              </a:rPr>
              <a:t>El polimorfismo esta relacionado con la herencia, esta se da cuando creamos una clase padre y las clases hijas.</a:t>
            </a:r>
          </a:p>
          <a:p>
            <a:endParaRPr lang="es-CL" dirty="0"/>
          </a:p>
        </p:txBody>
      </p:sp>
    </p:spTree>
    <p:extLst>
      <p:ext uri="{BB962C8B-B14F-4D97-AF65-F5344CB8AC3E}">
        <p14:creationId xmlns:p14="http://schemas.microsoft.com/office/powerpoint/2010/main" val="695428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130</TotalTime>
  <Words>1640</Words>
  <Application>Microsoft Office PowerPoint</Application>
  <PresentationFormat>Panorámica</PresentationFormat>
  <Paragraphs>100</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Arial</vt:lpstr>
      <vt:lpstr>Calibri</vt:lpstr>
      <vt:lpstr>Montserrat</vt:lpstr>
      <vt:lpstr>Open Sans</vt:lpstr>
      <vt:lpstr>roboto</vt:lpstr>
      <vt:lpstr>Tw Cen MT</vt:lpstr>
      <vt:lpstr>Tw Cen MT Condensed</vt:lpstr>
      <vt:lpstr>Wingdings 3</vt:lpstr>
      <vt:lpstr>Integral</vt:lpstr>
      <vt:lpstr>Checkpoint 6</vt:lpstr>
      <vt:lpstr>¿Para qué usamos Clases en Python?</vt:lpstr>
      <vt:lpstr>¿Qué método se ejecuta automáticamente cuando se crea una instancia de una clase?</vt:lpstr>
      <vt:lpstr>¿Cuáles son los tres verbos de API?</vt:lpstr>
      <vt:lpstr>¿Es MongoDB una base de datos SQL o NoSQL?</vt:lpstr>
      <vt:lpstr>¿Qué es una API?</vt:lpstr>
      <vt:lpstr>Ejemplos de API</vt:lpstr>
      <vt:lpstr>¿Qué es Postman?</vt:lpstr>
      <vt:lpstr>¿Qué es el polimorfismo?</vt:lpstr>
      <vt:lpstr>Ejemplo de polimorfismo</vt:lpstr>
      <vt:lpstr>¿Qué es un método dunder?</vt:lpstr>
      <vt:lpstr>Ejemplo de un Dunder</vt:lpstr>
      <vt:lpstr>¿Qué es un decorador de python?</vt:lpstr>
      <vt:lpstr>Ejemplo de decorador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6</dc:title>
  <dc:creator>Johan Rodriguez</dc:creator>
  <cp:lastModifiedBy>Johan Rodriguez</cp:lastModifiedBy>
  <cp:revision>1</cp:revision>
  <dcterms:created xsi:type="dcterms:W3CDTF">2024-04-10T20:10:37Z</dcterms:created>
  <dcterms:modified xsi:type="dcterms:W3CDTF">2024-04-10T22:21:35Z</dcterms:modified>
</cp:coreProperties>
</file>