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7" r:id="rId9"/>
    <p:sldId id="284" r:id="rId10"/>
    <p:sldId id="286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 Wrangling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Exploratory Data Analysis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Modeling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1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D1B32484-28F0-428A-9520-8334A2F3F0B1}" srcId="{DCCE571A-4D30-4294-ABAF-6885F619D2D9}" destId="{80308036-41FA-49DF-BC56-8BE1223C877B}" srcOrd="1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741589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918390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Data Wrangling</a:t>
          </a:r>
        </a:p>
      </dsp:txBody>
      <dsp:txXfrm>
        <a:off x="4228" y="1918390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426241"/>
          <a:ext cx="3088125" cy="546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4228" y="2426241"/>
        <a:ext cx="3088125" cy="546919"/>
      </dsp:txXfrm>
    </dsp:sp>
    <dsp:sp modelId="{210823F6-AC1A-46E3-9D99-A319DF497539}">
      <dsp:nvSpPr>
        <dsp:cNvPr id="0" name=""/>
        <dsp:cNvSpPr/>
      </dsp:nvSpPr>
      <dsp:spPr>
        <a:xfrm>
          <a:off x="4636415" y="741589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918390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Exploratory Data Analysis</a:t>
          </a:r>
        </a:p>
      </dsp:txBody>
      <dsp:txXfrm>
        <a:off x="3632774" y="1918390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426241"/>
          <a:ext cx="3088125" cy="546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3632774" y="2426241"/>
        <a:ext cx="3088125" cy="546919"/>
      </dsp:txXfrm>
    </dsp:sp>
    <dsp:sp modelId="{B0A3ABD2-C471-4A21-8AEF-3843C86919E1}">
      <dsp:nvSpPr>
        <dsp:cNvPr id="0" name=""/>
        <dsp:cNvSpPr/>
      </dsp:nvSpPr>
      <dsp:spPr>
        <a:xfrm>
          <a:off x="8264962" y="741589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918390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Modeling</a:t>
          </a:r>
        </a:p>
      </dsp:txBody>
      <dsp:txXfrm>
        <a:off x="7261321" y="1918390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426241"/>
          <a:ext cx="3088125" cy="546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7261321" y="2426241"/>
        <a:ext cx="3088125" cy="546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CROP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MACHINE </a:t>
            </a:r>
            <a:r>
              <a:rPr lang="en-US" sz="2300">
                <a:solidFill>
                  <a:srgbClr val="5792BA"/>
                </a:solidFill>
              </a:rPr>
              <a:t>LEARNING Internship PROJECT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Layout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5671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D3CD-FB1B-3C38-6372-C9EAD8DE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PROJECT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07370-BB20-1B38-A199-568657178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Create a machine learning solution to predict the crop yield per acre of rice or wheat crops in India.</a:t>
            </a:r>
          </a:p>
          <a:p>
            <a:pPr>
              <a:lnSpc>
                <a:spcPct val="150000"/>
              </a:lnSpc>
            </a:pPr>
            <a:r>
              <a:rPr lang="en-US" dirty="0"/>
              <a:t>Optimize the Root Mean Squared Error of the model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0484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44BE-BA1D-F337-A6B0-2D07F50C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U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8B430D-AFBB-8156-BE8D-50E7A6768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This data set has 44 features 23 of which are categorical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Upon Observation; There are about 5 columns that have about 60% null values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 wrangle function was created.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This function reads, cleans, and encodes the data frame.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34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9CA6-AC8A-18F3-9CF4-9F4B1780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Cont.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24B7-8B37-F0DA-F961-30B93513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All columns with more than 60% values were dropped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Label encoding was done on all categorical features</a:t>
            </a:r>
            <a:endParaRPr lang="en-GB" dirty="0"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effectLst/>
              </a:rPr>
              <a:t>The difference between the date columns was calculated in order to get the number of days it took from planting a seed to harvesting, this was also a way of reducing the dimension while still extracting much-needed information</a:t>
            </a:r>
          </a:p>
          <a:p>
            <a:pPr>
              <a:lnSpc>
                <a:spcPct val="150000"/>
              </a:lnSpc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56813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296B-1693-F56F-D14B-E1649E83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ANALYSIS/ REMOVING OUTLIERS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F064-F5D9-8CE3-1B3E-F593F3C2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 visualization was carried out and anomalies /outliers were observed</a:t>
            </a:r>
          </a:p>
          <a:p>
            <a:pPr>
              <a:lnSpc>
                <a:spcPct val="150000"/>
              </a:lnSpc>
            </a:pPr>
            <a:r>
              <a:rPr lang="en-US" dirty="0"/>
              <a:t>A for loop was created within the wrangle function to extract outliers that did not lie within the 0.01 and 0.9 quartile range</a:t>
            </a:r>
          </a:p>
          <a:p>
            <a:pPr marL="36900" indent="0">
              <a:lnSpc>
                <a:spcPct val="150000"/>
              </a:lnSpc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43308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703C-96A6-DD45-CF05-AA300FFD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C10F-6891-61BC-CCF0-7F2F9C32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3815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We modeled two times, the first time only considering our numerical features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The second time we encoded our categorical data and trained all features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The Random Forest Regressor was used in training our data set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The 1</a:t>
            </a:r>
            <a:r>
              <a:rPr lang="en-US" sz="2200" baseline="30000" dirty="0">
                <a:solidFill>
                  <a:schemeClr val="tx1"/>
                </a:solidFill>
              </a:rPr>
              <a:t>st</a:t>
            </a:r>
            <a:r>
              <a:rPr lang="en-US" sz="2200" dirty="0">
                <a:solidFill>
                  <a:schemeClr val="tx1"/>
                </a:solidFill>
              </a:rPr>
              <a:t> model gave us an encouraging Root mean square error of </a:t>
            </a:r>
            <a:r>
              <a:rPr kumimoji="0" lang="en-UG" altLang="en-UG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  <a:r>
              <a:rPr kumimoji="0" lang="en-US" altLang="en-UG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5.95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n>
                  <a:noFill/>
                </a:ln>
                <a:solidFill>
                  <a:schemeClr val="tx1"/>
                </a:solidFill>
                <a:effectLst/>
              </a:rPr>
              <a:t>The second gave a R2 of 36.44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The absolute errors  were; </a:t>
            </a:r>
            <a:r>
              <a:rPr kumimoji="0" lang="en-UG" altLang="en-UG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25.83077276524645</a:t>
            </a:r>
            <a:r>
              <a:rPr kumimoji="0" lang="en-US" altLang="en-UG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26.819</a:t>
            </a:r>
          </a:p>
          <a:p>
            <a:pPr>
              <a:lnSpc>
                <a:spcPct val="150000"/>
              </a:lnSpc>
            </a:pPr>
            <a:r>
              <a:rPr lang="en-US" altLang="en-UG" sz="2200" dirty="0">
                <a:ln>
                  <a:noFill/>
                </a:ln>
                <a:solidFill>
                  <a:schemeClr val="tx1"/>
                </a:solidFill>
                <a:effectLst/>
              </a:rPr>
              <a:t>We believe we met the object by reducing the initial R2 of 433 significantly</a:t>
            </a:r>
            <a:endParaRPr kumimoji="0" lang="en-US" altLang="en-UG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G" sz="2200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95806D-32B6-2CFB-61B6-71F602DB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G" altLang="en-U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6821F5-4DAA-F0FD-5B5C-F535B6565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G" altLang="en-UG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G" altLang="en-U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4AED29F-1537-B045-A9C5-71569E923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G" altLang="en-UG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G" altLang="en-U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7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F663-19C3-D9C6-2515-37664704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58" y="2800350"/>
            <a:ext cx="10353762" cy="1257300"/>
          </a:xfrm>
        </p:spPr>
        <p:txBody>
          <a:bodyPr/>
          <a:lstStyle/>
          <a:p>
            <a:r>
              <a:rPr lang="en-US" dirty="0"/>
              <a:t>Thank You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615640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249</TotalTime>
  <Words>278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</vt:lpstr>
      <vt:lpstr>Arial Nova Light</vt:lpstr>
      <vt:lpstr>Wingdings 2</vt:lpstr>
      <vt:lpstr>SlateVTI</vt:lpstr>
      <vt:lpstr>CROP PREDICTION</vt:lpstr>
      <vt:lpstr>Layout</vt:lpstr>
      <vt:lpstr>OBJECTIVE OF THE PROJECT</vt:lpstr>
      <vt:lpstr>Data Wrangling</vt:lpstr>
      <vt:lpstr>Data Wrangling Cont.</vt:lpstr>
      <vt:lpstr>EXPLORATORY DATA ANALYSIS/ REMOVING OUTLIERS</vt:lpstr>
      <vt:lpstr>Modeling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PREDICTION</dc:title>
  <dc:creator>Valentina Walters Teboh</dc:creator>
  <cp:lastModifiedBy>Valentina Walters Teboh</cp:lastModifiedBy>
  <cp:revision>7</cp:revision>
  <dcterms:created xsi:type="dcterms:W3CDTF">2023-09-11T14:54:15Z</dcterms:created>
  <dcterms:modified xsi:type="dcterms:W3CDTF">2023-09-15T10:37:44Z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