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6" r:id="rId8"/>
    <p:sldId id="262" r:id="rId9"/>
    <p:sldId id="263" r:id="rId10"/>
    <p:sldId id="264" r:id="rId11"/>
    <p:sldId id="267" r:id="rId12"/>
    <p:sldId id="268" r:id="rId13"/>
    <p:sldId id="265" r:id="rId14"/>
    <p:sldId id="275" r:id="rId15"/>
    <p:sldId id="274" r:id="rId16"/>
    <p:sldId id="269" r:id="rId17"/>
    <p:sldId id="270" r:id="rId18"/>
    <p:sldId id="276" r:id="rId19"/>
    <p:sldId id="277" r:id="rId20"/>
    <p:sldId id="278" r:id="rId21"/>
    <p:sldId id="279" r:id="rId22"/>
    <p:sldId id="271" r:id="rId23"/>
    <p:sldId id="2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DE65-BF58-8ACB-F153-8ED89869A78E}"/>
              </a:ext>
            </a:extLst>
          </p:cNvPr>
          <p:cNvSpPr>
            <a:spLocks noGrp="1"/>
          </p:cNvSpPr>
          <p:nvPr>
            <p:ph type="ctrTitle"/>
          </p:nvPr>
        </p:nvSpPr>
        <p:spPr/>
        <p:txBody>
          <a:bodyPr/>
          <a:lstStyle/>
          <a:p>
            <a:r>
              <a:rPr lang="en-US" dirty="0"/>
              <a:t>MACHINE LEARNING with Python </a:t>
            </a:r>
            <a:endParaRPr lang="en-UG" dirty="0"/>
          </a:p>
        </p:txBody>
      </p:sp>
      <p:sp>
        <p:nvSpPr>
          <p:cNvPr id="3" name="Subtitle 2">
            <a:extLst>
              <a:ext uri="{FF2B5EF4-FFF2-40B4-BE49-F238E27FC236}">
                <a16:creationId xmlns:a16="http://schemas.microsoft.com/office/drawing/2014/main" id="{0AECC0EC-0EB7-795A-9A88-B339949B4733}"/>
              </a:ext>
            </a:extLst>
          </p:cNvPr>
          <p:cNvSpPr>
            <a:spLocks noGrp="1"/>
          </p:cNvSpPr>
          <p:nvPr>
            <p:ph type="subTitle" idx="1"/>
          </p:nvPr>
        </p:nvSpPr>
        <p:spPr/>
        <p:txBody>
          <a:bodyPr/>
          <a:lstStyle/>
          <a:p>
            <a:r>
              <a:rPr lang="en-US" dirty="0">
                <a:solidFill>
                  <a:schemeClr val="tx1"/>
                </a:solidFill>
              </a:rPr>
              <a:t>Pandas, </a:t>
            </a:r>
            <a:r>
              <a:rPr lang="en-US" dirty="0" err="1">
                <a:solidFill>
                  <a:schemeClr val="tx1"/>
                </a:solidFill>
              </a:rPr>
              <a:t>numpy</a:t>
            </a:r>
            <a:r>
              <a:rPr lang="en-US" dirty="0">
                <a:solidFill>
                  <a:schemeClr val="tx1"/>
                </a:solidFill>
              </a:rPr>
              <a:t>, sci-kit learn, Classification , Clustering Models, Deployment of model</a:t>
            </a:r>
          </a:p>
          <a:p>
            <a:r>
              <a:rPr lang="en-US" dirty="0">
                <a:solidFill>
                  <a:schemeClr val="tx1"/>
                </a:solidFill>
              </a:rPr>
              <a:t>PRESENTED BY VALENTINA WALTERS TEBOH</a:t>
            </a:r>
            <a:endParaRPr lang="en-UG" dirty="0">
              <a:solidFill>
                <a:schemeClr val="tx1"/>
              </a:solidFill>
            </a:endParaRPr>
          </a:p>
        </p:txBody>
      </p:sp>
    </p:spTree>
    <p:extLst>
      <p:ext uri="{BB962C8B-B14F-4D97-AF65-F5344CB8AC3E}">
        <p14:creationId xmlns:p14="http://schemas.microsoft.com/office/powerpoint/2010/main" val="263340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CCEC-8ECE-1A52-507C-1F1EDCF2DAA5}"/>
              </a:ext>
            </a:extLst>
          </p:cNvPr>
          <p:cNvSpPr>
            <a:spLocks noGrp="1"/>
          </p:cNvSpPr>
          <p:nvPr>
            <p:ph type="title"/>
          </p:nvPr>
        </p:nvSpPr>
        <p:spPr/>
        <p:txBody>
          <a:bodyPr/>
          <a:lstStyle/>
          <a:p>
            <a:r>
              <a:rPr lang="en-US" dirty="0"/>
              <a:t>Support Vector Machine (SVM)</a:t>
            </a:r>
            <a:endParaRPr lang="en-UG" dirty="0"/>
          </a:p>
        </p:txBody>
      </p:sp>
      <p:sp>
        <p:nvSpPr>
          <p:cNvPr id="3" name="Content Placeholder 2">
            <a:extLst>
              <a:ext uri="{FF2B5EF4-FFF2-40B4-BE49-F238E27FC236}">
                <a16:creationId xmlns:a16="http://schemas.microsoft.com/office/drawing/2014/main" id="{09BE97C6-593A-8CDF-8B80-07D3F17376CA}"/>
              </a:ext>
            </a:extLst>
          </p:cNvPr>
          <p:cNvSpPr>
            <a:spLocks noGrp="1"/>
          </p:cNvSpPr>
          <p:nvPr>
            <p:ph idx="1"/>
          </p:nvPr>
        </p:nvSpPr>
        <p:spPr/>
        <p:txBody>
          <a:bodyPr>
            <a:normAutofit/>
          </a:bodyPr>
          <a:lstStyle/>
          <a:p>
            <a:r>
              <a:rPr lang="en-US" dirty="0"/>
              <a:t>The objective of the SVM is to find the hyperplane or line in the N-dimensional space that distinctly classifies the data points.</a:t>
            </a:r>
          </a:p>
          <a:p>
            <a:endParaRPr lang="en-US" dirty="0"/>
          </a:p>
          <a:p>
            <a:endParaRPr lang="en-US" dirty="0"/>
          </a:p>
        </p:txBody>
      </p:sp>
      <p:pic>
        <p:nvPicPr>
          <p:cNvPr id="7" name="Picture 6">
            <a:extLst>
              <a:ext uri="{FF2B5EF4-FFF2-40B4-BE49-F238E27FC236}">
                <a16:creationId xmlns:a16="http://schemas.microsoft.com/office/drawing/2014/main" id="{99F6039A-BFC1-4FAA-22F7-86E7B8D0C6DA}"/>
              </a:ext>
            </a:extLst>
          </p:cNvPr>
          <p:cNvPicPr>
            <a:picLocks noChangeAspect="1"/>
          </p:cNvPicPr>
          <p:nvPr/>
        </p:nvPicPr>
        <p:blipFill>
          <a:blip r:embed="rId2"/>
          <a:stretch>
            <a:fillRect/>
          </a:stretch>
        </p:blipFill>
        <p:spPr>
          <a:xfrm>
            <a:off x="2040096" y="3429000"/>
            <a:ext cx="6768623" cy="3124200"/>
          </a:xfrm>
          <a:prstGeom prst="rect">
            <a:avLst/>
          </a:prstGeom>
        </p:spPr>
      </p:pic>
    </p:spTree>
    <p:extLst>
      <p:ext uri="{BB962C8B-B14F-4D97-AF65-F5344CB8AC3E}">
        <p14:creationId xmlns:p14="http://schemas.microsoft.com/office/powerpoint/2010/main" val="371037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8589-25C6-EB08-E76D-5F4919612608}"/>
              </a:ext>
            </a:extLst>
          </p:cNvPr>
          <p:cNvSpPr>
            <a:spLocks noGrp="1"/>
          </p:cNvSpPr>
          <p:nvPr>
            <p:ph type="title"/>
          </p:nvPr>
        </p:nvSpPr>
        <p:spPr/>
        <p:txBody>
          <a:bodyPr/>
          <a:lstStyle/>
          <a:p>
            <a:r>
              <a:rPr lang="en-US" dirty="0"/>
              <a:t>SVM Cont.</a:t>
            </a:r>
            <a:endParaRPr lang="en-UG" dirty="0"/>
          </a:p>
        </p:txBody>
      </p:sp>
      <p:sp>
        <p:nvSpPr>
          <p:cNvPr id="3" name="Content Placeholder 2">
            <a:extLst>
              <a:ext uri="{FF2B5EF4-FFF2-40B4-BE49-F238E27FC236}">
                <a16:creationId xmlns:a16="http://schemas.microsoft.com/office/drawing/2014/main" id="{DE6D865F-A344-6180-B144-E855B6E20D49}"/>
              </a:ext>
            </a:extLst>
          </p:cNvPr>
          <p:cNvSpPr>
            <a:spLocks noGrp="1"/>
          </p:cNvSpPr>
          <p:nvPr>
            <p:ph idx="1"/>
          </p:nvPr>
        </p:nvSpPr>
        <p:spPr/>
        <p:txBody>
          <a:bodyPr/>
          <a:lstStyle/>
          <a:p>
            <a:r>
              <a:rPr lang="en-US" dirty="0"/>
              <a:t>How do we determine this plane? </a:t>
            </a:r>
          </a:p>
          <a:p>
            <a:endParaRPr lang="en-US" dirty="0"/>
          </a:p>
          <a:p>
            <a:endParaRPr lang="en-US" dirty="0"/>
          </a:p>
          <a:p>
            <a:endParaRPr lang="en-US" dirty="0"/>
          </a:p>
          <a:p>
            <a:endParaRPr lang="en-UG" dirty="0"/>
          </a:p>
        </p:txBody>
      </p:sp>
      <p:pic>
        <p:nvPicPr>
          <p:cNvPr id="7" name="Picture 6">
            <a:extLst>
              <a:ext uri="{FF2B5EF4-FFF2-40B4-BE49-F238E27FC236}">
                <a16:creationId xmlns:a16="http://schemas.microsoft.com/office/drawing/2014/main" id="{77DECE36-8DB5-EFB4-9050-E8C1F9ACDE82}"/>
              </a:ext>
            </a:extLst>
          </p:cNvPr>
          <p:cNvPicPr>
            <a:picLocks noChangeAspect="1"/>
          </p:cNvPicPr>
          <p:nvPr/>
        </p:nvPicPr>
        <p:blipFill>
          <a:blip r:embed="rId2"/>
          <a:stretch>
            <a:fillRect/>
          </a:stretch>
        </p:blipFill>
        <p:spPr>
          <a:xfrm>
            <a:off x="1747520" y="2903057"/>
            <a:ext cx="7366000" cy="3541714"/>
          </a:xfrm>
          <a:prstGeom prst="rect">
            <a:avLst/>
          </a:prstGeom>
        </p:spPr>
      </p:pic>
    </p:spTree>
    <p:extLst>
      <p:ext uri="{BB962C8B-B14F-4D97-AF65-F5344CB8AC3E}">
        <p14:creationId xmlns:p14="http://schemas.microsoft.com/office/powerpoint/2010/main" val="142461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83FC-CCE6-AB83-E1B9-098B6FF38A06}"/>
              </a:ext>
            </a:extLst>
          </p:cNvPr>
          <p:cNvSpPr>
            <a:spLocks noGrp="1"/>
          </p:cNvSpPr>
          <p:nvPr>
            <p:ph type="title"/>
          </p:nvPr>
        </p:nvSpPr>
        <p:spPr/>
        <p:txBody>
          <a:bodyPr/>
          <a:lstStyle/>
          <a:p>
            <a:r>
              <a:rPr lang="en-US" dirty="0"/>
              <a:t>SVM Cont.</a:t>
            </a:r>
            <a:endParaRPr lang="en-UG" dirty="0"/>
          </a:p>
        </p:txBody>
      </p:sp>
      <p:sp>
        <p:nvSpPr>
          <p:cNvPr id="3" name="Content Placeholder 2">
            <a:extLst>
              <a:ext uri="{FF2B5EF4-FFF2-40B4-BE49-F238E27FC236}">
                <a16:creationId xmlns:a16="http://schemas.microsoft.com/office/drawing/2014/main" id="{00D921A3-AAA5-6AD5-80BE-D9BDE2E2C31F}"/>
              </a:ext>
            </a:extLst>
          </p:cNvPr>
          <p:cNvSpPr>
            <a:spLocks noGrp="1"/>
          </p:cNvSpPr>
          <p:nvPr>
            <p:ph idx="1"/>
          </p:nvPr>
        </p:nvSpPr>
        <p:spPr>
          <a:xfrm>
            <a:off x="1141412" y="2097089"/>
            <a:ext cx="9905999" cy="3876992"/>
          </a:xfrm>
        </p:spPr>
        <p:txBody>
          <a:bodyPr>
            <a:normAutofit/>
          </a:bodyPr>
          <a:lstStyle/>
          <a:p>
            <a:r>
              <a:rPr lang="en-US" dirty="0"/>
              <a:t>Most times the differentiation is not always clearly seen so there is a need for transformation from one dimension to the other.</a:t>
            </a:r>
          </a:p>
          <a:p>
            <a:r>
              <a:rPr lang="en-US" dirty="0"/>
              <a:t>Transformation is done from one dimension to the other in order to ease</a:t>
            </a:r>
          </a:p>
          <a:p>
            <a:r>
              <a:rPr lang="en-US" dirty="0"/>
              <a:t>The Kernel determines the transformation from one dimension to another</a:t>
            </a:r>
          </a:p>
          <a:p>
            <a:r>
              <a:rPr lang="en-US" dirty="0"/>
              <a:t>Other parameters like c and gamma are manipulated to get the best margin for accurate performance</a:t>
            </a:r>
          </a:p>
          <a:p>
            <a:endParaRPr lang="en-UG" dirty="0"/>
          </a:p>
        </p:txBody>
      </p:sp>
    </p:spTree>
    <p:extLst>
      <p:ext uri="{BB962C8B-B14F-4D97-AF65-F5344CB8AC3E}">
        <p14:creationId xmlns:p14="http://schemas.microsoft.com/office/powerpoint/2010/main" val="217084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5120-D4AB-35FB-7748-927AE3E5F606}"/>
              </a:ext>
            </a:extLst>
          </p:cNvPr>
          <p:cNvSpPr>
            <a:spLocks noGrp="1"/>
          </p:cNvSpPr>
          <p:nvPr>
            <p:ph type="title"/>
          </p:nvPr>
        </p:nvSpPr>
        <p:spPr/>
        <p:txBody>
          <a:bodyPr/>
          <a:lstStyle/>
          <a:p>
            <a:r>
              <a:rPr lang="en-US" dirty="0"/>
              <a:t>Naïve BAYESIAN ALGORITHM</a:t>
            </a:r>
            <a:endParaRPr lang="en-UG" dirty="0"/>
          </a:p>
        </p:txBody>
      </p:sp>
      <p:sp>
        <p:nvSpPr>
          <p:cNvPr id="3" name="Content Placeholder 2">
            <a:extLst>
              <a:ext uri="{FF2B5EF4-FFF2-40B4-BE49-F238E27FC236}">
                <a16:creationId xmlns:a16="http://schemas.microsoft.com/office/drawing/2014/main" id="{0FEF97DA-5168-BDF3-1AF8-7B9B179BF76F}"/>
              </a:ext>
            </a:extLst>
          </p:cNvPr>
          <p:cNvSpPr>
            <a:spLocks noGrp="1"/>
          </p:cNvSpPr>
          <p:nvPr>
            <p:ph idx="1"/>
          </p:nvPr>
        </p:nvSpPr>
        <p:spPr>
          <a:xfrm>
            <a:off x="1141412" y="1812607"/>
            <a:ext cx="9905999" cy="3541714"/>
          </a:xfrm>
        </p:spPr>
        <p:txBody>
          <a:bodyPr/>
          <a:lstStyle/>
          <a:p>
            <a:r>
              <a:rPr lang="en-US" dirty="0"/>
              <a:t>What is the naïve Bayesian Algorithm? It is based on </a:t>
            </a:r>
            <a:r>
              <a:rPr lang="en-US" dirty="0" err="1"/>
              <a:t>Baye’s</a:t>
            </a:r>
            <a:r>
              <a:rPr lang="en-US" dirty="0"/>
              <a:t> Theorem </a:t>
            </a:r>
          </a:p>
          <a:p>
            <a:endParaRPr lang="en-US" dirty="0"/>
          </a:p>
          <a:p>
            <a:endParaRPr lang="en-UG" dirty="0"/>
          </a:p>
        </p:txBody>
      </p:sp>
      <p:pic>
        <p:nvPicPr>
          <p:cNvPr id="5" name="Picture 4">
            <a:extLst>
              <a:ext uri="{FF2B5EF4-FFF2-40B4-BE49-F238E27FC236}">
                <a16:creationId xmlns:a16="http://schemas.microsoft.com/office/drawing/2014/main" id="{8668EEAB-507A-61E7-D698-66C73B51E6F6}"/>
              </a:ext>
            </a:extLst>
          </p:cNvPr>
          <p:cNvPicPr>
            <a:picLocks noChangeAspect="1"/>
          </p:cNvPicPr>
          <p:nvPr/>
        </p:nvPicPr>
        <p:blipFill>
          <a:blip r:embed="rId2"/>
          <a:stretch>
            <a:fillRect/>
          </a:stretch>
        </p:blipFill>
        <p:spPr>
          <a:xfrm>
            <a:off x="2712721" y="2527197"/>
            <a:ext cx="6614160" cy="4021213"/>
          </a:xfrm>
          <a:prstGeom prst="rect">
            <a:avLst/>
          </a:prstGeom>
        </p:spPr>
      </p:pic>
    </p:spTree>
    <p:extLst>
      <p:ext uri="{BB962C8B-B14F-4D97-AF65-F5344CB8AC3E}">
        <p14:creationId xmlns:p14="http://schemas.microsoft.com/office/powerpoint/2010/main" val="284791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A02C-EFC8-DF0C-1D57-8AE0148B7F4A}"/>
              </a:ext>
            </a:extLst>
          </p:cNvPr>
          <p:cNvSpPr>
            <a:spLocks noGrp="1"/>
          </p:cNvSpPr>
          <p:nvPr>
            <p:ph type="title"/>
          </p:nvPr>
        </p:nvSpPr>
        <p:spPr/>
        <p:txBody>
          <a:bodyPr/>
          <a:lstStyle/>
          <a:p>
            <a:r>
              <a:rPr lang="en-US" dirty="0"/>
              <a:t>UNSUPERVISED LEARNING</a:t>
            </a:r>
            <a:endParaRPr lang="en-UG" dirty="0"/>
          </a:p>
        </p:txBody>
      </p:sp>
      <p:sp>
        <p:nvSpPr>
          <p:cNvPr id="3" name="Content Placeholder 2">
            <a:extLst>
              <a:ext uri="{FF2B5EF4-FFF2-40B4-BE49-F238E27FC236}">
                <a16:creationId xmlns:a16="http://schemas.microsoft.com/office/drawing/2014/main" id="{4DAF52A8-6CA9-8728-A04F-0C74C5211506}"/>
              </a:ext>
            </a:extLst>
          </p:cNvPr>
          <p:cNvSpPr>
            <a:spLocks noGrp="1"/>
          </p:cNvSpPr>
          <p:nvPr>
            <p:ph idx="1"/>
          </p:nvPr>
        </p:nvSpPr>
        <p:spPr/>
        <p:txBody>
          <a:bodyPr/>
          <a:lstStyle/>
          <a:p>
            <a:r>
              <a:rPr lang="en-US" b="0" i="0" dirty="0">
                <a:solidFill>
                  <a:srgbClr val="273239"/>
                </a:solidFill>
                <a:effectLst/>
              </a:rPr>
              <a:t>An unsupervised learning method is a method in which we draw references from datasets consisting of input data without labeled responses. Generally, it is used as a process to find meaningful structure, explanatory underlying processes, generative features, and groupings inherent in a set of examples. </a:t>
            </a:r>
            <a:endParaRPr lang="en-UG" dirty="0"/>
          </a:p>
        </p:txBody>
      </p:sp>
    </p:spTree>
    <p:extLst>
      <p:ext uri="{BB962C8B-B14F-4D97-AF65-F5344CB8AC3E}">
        <p14:creationId xmlns:p14="http://schemas.microsoft.com/office/powerpoint/2010/main" val="205914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DF8F-CDA1-072C-01BF-A2CE9CE37B18}"/>
              </a:ext>
            </a:extLst>
          </p:cNvPr>
          <p:cNvSpPr>
            <a:spLocks noGrp="1"/>
          </p:cNvSpPr>
          <p:nvPr>
            <p:ph type="title"/>
          </p:nvPr>
        </p:nvSpPr>
        <p:spPr/>
        <p:txBody>
          <a:bodyPr/>
          <a:lstStyle/>
          <a:p>
            <a:r>
              <a:rPr lang="en-US" dirty="0"/>
              <a:t>CLUSTERING </a:t>
            </a:r>
            <a:endParaRPr lang="en-UG" dirty="0"/>
          </a:p>
        </p:txBody>
      </p:sp>
      <p:sp>
        <p:nvSpPr>
          <p:cNvPr id="3" name="Content Placeholder 2">
            <a:extLst>
              <a:ext uri="{FF2B5EF4-FFF2-40B4-BE49-F238E27FC236}">
                <a16:creationId xmlns:a16="http://schemas.microsoft.com/office/drawing/2014/main" id="{4C22D067-6FC1-2465-7590-D1C60899D604}"/>
              </a:ext>
            </a:extLst>
          </p:cNvPr>
          <p:cNvSpPr>
            <a:spLocks noGrp="1"/>
          </p:cNvSpPr>
          <p:nvPr>
            <p:ph idx="1"/>
          </p:nvPr>
        </p:nvSpPr>
        <p:spPr/>
        <p:txBody>
          <a:bodyPr/>
          <a:lstStyle/>
          <a:p>
            <a:r>
              <a:rPr lang="en-US" b="1" i="0" dirty="0">
                <a:solidFill>
                  <a:srgbClr val="273239"/>
                </a:solidFill>
                <a:effectLst/>
              </a:rPr>
              <a:t>Clustering</a:t>
            </a:r>
            <a:r>
              <a:rPr lang="en-US" b="0" i="0" dirty="0">
                <a:solidFill>
                  <a:srgbClr val="273239"/>
                </a:solidFill>
                <a:effectLst/>
              </a:rPr>
              <a:t>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t>
            </a:r>
            <a:endParaRPr lang="en-UG" dirty="0"/>
          </a:p>
        </p:txBody>
      </p:sp>
    </p:spTree>
    <p:extLst>
      <p:ext uri="{BB962C8B-B14F-4D97-AF65-F5344CB8AC3E}">
        <p14:creationId xmlns:p14="http://schemas.microsoft.com/office/powerpoint/2010/main" val="195676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EFF1-AD5B-485F-BB81-49EBDB44FF6A}"/>
              </a:ext>
            </a:extLst>
          </p:cNvPr>
          <p:cNvSpPr>
            <a:spLocks noGrp="1"/>
          </p:cNvSpPr>
          <p:nvPr>
            <p:ph type="title"/>
          </p:nvPr>
        </p:nvSpPr>
        <p:spPr/>
        <p:txBody>
          <a:bodyPr/>
          <a:lstStyle/>
          <a:p>
            <a:r>
              <a:rPr lang="en-US" dirty="0"/>
              <a:t>K means Clustering</a:t>
            </a:r>
            <a:endParaRPr lang="en-UG" dirty="0"/>
          </a:p>
        </p:txBody>
      </p:sp>
      <p:sp>
        <p:nvSpPr>
          <p:cNvPr id="3" name="Content Placeholder 2">
            <a:extLst>
              <a:ext uri="{FF2B5EF4-FFF2-40B4-BE49-F238E27FC236}">
                <a16:creationId xmlns:a16="http://schemas.microsoft.com/office/drawing/2014/main" id="{2B8631DB-7F14-191E-7D79-A48C0CF8FB3C}"/>
              </a:ext>
            </a:extLst>
          </p:cNvPr>
          <p:cNvSpPr>
            <a:spLocks noGrp="1"/>
          </p:cNvSpPr>
          <p:nvPr>
            <p:ph idx="1"/>
          </p:nvPr>
        </p:nvSpPr>
        <p:spPr/>
        <p:txBody>
          <a:bodyPr/>
          <a:lstStyle/>
          <a:p>
            <a:r>
              <a:rPr lang="en-US" dirty="0"/>
              <a:t>An iteration is run whereby, K number of clusters are created and evaluated based on the variations within the clusters. </a:t>
            </a:r>
          </a:p>
          <a:p>
            <a:r>
              <a:rPr lang="en-US" dirty="0"/>
              <a:t>These clusters are formed by choosing random centroids (which are data points too) </a:t>
            </a:r>
          </a:p>
          <a:p>
            <a:r>
              <a:rPr lang="en-US" dirty="0"/>
              <a:t>The value of K is determined by evaluating the variation between the clusters and the number of clusters</a:t>
            </a:r>
          </a:p>
          <a:p>
            <a:endParaRPr lang="en-UG" dirty="0"/>
          </a:p>
        </p:txBody>
      </p:sp>
    </p:spTree>
    <p:extLst>
      <p:ext uri="{BB962C8B-B14F-4D97-AF65-F5344CB8AC3E}">
        <p14:creationId xmlns:p14="http://schemas.microsoft.com/office/powerpoint/2010/main" val="1593206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BDBD-A1B0-8729-81B7-0E6DDE9BCC7B}"/>
              </a:ext>
            </a:extLst>
          </p:cNvPr>
          <p:cNvSpPr>
            <a:spLocks noGrp="1"/>
          </p:cNvSpPr>
          <p:nvPr>
            <p:ph type="title"/>
          </p:nvPr>
        </p:nvSpPr>
        <p:spPr/>
        <p:txBody>
          <a:bodyPr/>
          <a:lstStyle/>
          <a:p>
            <a:r>
              <a:rPr lang="en-US" dirty="0"/>
              <a:t>Affinity Propagation Clustering</a:t>
            </a:r>
            <a:endParaRPr lang="en-UG" dirty="0"/>
          </a:p>
        </p:txBody>
      </p:sp>
      <p:sp>
        <p:nvSpPr>
          <p:cNvPr id="3" name="Content Placeholder 2">
            <a:extLst>
              <a:ext uri="{FF2B5EF4-FFF2-40B4-BE49-F238E27FC236}">
                <a16:creationId xmlns:a16="http://schemas.microsoft.com/office/drawing/2014/main" id="{A1DB7BF7-6095-BDDF-2053-1FB094EE62DF}"/>
              </a:ext>
            </a:extLst>
          </p:cNvPr>
          <p:cNvSpPr>
            <a:spLocks noGrp="1"/>
          </p:cNvSpPr>
          <p:nvPr>
            <p:ph idx="1"/>
          </p:nvPr>
        </p:nvSpPr>
        <p:spPr/>
        <p:txBody>
          <a:bodyPr/>
          <a:lstStyle/>
          <a:p>
            <a:r>
              <a:rPr lang="en-US" b="0" i="0" dirty="0">
                <a:effectLst/>
                <a:latin typeface="-apple-system"/>
              </a:rPr>
              <a:t>Affinity Propagation creates clusters by sending messages between pairs of samples until convergence.</a:t>
            </a:r>
          </a:p>
          <a:p>
            <a:r>
              <a:rPr lang="en-US" dirty="0">
                <a:latin typeface="-apple-system"/>
              </a:rPr>
              <a:t>Other clustering models include;</a:t>
            </a:r>
            <a:endParaRPr lang="en-UG" dirty="0"/>
          </a:p>
        </p:txBody>
      </p:sp>
    </p:spTree>
    <p:extLst>
      <p:ext uri="{BB962C8B-B14F-4D97-AF65-F5344CB8AC3E}">
        <p14:creationId xmlns:p14="http://schemas.microsoft.com/office/powerpoint/2010/main" val="120250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A0B0-13D8-5A9A-68DC-681DA2400125}"/>
              </a:ext>
            </a:extLst>
          </p:cNvPr>
          <p:cNvSpPr>
            <a:spLocks noGrp="1"/>
          </p:cNvSpPr>
          <p:nvPr>
            <p:ph type="title"/>
          </p:nvPr>
        </p:nvSpPr>
        <p:spPr/>
        <p:txBody>
          <a:bodyPr/>
          <a:lstStyle/>
          <a:p>
            <a:r>
              <a:rPr lang="en-US" dirty="0"/>
              <a:t>DBSCAN CLUSTERING</a:t>
            </a:r>
            <a:endParaRPr lang="en-UG" dirty="0"/>
          </a:p>
        </p:txBody>
      </p:sp>
      <p:sp>
        <p:nvSpPr>
          <p:cNvPr id="3" name="Content Placeholder 2">
            <a:extLst>
              <a:ext uri="{FF2B5EF4-FFF2-40B4-BE49-F238E27FC236}">
                <a16:creationId xmlns:a16="http://schemas.microsoft.com/office/drawing/2014/main" id="{310C03E0-0334-001F-DD9F-F341839C2C65}"/>
              </a:ext>
            </a:extLst>
          </p:cNvPr>
          <p:cNvSpPr>
            <a:spLocks noGrp="1"/>
          </p:cNvSpPr>
          <p:nvPr>
            <p:ph idx="1"/>
          </p:nvPr>
        </p:nvSpPr>
        <p:spPr/>
        <p:txBody>
          <a:bodyPr/>
          <a:lstStyle/>
          <a:p>
            <a:r>
              <a:rPr lang="en-US" b="0" i="0" dirty="0">
                <a:solidFill>
                  <a:srgbClr val="273239"/>
                </a:solidFill>
                <a:effectLst/>
              </a:rPr>
              <a:t>The key idea is that for each point of a cluster, the neighborhood of a given radius has to contain at least a minimum number of points. </a:t>
            </a:r>
          </a:p>
          <a:p>
            <a:r>
              <a:rPr lang="en-US" b="1" i="0" dirty="0">
                <a:solidFill>
                  <a:srgbClr val="273239"/>
                </a:solidFill>
                <a:effectLst/>
              </a:rPr>
              <a:t>Parameters Required For DBSCAN Algorithm</a:t>
            </a:r>
          </a:p>
          <a:p>
            <a:r>
              <a:rPr lang="en-US" b="1" i="0" dirty="0">
                <a:solidFill>
                  <a:srgbClr val="273239"/>
                </a:solidFill>
                <a:effectLst/>
              </a:rPr>
              <a:t>eps</a:t>
            </a:r>
            <a:r>
              <a:rPr lang="en-US" b="0" i="0" dirty="0">
                <a:solidFill>
                  <a:srgbClr val="273239"/>
                </a:solidFill>
                <a:effectLst/>
              </a:rPr>
              <a:t>: It defines the neighborhood around a data point</a:t>
            </a:r>
            <a:endParaRPr lang="en-US" dirty="0">
              <a:solidFill>
                <a:srgbClr val="273239"/>
              </a:solidFill>
            </a:endParaRPr>
          </a:p>
          <a:p>
            <a:r>
              <a:rPr lang="en-US" b="1" i="0" dirty="0" err="1">
                <a:solidFill>
                  <a:srgbClr val="273239"/>
                </a:solidFill>
                <a:effectLst/>
              </a:rPr>
              <a:t>MinPts</a:t>
            </a:r>
            <a:r>
              <a:rPr lang="en-US" b="0" i="0" dirty="0">
                <a:solidFill>
                  <a:srgbClr val="273239"/>
                </a:solidFill>
                <a:effectLst/>
              </a:rPr>
              <a:t>: Minimum number of neighbors (data points) within eps radius</a:t>
            </a:r>
            <a:endParaRPr lang="en-UG" dirty="0"/>
          </a:p>
        </p:txBody>
      </p:sp>
    </p:spTree>
    <p:extLst>
      <p:ext uri="{BB962C8B-B14F-4D97-AF65-F5344CB8AC3E}">
        <p14:creationId xmlns:p14="http://schemas.microsoft.com/office/powerpoint/2010/main" val="191253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4CC8-389C-CC59-5940-25E96E0162C7}"/>
              </a:ext>
            </a:extLst>
          </p:cNvPr>
          <p:cNvSpPr>
            <a:spLocks noGrp="1"/>
          </p:cNvSpPr>
          <p:nvPr>
            <p:ph type="title"/>
          </p:nvPr>
        </p:nvSpPr>
        <p:spPr/>
        <p:txBody>
          <a:bodyPr/>
          <a:lstStyle/>
          <a:p>
            <a:r>
              <a:rPr lang="en-US" dirty="0"/>
              <a:t>DBSCAN CLUSTERING</a:t>
            </a:r>
            <a:endParaRPr lang="en-UG" dirty="0"/>
          </a:p>
        </p:txBody>
      </p:sp>
      <p:sp>
        <p:nvSpPr>
          <p:cNvPr id="3" name="Content Placeholder 2">
            <a:extLst>
              <a:ext uri="{FF2B5EF4-FFF2-40B4-BE49-F238E27FC236}">
                <a16:creationId xmlns:a16="http://schemas.microsoft.com/office/drawing/2014/main" id="{60C80905-05EA-3E03-E9E7-8B468697620F}"/>
              </a:ext>
            </a:extLst>
          </p:cNvPr>
          <p:cNvSpPr>
            <a:spLocks noGrp="1"/>
          </p:cNvSpPr>
          <p:nvPr>
            <p:ph idx="1"/>
          </p:nvPr>
        </p:nvSpPr>
        <p:spPr>
          <a:xfrm>
            <a:off x="1010785" y="1907178"/>
            <a:ext cx="6138954" cy="5055326"/>
          </a:xfrm>
        </p:spPr>
        <p:txBody>
          <a:bodyPr>
            <a:noAutofit/>
          </a:bodyPr>
          <a:lstStyle/>
          <a:p>
            <a:r>
              <a:rPr lang="en-US" b="1" dirty="0">
                <a:solidFill>
                  <a:srgbClr val="273239"/>
                </a:solidFill>
                <a:effectLst/>
              </a:rPr>
              <a:t>In this algorithm, we have 3 types of data points.</a:t>
            </a:r>
          </a:p>
          <a:p>
            <a:r>
              <a:rPr lang="en-US" b="1" dirty="0">
                <a:solidFill>
                  <a:srgbClr val="273239"/>
                </a:solidFill>
                <a:effectLst/>
              </a:rPr>
              <a:t>Core Point</a:t>
            </a:r>
            <a:r>
              <a:rPr lang="en-US" b="0" dirty="0">
                <a:solidFill>
                  <a:srgbClr val="273239"/>
                </a:solidFill>
                <a:effectLst/>
              </a:rPr>
              <a:t>: A point is a core point if it has more than </a:t>
            </a:r>
            <a:r>
              <a:rPr lang="en-US" b="0" dirty="0" err="1">
                <a:solidFill>
                  <a:srgbClr val="273239"/>
                </a:solidFill>
                <a:effectLst/>
              </a:rPr>
              <a:t>MinPts</a:t>
            </a:r>
            <a:r>
              <a:rPr lang="en-US" b="0" dirty="0">
                <a:solidFill>
                  <a:srgbClr val="273239"/>
                </a:solidFill>
                <a:effectLst/>
              </a:rPr>
              <a:t> points within eps.</a:t>
            </a:r>
          </a:p>
          <a:p>
            <a:r>
              <a:rPr lang="en-US" b="1" dirty="0">
                <a:solidFill>
                  <a:srgbClr val="273239"/>
                </a:solidFill>
                <a:effectLst/>
              </a:rPr>
              <a:t>Border Point</a:t>
            </a:r>
            <a:r>
              <a:rPr lang="en-US" b="0" dirty="0">
                <a:solidFill>
                  <a:srgbClr val="273239"/>
                </a:solidFill>
                <a:effectLst/>
              </a:rPr>
              <a:t>: A point that has fewer than </a:t>
            </a:r>
            <a:r>
              <a:rPr lang="en-US" b="0" dirty="0" err="1">
                <a:solidFill>
                  <a:srgbClr val="273239"/>
                </a:solidFill>
                <a:effectLst/>
              </a:rPr>
              <a:t>MinPts</a:t>
            </a:r>
            <a:r>
              <a:rPr lang="en-US" b="0" dirty="0">
                <a:solidFill>
                  <a:srgbClr val="273239"/>
                </a:solidFill>
                <a:effectLst/>
              </a:rPr>
              <a:t> within eps but it is in the neighborhood of a core point. </a:t>
            </a:r>
          </a:p>
          <a:p>
            <a:r>
              <a:rPr lang="en-US" b="1" dirty="0">
                <a:solidFill>
                  <a:srgbClr val="273239"/>
                </a:solidFill>
                <a:effectLst/>
              </a:rPr>
              <a:t>Noise or outlier</a:t>
            </a:r>
            <a:r>
              <a:rPr lang="en-US" b="0" dirty="0">
                <a:solidFill>
                  <a:srgbClr val="273239"/>
                </a:solidFill>
                <a:effectLst/>
              </a:rPr>
              <a:t>: A point that is not a core point or border point.</a:t>
            </a:r>
          </a:p>
          <a:p>
            <a:pPr marL="0" indent="0">
              <a:buNone/>
            </a:pPr>
            <a:br>
              <a:rPr lang="en-US" dirty="0"/>
            </a:br>
            <a:br>
              <a:rPr lang="en-US" dirty="0"/>
            </a:br>
            <a:r>
              <a:rPr lang="en-US" b="0" dirty="0">
                <a:solidFill>
                  <a:srgbClr val="273239"/>
                </a:solidFill>
                <a:effectLst/>
              </a:rPr>
              <a:t> </a:t>
            </a:r>
            <a:br>
              <a:rPr lang="en-US" dirty="0"/>
            </a:br>
            <a:endParaRPr lang="en-UG" dirty="0"/>
          </a:p>
        </p:txBody>
      </p:sp>
      <p:pic>
        <p:nvPicPr>
          <p:cNvPr id="5" name="Picture 2" descr="Lightbox">
            <a:extLst>
              <a:ext uri="{FF2B5EF4-FFF2-40B4-BE49-F238E27FC236}">
                <a16:creationId xmlns:a16="http://schemas.microsoft.com/office/drawing/2014/main" id="{D09E607A-C697-3CDA-7D14-D9EF239BF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431" y="2168435"/>
            <a:ext cx="3636784" cy="32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75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AE00-A1A2-07B9-0C95-486F67B4C5DF}"/>
              </a:ext>
            </a:extLst>
          </p:cNvPr>
          <p:cNvSpPr>
            <a:spLocks noGrp="1"/>
          </p:cNvSpPr>
          <p:nvPr>
            <p:ph type="title"/>
          </p:nvPr>
        </p:nvSpPr>
        <p:spPr/>
        <p:txBody>
          <a:bodyPr/>
          <a:lstStyle/>
          <a:p>
            <a:r>
              <a:rPr lang="en-US" dirty="0"/>
              <a:t>What is DATA SCIENCE?</a:t>
            </a:r>
            <a:endParaRPr lang="en-UG" dirty="0"/>
          </a:p>
        </p:txBody>
      </p:sp>
      <p:sp>
        <p:nvSpPr>
          <p:cNvPr id="3" name="Content Placeholder 2">
            <a:extLst>
              <a:ext uri="{FF2B5EF4-FFF2-40B4-BE49-F238E27FC236}">
                <a16:creationId xmlns:a16="http://schemas.microsoft.com/office/drawing/2014/main" id="{32BFA0C1-8278-6842-13BB-0AC822910D21}"/>
              </a:ext>
            </a:extLst>
          </p:cNvPr>
          <p:cNvSpPr>
            <a:spLocks noGrp="1"/>
          </p:cNvSpPr>
          <p:nvPr>
            <p:ph idx="1"/>
          </p:nvPr>
        </p:nvSpPr>
        <p:spPr/>
        <p:txBody>
          <a:bodyPr/>
          <a:lstStyle/>
          <a:p>
            <a:r>
              <a:rPr lang="en-US" dirty="0"/>
              <a:t>Data science is the study of data, involves manipulation of data in order to extract useful information from structured or unstructured data </a:t>
            </a:r>
            <a:endParaRPr lang="en-UG" dirty="0"/>
          </a:p>
        </p:txBody>
      </p:sp>
    </p:spTree>
    <p:extLst>
      <p:ext uri="{BB962C8B-B14F-4D97-AF65-F5344CB8AC3E}">
        <p14:creationId xmlns:p14="http://schemas.microsoft.com/office/powerpoint/2010/main" val="399220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9342-1CF9-D405-96D9-30F50D51B801}"/>
              </a:ext>
            </a:extLst>
          </p:cNvPr>
          <p:cNvSpPr>
            <a:spLocks noGrp="1"/>
          </p:cNvSpPr>
          <p:nvPr>
            <p:ph type="title"/>
          </p:nvPr>
        </p:nvSpPr>
        <p:spPr/>
        <p:txBody>
          <a:bodyPr/>
          <a:lstStyle/>
          <a:p>
            <a:r>
              <a:rPr lang="en-US" dirty="0"/>
              <a:t>Dimensionality reduction</a:t>
            </a:r>
            <a:endParaRPr lang="en-UG" dirty="0"/>
          </a:p>
        </p:txBody>
      </p:sp>
      <p:sp>
        <p:nvSpPr>
          <p:cNvPr id="3" name="Content Placeholder 2">
            <a:extLst>
              <a:ext uri="{FF2B5EF4-FFF2-40B4-BE49-F238E27FC236}">
                <a16:creationId xmlns:a16="http://schemas.microsoft.com/office/drawing/2014/main" id="{EB4EE53D-A79A-4EE3-D793-4AE744D984C3}"/>
              </a:ext>
            </a:extLst>
          </p:cNvPr>
          <p:cNvSpPr>
            <a:spLocks noGrp="1"/>
          </p:cNvSpPr>
          <p:nvPr>
            <p:ph idx="1"/>
          </p:nvPr>
        </p:nvSpPr>
        <p:spPr>
          <a:xfrm>
            <a:off x="1141412" y="1985554"/>
            <a:ext cx="9905999" cy="4450079"/>
          </a:xfrm>
        </p:spPr>
        <p:txBody>
          <a:bodyPr>
            <a:normAutofit/>
          </a:bodyPr>
          <a:lstStyle/>
          <a:p>
            <a:r>
              <a:rPr lang="en-US" b="0" i="0" dirty="0">
                <a:solidFill>
                  <a:srgbClr val="273239"/>
                </a:solidFill>
                <a:effectLst/>
              </a:rPr>
              <a:t>Dimensionality reduction is the process of reducing the number of features (or dimensions) in a dataset while retaining as much information as possible.</a:t>
            </a:r>
            <a:endParaRPr lang="en-US" b="0" i="0" dirty="0">
              <a:solidFill>
                <a:srgbClr val="040C28"/>
              </a:solidFill>
              <a:effectLst/>
            </a:endParaRPr>
          </a:p>
          <a:p>
            <a:r>
              <a:rPr lang="en-US" b="0" i="0" dirty="0">
                <a:solidFill>
                  <a:srgbClr val="040C28"/>
                </a:solidFill>
                <a:effectLst/>
              </a:rPr>
              <a:t>It helps in data compression by reducing features</a:t>
            </a:r>
            <a:r>
              <a:rPr lang="en-US" b="0" i="0" dirty="0">
                <a:solidFill>
                  <a:srgbClr val="4D5156"/>
                </a:solidFill>
                <a:effectLst/>
              </a:rPr>
              <a:t>. It reduces storage. It makes machine learning algorithms computationally efficient. It also helps remove redundant features and noise.</a:t>
            </a:r>
          </a:p>
          <a:p>
            <a:r>
              <a:rPr lang="en-US" b="0" i="0" dirty="0">
                <a:solidFill>
                  <a:srgbClr val="273239"/>
                </a:solidFill>
                <a:effectLst/>
              </a:rPr>
              <a:t>There are several techniques for dimensionality reduction; principal component analysis (PCA), singular value decomposition (SVD), and linear discriminant analysis (LDA)</a:t>
            </a:r>
            <a:endParaRPr lang="en-US" b="0" i="0" dirty="0">
              <a:solidFill>
                <a:srgbClr val="4D5156"/>
              </a:solidFill>
              <a:effectLst/>
            </a:endParaRPr>
          </a:p>
        </p:txBody>
      </p:sp>
    </p:spTree>
    <p:extLst>
      <p:ext uri="{BB962C8B-B14F-4D97-AF65-F5344CB8AC3E}">
        <p14:creationId xmlns:p14="http://schemas.microsoft.com/office/powerpoint/2010/main" val="2647372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3EAD-B444-3742-4D93-28AB08D2AE08}"/>
              </a:ext>
            </a:extLst>
          </p:cNvPr>
          <p:cNvSpPr>
            <a:spLocks noGrp="1"/>
          </p:cNvSpPr>
          <p:nvPr>
            <p:ph type="title"/>
          </p:nvPr>
        </p:nvSpPr>
        <p:spPr/>
        <p:txBody>
          <a:bodyPr/>
          <a:lstStyle/>
          <a:p>
            <a:r>
              <a:rPr lang="en-US" dirty="0"/>
              <a:t>Principal component </a:t>
            </a:r>
            <a:r>
              <a:rPr lang="en-US" dirty="0" err="1"/>
              <a:t>anlysis</a:t>
            </a:r>
            <a:endParaRPr lang="en-UG" dirty="0"/>
          </a:p>
        </p:txBody>
      </p:sp>
      <p:sp>
        <p:nvSpPr>
          <p:cNvPr id="3" name="Content Placeholder 2">
            <a:extLst>
              <a:ext uri="{FF2B5EF4-FFF2-40B4-BE49-F238E27FC236}">
                <a16:creationId xmlns:a16="http://schemas.microsoft.com/office/drawing/2014/main" id="{22F7AFB3-6E54-03F4-0979-C901EDBDAB74}"/>
              </a:ext>
            </a:extLst>
          </p:cNvPr>
          <p:cNvSpPr>
            <a:spLocks noGrp="1"/>
          </p:cNvSpPr>
          <p:nvPr>
            <p:ph idx="1"/>
          </p:nvPr>
        </p:nvSpPr>
        <p:spPr/>
        <p:txBody>
          <a:bodyPr/>
          <a:lstStyle/>
          <a:p>
            <a:pPr>
              <a:lnSpc>
                <a:spcPct val="150000"/>
              </a:lnSpc>
            </a:pPr>
            <a:r>
              <a:rPr lang="en-US" b="1" i="0" dirty="0">
                <a:solidFill>
                  <a:srgbClr val="273239"/>
                </a:solidFill>
                <a:effectLst/>
              </a:rPr>
              <a:t>Principal Component Analysis (PCA) </a:t>
            </a:r>
            <a:r>
              <a:rPr lang="en-US" b="0" i="0" dirty="0">
                <a:solidFill>
                  <a:srgbClr val="273239"/>
                </a:solidFill>
                <a:effectLst/>
              </a:rPr>
              <a:t>is a statistical procedure that uses an orthogonal transformation that converts a set of correlated variables to a set of uncorrelated variables. PCA is the most widely used tool in exploratory data analysis and in machine learning for predictive models.</a:t>
            </a:r>
            <a:endParaRPr lang="en-UG" dirty="0"/>
          </a:p>
        </p:txBody>
      </p:sp>
    </p:spTree>
    <p:extLst>
      <p:ext uri="{BB962C8B-B14F-4D97-AF65-F5344CB8AC3E}">
        <p14:creationId xmlns:p14="http://schemas.microsoft.com/office/powerpoint/2010/main" val="143615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BDDA-10C6-6450-ABCE-F95CE0286CDF}"/>
              </a:ext>
            </a:extLst>
          </p:cNvPr>
          <p:cNvSpPr>
            <a:spLocks noGrp="1"/>
          </p:cNvSpPr>
          <p:nvPr>
            <p:ph type="title"/>
          </p:nvPr>
        </p:nvSpPr>
        <p:spPr/>
        <p:txBody>
          <a:bodyPr/>
          <a:lstStyle/>
          <a:p>
            <a:r>
              <a:rPr lang="en-US" dirty="0"/>
              <a:t>Evaluating a Model(CONFUSION MATRIX)</a:t>
            </a:r>
            <a:endParaRPr lang="en-UG" dirty="0"/>
          </a:p>
        </p:txBody>
      </p:sp>
      <p:sp>
        <p:nvSpPr>
          <p:cNvPr id="3" name="Content Placeholder 2">
            <a:extLst>
              <a:ext uri="{FF2B5EF4-FFF2-40B4-BE49-F238E27FC236}">
                <a16:creationId xmlns:a16="http://schemas.microsoft.com/office/drawing/2014/main" id="{446F56A3-593E-6BD5-D899-40FD764D8ACB}"/>
              </a:ext>
            </a:extLst>
          </p:cNvPr>
          <p:cNvSpPr>
            <a:spLocks noGrp="1"/>
          </p:cNvSpPr>
          <p:nvPr>
            <p:ph idx="1"/>
          </p:nvPr>
        </p:nvSpPr>
        <p:spPr/>
        <p:txBody>
          <a:bodyPr/>
          <a:lstStyle/>
          <a:p>
            <a:pPr algn="l">
              <a:lnSpc>
                <a:spcPct val="150000"/>
              </a:lnSpc>
            </a:pPr>
            <a:r>
              <a:rPr lang="en-US" b="0" i="0" dirty="0">
                <a:solidFill>
                  <a:srgbClr val="51565E"/>
                </a:solidFill>
                <a:effectLst/>
              </a:rPr>
              <a:t>A confusion matrix presents a table layout of the different outcomes of the prediction and results of a classification problem and helps visualize its outcomes.</a:t>
            </a:r>
          </a:p>
          <a:p>
            <a:pPr algn="l">
              <a:lnSpc>
                <a:spcPct val="150000"/>
              </a:lnSpc>
            </a:pPr>
            <a:r>
              <a:rPr lang="en-US" b="0" i="0" dirty="0">
                <a:solidFill>
                  <a:srgbClr val="51565E"/>
                </a:solidFill>
                <a:effectLst/>
              </a:rPr>
              <a:t>It plots a table of all the predicted and actual values of a classifier.</a:t>
            </a:r>
          </a:p>
          <a:p>
            <a:endParaRPr lang="en-UG" dirty="0"/>
          </a:p>
        </p:txBody>
      </p:sp>
    </p:spTree>
    <p:extLst>
      <p:ext uri="{BB962C8B-B14F-4D97-AF65-F5344CB8AC3E}">
        <p14:creationId xmlns:p14="http://schemas.microsoft.com/office/powerpoint/2010/main" val="134852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7CBE7-8215-57D1-A699-565968FF09F9}"/>
              </a:ext>
            </a:extLst>
          </p:cNvPr>
          <p:cNvSpPr>
            <a:spLocks noGrp="1"/>
          </p:cNvSpPr>
          <p:nvPr>
            <p:ph type="title"/>
          </p:nvPr>
        </p:nvSpPr>
        <p:spPr/>
        <p:txBody>
          <a:bodyPr/>
          <a:lstStyle/>
          <a:p>
            <a:r>
              <a:rPr lang="en-US" dirty="0"/>
              <a:t>Confusion Matrix Continued</a:t>
            </a:r>
            <a:endParaRPr lang="en-UG" dirty="0"/>
          </a:p>
        </p:txBody>
      </p:sp>
      <p:pic>
        <p:nvPicPr>
          <p:cNvPr id="5" name="Content Placeholder 4">
            <a:extLst>
              <a:ext uri="{FF2B5EF4-FFF2-40B4-BE49-F238E27FC236}">
                <a16:creationId xmlns:a16="http://schemas.microsoft.com/office/drawing/2014/main" id="{48D1D531-208E-05B5-F0FE-DB414766A698}"/>
              </a:ext>
            </a:extLst>
          </p:cNvPr>
          <p:cNvPicPr>
            <a:picLocks noGrp="1" noChangeAspect="1"/>
          </p:cNvPicPr>
          <p:nvPr>
            <p:ph idx="1"/>
          </p:nvPr>
        </p:nvPicPr>
        <p:blipFill>
          <a:blip r:embed="rId2"/>
          <a:stretch>
            <a:fillRect/>
          </a:stretch>
        </p:blipFill>
        <p:spPr>
          <a:xfrm>
            <a:off x="1066800" y="1989288"/>
            <a:ext cx="5557520" cy="2708592"/>
          </a:xfrm>
          <a:prstGeom prst="rect">
            <a:avLst/>
          </a:prstGeom>
        </p:spPr>
      </p:pic>
      <p:pic>
        <p:nvPicPr>
          <p:cNvPr id="7" name="Picture 6">
            <a:extLst>
              <a:ext uri="{FF2B5EF4-FFF2-40B4-BE49-F238E27FC236}">
                <a16:creationId xmlns:a16="http://schemas.microsoft.com/office/drawing/2014/main" id="{C164F6B0-6265-8E0A-59E1-0E0E53B92DC4}"/>
              </a:ext>
            </a:extLst>
          </p:cNvPr>
          <p:cNvPicPr>
            <a:picLocks noChangeAspect="1"/>
          </p:cNvPicPr>
          <p:nvPr/>
        </p:nvPicPr>
        <p:blipFill>
          <a:blip r:embed="rId3"/>
          <a:stretch>
            <a:fillRect/>
          </a:stretch>
        </p:blipFill>
        <p:spPr>
          <a:xfrm>
            <a:off x="6800147" y="2097088"/>
            <a:ext cx="3328293" cy="866158"/>
          </a:xfrm>
          <a:prstGeom prst="rect">
            <a:avLst/>
          </a:prstGeom>
        </p:spPr>
      </p:pic>
      <p:pic>
        <p:nvPicPr>
          <p:cNvPr id="9" name="Picture 8">
            <a:extLst>
              <a:ext uri="{FF2B5EF4-FFF2-40B4-BE49-F238E27FC236}">
                <a16:creationId xmlns:a16="http://schemas.microsoft.com/office/drawing/2014/main" id="{27F4DE14-4775-3B87-0AF5-1D7878F4C16A}"/>
              </a:ext>
            </a:extLst>
          </p:cNvPr>
          <p:cNvPicPr>
            <a:picLocks noChangeAspect="1"/>
          </p:cNvPicPr>
          <p:nvPr/>
        </p:nvPicPr>
        <p:blipFill>
          <a:blip r:embed="rId4"/>
          <a:stretch>
            <a:fillRect/>
          </a:stretch>
        </p:blipFill>
        <p:spPr>
          <a:xfrm>
            <a:off x="7029396" y="3389781"/>
            <a:ext cx="2898110" cy="1009948"/>
          </a:xfrm>
          <a:prstGeom prst="rect">
            <a:avLst/>
          </a:prstGeom>
        </p:spPr>
      </p:pic>
      <p:pic>
        <p:nvPicPr>
          <p:cNvPr id="11" name="Picture 10">
            <a:extLst>
              <a:ext uri="{FF2B5EF4-FFF2-40B4-BE49-F238E27FC236}">
                <a16:creationId xmlns:a16="http://schemas.microsoft.com/office/drawing/2014/main" id="{0EC0BF17-9817-654C-9E9C-47D00E2B9A43}"/>
              </a:ext>
            </a:extLst>
          </p:cNvPr>
          <p:cNvPicPr>
            <a:picLocks noChangeAspect="1"/>
          </p:cNvPicPr>
          <p:nvPr/>
        </p:nvPicPr>
        <p:blipFill>
          <a:blip r:embed="rId5"/>
          <a:stretch>
            <a:fillRect/>
          </a:stretch>
        </p:blipFill>
        <p:spPr>
          <a:xfrm>
            <a:off x="7029396" y="4994273"/>
            <a:ext cx="2846124" cy="866158"/>
          </a:xfrm>
          <a:prstGeom prst="rect">
            <a:avLst/>
          </a:prstGeom>
        </p:spPr>
      </p:pic>
      <p:pic>
        <p:nvPicPr>
          <p:cNvPr id="13" name="Picture 12">
            <a:extLst>
              <a:ext uri="{FF2B5EF4-FFF2-40B4-BE49-F238E27FC236}">
                <a16:creationId xmlns:a16="http://schemas.microsoft.com/office/drawing/2014/main" id="{CF518241-D4F2-0954-5359-4C18369684C5}"/>
              </a:ext>
            </a:extLst>
          </p:cNvPr>
          <p:cNvPicPr>
            <a:picLocks noChangeAspect="1"/>
          </p:cNvPicPr>
          <p:nvPr/>
        </p:nvPicPr>
        <p:blipFill>
          <a:blip r:embed="rId6"/>
          <a:stretch>
            <a:fillRect/>
          </a:stretch>
        </p:blipFill>
        <p:spPr>
          <a:xfrm>
            <a:off x="2316480" y="4868712"/>
            <a:ext cx="3200564" cy="991719"/>
          </a:xfrm>
          <a:prstGeom prst="rect">
            <a:avLst/>
          </a:prstGeom>
        </p:spPr>
      </p:pic>
    </p:spTree>
    <p:extLst>
      <p:ext uri="{BB962C8B-B14F-4D97-AF65-F5344CB8AC3E}">
        <p14:creationId xmlns:p14="http://schemas.microsoft.com/office/powerpoint/2010/main" val="1531523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C922-11FD-A799-2F8A-BCBC0ABBF540}"/>
              </a:ext>
            </a:extLst>
          </p:cNvPr>
          <p:cNvSpPr>
            <a:spLocks noGrp="1"/>
          </p:cNvSpPr>
          <p:nvPr>
            <p:ph type="title"/>
          </p:nvPr>
        </p:nvSpPr>
        <p:spPr/>
        <p:txBody>
          <a:bodyPr/>
          <a:lstStyle/>
          <a:p>
            <a:r>
              <a:rPr lang="en-US" dirty="0"/>
              <a:t>Deploying a machine learning model using flask and </a:t>
            </a:r>
            <a:r>
              <a:rPr lang="en-US" dirty="0" err="1"/>
              <a:t>Gunicorn</a:t>
            </a:r>
            <a:endParaRPr lang="en-UG" dirty="0"/>
          </a:p>
        </p:txBody>
      </p:sp>
      <p:sp>
        <p:nvSpPr>
          <p:cNvPr id="3" name="Content Placeholder 2">
            <a:extLst>
              <a:ext uri="{FF2B5EF4-FFF2-40B4-BE49-F238E27FC236}">
                <a16:creationId xmlns:a16="http://schemas.microsoft.com/office/drawing/2014/main" id="{2CEEC220-890B-6668-2DC0-FAE097601250}"/>
              </a:ext>
            </a:extLst>
          </p:cNvPr>
          <p:cNvSpPr>
            <a:spLocks noGrp="1"/>
          </p:cNvSpPr>
          <p:nvPr>
            <p:ph idx="1"/>
          </p:nvPr>
        </p:nvSpPr>
        <p:spPr/>
        <p:txBody>
          <a:bodyPr/>
          <a:lstStyle/>
          <a:p>
            <a:r>
              <a:rPr lang="en-US" dirty="0"/>
              <a:t>Clone the Machine learning repository</a:t>
            </a:r>
          </a:p>
          <a:p>
            <a:r>
              <a:rPr lang="en-US" dirty="0"/>
              <a:t>Installed </a:t>
            </a:r>
            <a:r>
              <a:rPr lang="en-US" dirty="0" err="1"/>
              <a:t>Gunicorn</a:t>
            </a:r>
            <a:r>
              <a:rPr lang="en-US" dirty="0"/>
              <a:t> and Django</a:t>
            </a:r>
          </a:p>
          <a:p>
            <a:r>
              <a:rPr lang="en-US" dirty="0"/>
              <a:t>After following the Readme file’s instructions I was unable to deploy the model.</a:t>
            </a:r>
          </a:p>
          <a:p>
            <a:endParaRPr lang="en-US" dirty="0"/>
          </a:p>
        </p:txBody>
      </p:sp>
    </p:spTree>
    <p:extLst>
      <p:ext uri="{BB962C8B-B14F-4D97-AF65-F5344CB8AC3E}">
        <p14:creationId xmlns:p14="http://schemas.microsoft.com/office/powerpoint/2010/main" val="82668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F41F-EEED-FF1F-DDD9-B6FF94EC6C74}"/>
              </a:ext>
            </a:extLst>
          </p:cNvPr>
          <p:cNvSpPr>
            <a:spLocks noGrp="1"/>
          </p:cNvSpPr>
          <p:nvPr>
            <p:ph type="title"/>
          </p:nvPr>
        </p:nvSpPr>
        <p:spPr/>
        <p:txBody>
          <a:bodyPr/>
          <a:lstStyle/>
          <a:p>
            <a:r>
              <a:rPr lang="en-US" dirty="0"/>
              <a:t>DATA SCIENCE TOOLS(PANDAS, NUMPY, SCIKITLEARN, SYMPY)</a:t>
            </a:r>
            <a:endParaRPr lang="en-UG" dirty="0"/>
          </a:p>
        </p:txBody>
      </p:sp>
      <p:sp>
        <p:nvSpPr>
          <p:cNvPr id="3" name="Content Placeholder 2">
            <a:extLst>
              <a:ext uri="{FF2B5EF4-FFF2-40B4-BE49-F238E27FC236}">
                <a16:creationId xmlns:a16="http://schemas.microsoft.com/office/drawing/2014/main" id="{B9683D18-4409-A7C0-78B5-BA518332CD14}"/>
              </a:ext>
            </a:extLst>
          </p:cNvPr>
          <p:cNvSpPr>
            <a:spLocks noGrp="1"/>
          </p:cNvSpPr>
          <p:nvPr>
            <p:ph idx="1"/>
          </p:nvPr>
        </p:nvSpPr>
        <p:spPr/>
        <p:txBody>
          <a:bodyPr/>
          <a:lstStyle/>
          <a:p>
            <a:r>
              <a:rPr lang="en-US" dirty="0"/>
              <a:t>Recently. libraries and modules have been created to automate and ease this data manipulation. </a:t>
            </a:r>
          </a:p>
          <a:p>
            <a:r>
              <a:rPr lang="en-US" dirty="0"/>
              <a:t>Pandas: Used for data analysis</a:t>
            </a:r>
          </a:p>
          <a:p>
            <a:r>
              <a:rPr lang="en-US" dirty="0" err="1"/>
              <a:t>Numpy</a:t>
            </a:r>
            <a:r>
              <a:rPr lang="en-US" dirty="0"/>
              <a:t> ( numerical Python): Used for carried out mathematical and some statistical operations on data sets</a:t>
            </a:r>
          </a:p>
          <a:p>
            <a:r>
              <a:rPr lang="en-US" dirty="0" err="1"/>
              <a:t>Scikitlearn</a:t>
            </a:r>
            <a:r>
              <a:rPr lang="en-US" dirty="0"/>
              <a:t> (Scientific Kit Learn): This is the library responsible for model, training, and prediction of data  </a:t>
            </a:r>
            <a:endParaRPr lang="en-UG" dirty="0"/>
          </a:p>
        </p:txBody>
      </p:sp>
    </p:spTree>
    <p:extLst>
      <p:ext uri="{BB962C8B-B14F-4D97-AF65-F5344CB8AC3E}">
        <p14:creationId xmlns:p14="http://schemas.microsoft.com/office/powerpoint/2010/main" val="418471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BBEB-6493-683B-17EB-0D011F6FD9CE}"/>
              </a:ext>
            </a:extLst>
          </p:cNvPr>
          <p:cNvSpPr>
            <a:spLocks noGrp="1"/>
          </p:cNvSpPr>
          <p:nvPr>
            <p:ph type="title"/>
          </p:nvPr>
        </p:nvSpPr>
        <p:spPr/>
        <p:txBody>
          <a:bodyPr/>
          <a:lstStyle/>
          <a:p>
            <a:r>
              <a:rPr lang="en-US" dirty="0"/>
              <a:t>WHAT IS MACHINE LEARNING</a:t>
            </a:r>
            <a:endParaRPr lang="en-UG" dirty="0"/>
          </a:p>
        </p:txBody>
      </p:sp>
      <p:sp>
        <p:nvSpPr>
          <p:cNvPr id="3" name="Content Placeholder 2">
            <a:extLst>
              <a:ext uri="{FF2B5EF4-FFF2-40B4-BE49-F238E27FC236}">
                <a16:creationId xmlns:a16="http://schemas.microsoft.com/office/drawing/2014/main" id="{5BE57769-BBFF-C41C-475C-164CDF7B64CB}"/>
              </a:ext>
            </a:extLst>
          </p:cNvPr>
          <p:cNvSpPr>
            <a:spLocks noGrp="1"/>
          </p:cNvSpPr>
          <p:nvPr>
            <p:ph idx="1"/>
          </p:nvPr>
        </p:nvSpPr>
        <p:spPr/>
        <p:txBody>
          <a:bodyPr/>
          <a:lstStyle/>
          <a:p>
            <a:r>
              <a:rPr lang="en-US" dirty="0"/>
              <a:t>Machine learning involves the development of algorithms that make prediction of data based on inference or analysis of previous data.</a:t>
            </a:r>
            <a:endParaRPr lang="en-UG" dirty="0"/>
          </a:p>
        </p:txBody>
      </p:sp>
    </p:spTree>
    <p:extLst>
      <p:ext uri="{BB962C8B-B14F-4D97-AF65-F5344CB8AC3E}">
        <p14:creationId xmlns:p14="http://schemas.microsoft.com/office/powerpoint/2010/main" val="455523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D719-407B-B354-6EA2-738B0A9A2173}"/>
              </a:ext>
            </a:extLst>
          </p:cNvPr>
          <p:cNvSpPr>
            <a:spLocks noGrp="1"/>
          </p:cNvSpPr>
          <p:nvPr>
            <p:ph type="title"/>
          </p:nvPr>
        </p:nvSpPr>
        <p:spPr>
          <a:xfrm>
            <a:off x="1143001" y="201958"/>
            <a:ext cx="9905998" cy="1478570"/>
          </a:xfrm>
        </p:spPr>
        <p:txBody>
          <a:bodyPr/>
          <a:lstStyle/>
          <a:p>
            <a:r>
              <a:rPr lang="en-US" dirty="0"/>
              <a:t>CLASSIFICATION OF MACHINE LEARNING</a:t>
            </a:r>
            <a:endParaRPr lang="en-UG" dirty="0"/>
          </a:p>
        </p:txBody>
      </p:sp>
      <p:pic>
        <p:nvPicPr>
          <p:cNvPr id="5" name="Content Placeholder 4">
            <a:extLst>
              <a:ext uri="{FF2B5EF4-FFF2-40B4-BE49-F238E27FC236}">
                <a16:creationId xmlns:a16="http://schemas.microsoft.com/office/drawing/2014/main" id="{B1FF2B43-3AE1-C18E-F306-8B6363AAA6E8}"/>
              </a:ext>
            </a:extLst>
          </p:cNvPr>
          <p:cNvPicPr>
            <a:picLocks noGrp="1" noChangeAspect="1"/>
          </p:cNvPicPr>
          <p:nvPr>
            <p:ph idx="1"/>
          </p:nvPr>
        </p:nvPicPr>
        <p:blipFill>
          <a:blip r:embed="rId2"/>
          <a:stretch>
            <a:fillRect/>
          </a:stretch>
        </p:blipFill>
        <p:spPr>
          <a:xfrm>
            <a:off x="1605280" y="1391920"/>
            <a:ext cx="8402320" cy="5264122"/>
          </a:xfrm>
        </p:spPr>
      </p:pic>
    </p:spTree>
    <p:extLst>
      <p:ext uri="{BB962C8B-B14F-4D97-AF65-F5344CB8AC3E}">
        <p14:creationId xmlns:p14="http://schemas.microsoft.com/office/powerpoint/2010/main" val="207916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C1E7-C91B-5E00-73E2-E811C25E5E91}"/>
              </a:ext>
            </a:extLst>
          </p:cNvPr>
          <p:cNvSpPr>
            <a:spLocks noGrp="1"/>
          </p:cNvSpPr>
          <p:nvPr>
            <p:ph type="title"/>
          </p:nvPr>
        </p:nvSpPr>
        <p:spPr/>
        <p:txBody>
          <a:bodyPr/>
          <a:lstStyle/>
          <a:p>
            <a:r>
              <a:rPr lang="en-US" dirty="0"/>
              <a:t>SUPERVISED LEARNING</a:t>
            </a:r>
            <a:endParaRPr lang="en-UG" dirty="0"/>
          </a:p>
        </p:txBody>
      </p:sp>
      <p:sp>
        <p:nvSpPr>
          <p:cNvPr id="3" name="Content Placeholder 2">
            <a:extLst>
              <a:ext uri="{FF2B5EF4-FFF2-40B4-BE49-F238E27FC236}">
                <a16:creationId xmlns:a16="http://schemas.microsoft.com/office/drawing/2014/main" id="{EEF41926-114F-0309-50A5-ED8815D10B26}"/>
              </a:ext>
            </a:extLst>
          </p:cNvPr>
          <p:cNvSpPr>
            <a:spLocks noGrp="1"/>
          </p:cNvSpPr>
          <p:nvPr>
            <p:ph idx="1"/>
          </p:nvPr>
        </p:nvSpPr>
        <p:spPr/>
        <p:txBody>
          <a:bodyPr>
            <a:normAutofit lnSpcReduction="10000"/>
          </a:bodyPr>
          <a:lstStyle/>
          <a:p>
            <a:r>
              <a:rPr lang="en-US" dirty="0"/>
              <a:t>Supervised learning involves making predictions based on both input and output data</a:t>
            </a:r>
          </a:p>
          <a:p>
            <a:r>
              <a:rPr lang="en-US" dirty="0"/>
              <a:t>The various Supervised learning algorithms are classified under regression and Classification:</a:t>
            </a:r>
          </a:p>
          <a:p>
            <a:r>
              <a:rPr lang="en-US" dirty="0"/>
              <a:t>Regression: Linear Regression, Logistic Regression</a:t>
            </a:r>
          </a:p>
          <a:p>
            <a:r>
              <a:rPr lang="en-US" dirty="0"/>
              <a:t>Classification; Support Vector Machines, Decision trees, K nearest </a:t>
            </a:r>
            <a:r>
              <a:rPr lang="en-US" dirty="0" err="1"/>
              <a:t>Neighbour</a:t>
            </a:r>
            <a:r>
              <a:rPr lang="en-US" dirty="0"/>
              <a:t>, Naïve Bayesian</a:t>
            </a:r>
          </a:p>
          <a:p>
            <a:endParaRPr lang="en-UG" dirty="0"/>
          </a:p>
        </p:txBody>
      </p:sp>
    </p:spTree>
    <p:extLst>
      <p:ext uri="{BB962C8B-B14F-4D97-AF65-F5344CB8AC3E}">
        <p14:creationId xmlns:p14="http://schemas.microsoft.com/office/powerpoint/2010/main" val="311676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1EEA-FCA9-E6F8-82A7-C5ADA2A9CFD7}"/>
              </a:ext>
            </a:extLst>
          </p:cNvPr>
          <p:cNvSpPr>
            <a:spLocks noGrp="1"/>
          </p:cNvSpPr>
          <p:nvPr>
            <p:ph type="title"/>
          </p:nvPr>
        </p:nvSpPr>
        <p:spPr/>
        <p:txBody>
          <a:bodyPr/>
          <a:lstStyle/>
          <a:p>
            <a:r>
              <a:rPr lang="en-US" dirty="0"/>
              <a:t>Linear Regression</a:t>
            </a:r>
            <a:endParaRPr lang="en-U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786C7B-1D22-E044-70A9-70A7C78BEB63}"/>
                  </a:ext>
                </a:extLst>
              </p:cNvPr>
              <p:cNvSpPr>
                <a:spLocks noGrp="1"/>
              </p:cNvSpPr>
              <p:nvPr>
                <p:ph idx="1"/>
              </p:nvPr>
            </p:nvSpPr>
            <p:spPr/>
            <p:txBody>
              <a:bodyPr/>
              <a:lstStyle/>
              <a:p>
                <a:r>
                  <a:rPr lang="en-US" dirty="0"/>
                  <a:t>This is a regression algorithm that predicts values of a target variable </a:t>
                </a:r>
                <a:r>
                  <a:rPr lang="en-US" dirty="0" err="1"/>
                  <a:t>ie</a:t>
                </a:r>
                <a:r>
                  <a:rPr lang="en-US" dirty="0"/>
                  <a:t> it predicts continuous values </a:t>
                </a:r>
              </a:p>
              <a:p>
                <a:r>
                  <a:rPr lang="en-US" dirty="0"/>
                  <a:t>The base of this algorithm ids the equation of a straight line , usually given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oMath>
                  </m:oMathPara>
                </a14:m>
                <a:endParaRPr lang="en-US" b="0" dirty="0"/>
              </a:p>
              <a:p>
                <a:r>
                  <a:rPr lang="en-US" dirty="0"/>
                  <a:t>Where y is the target variables and x is the predictor</a:t>
                </a:r>
                <a:endParaRPr lang="en-UG" dirty="0"/>
              </a:p>
            </p:txBody>
          </p:sp>
        </mc:Choice>
        <mc:Fallback xmlns="">
          <p:sp>
            <p:nvSpPr>
              <p:cNvPr id="3" name="Content Placeholder 2">
                <a:extLst>
                  <a:ext uri="{FF2B5EF4-FFF2-40B4-BE49-F238E27FC236}">
                    <a16:creationId xmlns:a16="http://schemas.microsoft.com/office/drawing/2014/main" id="{6F786C7B-1D22-E044-70A9-70A7C78BEB63}"/>
                  </a:ext>
                </a:extLst>
              </p:cNvPr>
              <p:cNvSpPr>
                <a:spLocks noGrp="1" noRot="1" noChangeAspect="1" noMove="1" noResize="1" noEditPoints="1" noAdjustHandles="1" noChangeArrowheads="1" noChangeShapeType="1" noTextEdit="1"/>
              </p:cNvSpPr>
              <p:nvPr>
                <p:ph idx="1"/>
              </p:nvPr>
            </p:nvSpPr>
            <p:spPr>
              <a:blipFill>
                <a:blip r:embed="rId2"/>
                <a:stretch>
                  <a:fillRect l="-1231" t="-2238" r="-800"/>
                </a:stretch>
              </a:blipFill>
            </p:spPr>
            <p:txBody>
              <a:bodyPr/>
              <a:lstStyle/>
              <a:p>
                <a:r>
                  <a:rPr lang="en-UG">
                    <a:noFill/>
                  </a:rPr>
                  <a:t> </a:t>
                </a:r>
              </a:p>
            </p:txBody>
          </p:sp>
        </mc:Fallback>
      </mc:AlternateContent>
    </p:spTree>
    <p:extLst>
      <p:ext uri="{BB962C8B-B14F-4D97-AF65-F5344CB8AC3E}">
        <p14:creationId xmlns:p14="http://schemas.microsoft.com/office/powerpoint/2010/main" val="142215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0C68-7FDD-923B-C436-51269C11748C}"/>
              </a:ext>
            </a:extLst>
          </p:cNvPr>
          <p:cNvSpPr>
            <a:spLocks noGrp="1"/>
          </p:cNvSpPr>
          <p:nvPr>
            <p:ph type="title"/>
          </p:nvPr>
        </p:nvSpPr>
        <p:spPr/>
        <p:txBody>
          <a:bodyPr/>
          <a:lstStyle/>
          <a:p>
            <a:r>
              <a:rPr lang="en-US" dirty="0"/>
              <a:t>SUPERVISED LEARNING ALGOROTHMS</a:t>
            </a:r>
            <a:br>
              <a:rPr lang="en-US" dirty="0"/>
            </a:br>
            <a:r>
              <a:rPr lang="en-US" dirty="0"/>
              <a:t>Logistic </a:t>
            </a:r>
            <a:r>
              <a:rPr lang="en-US" dirty="0" err="1"/>
              <a:t>ReGression</a:t>
            </a:r>
            <a:endParaRPr lang="en-U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4DB700-A9DC-C968-BB44-81C689B8A55C}"/>
                  </a:ext>
                </a:extLst>
              </p:cNvPr>
              <p:cNvSpPr>
                <a:spLocks noGrp="1"/>
              </p:cNvSpPr>
              <p:nvPr>
                <p:ph idx="1"/>
              </p:nvPr>
            </p:nvSpPr>
            <p:spPr/>
            <p:txBody>
              <a:bodyPr/>
              <a:lstStyle/>
              <a:p>
                <a:r>
                  <a:rPr lang="en-US" dirty="0"/>
                  <a:t>Logistic regression is a machine learning algorithm is used for and regression and classification of data (typical binary classification) </a:t>
                </a:r>
              </a:p>
              <a:p>
                <a:r>
                  <a:rPr lang="en-US" dirty="0"/>
                  <a:t>This Algorithm is founded on the Sigmoid math function that takes values only between 0 and 1.</a:t>
                </a:r>
              </a:p>
              <a:p>
                <a:pPr marL="0" indent="0">
                  <a:buNone/>
                </a:pPr>
                <a14:m>
                  <m:oMathPara xmlns:m="http://schemas.openxmlformats.org/officeDocument/2006/math">
                    <m:oMathParaPr>
                      <m:jc m:val="center"/>
                    </m:oMathParaPr>
                    <m:oMath xmlns:m="http://schemas.openxmlformats.org/officeDocument/2006/math">
                      <m:r>
                        <m:rPr>
                          <m:sty m:val="p"/>
                        </m:rPr>
                        <a:rPr lang="el-GR" i="1">
                          <a:latin typeface="Cambria Math" panose="02040503050406030204" pitchFamily="18" charset="0"/>
                        </a:rPr>
                        <m:t>σ</m:t>
                      </m:r>
                      <m:r>
                        <a:rPr lang="en-US" b="0" i="1" smtClean="0">
                          <a:latin typeface="Cambria Math" panose="02040503050406030204" pitchFamily="18" charset="0"/>
                        </a:rPr>
                        <m:t>=</m:t>
                      </m:r>
                      <m:f>
                        <m:fPr>
                          <m:ctrlPr>
                            <a:rPr lang="en-UG" i="1" smtClean="0">
                              <a:latin typeface="Cambria Math" panose="02040503050406030204" pitchFamily="18" charset="0"/>
                            </a:rPr>
                          </m:ctrlPr>
                        </m:fPr>
                        <m:num>
                          <m:sSup>
                            <m:sSupPr>
                              <m:ctrlPr>
                                <a:rPr lang="en-UG"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num>
                        <m:den>
                          <m:sSup>
                            <m:sSupPr>
                              <m:ctrlPr>
                                <a:rPr lang="en-UG"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r>
                            <a:rPr lang="en-US" b="0" i="1" smtClean="0">
                              <a:latin typeface="Cambria Math" panose="02040503050406030204" pitchFamily="18" charset="0"/>
                            </a:rPr>
                            <m:t>+1</m:t>
                          </m:r>
                        </m:den>
                      </m:f>
                      <m:r>
                        <a:rPr lang="en-US" b="0" i="1" smtClean="0">
                          <a:latin typeface="Cambria Math" panose="02040503050406030204" pitchFamily="18" charset="0"/>
                        </a:rPr>
                        <m:t> </m:t>
                      </m:r>
                    </m:oMath>
                  </m:oMathPara>
                </a14:m>
                <a:endParaRPr lang="en-US" b="0" dirty="0"/>
              </a:p>
              <a:p>
                <a:r>
                  <a:rPr lang="en-US" dirty="0"/>
                  <a:t>When </a:t>
                </a:r>
                <a14:m>
                  <m:oMath xmlns:m="http://schemas.openxmlformats.org/officeDocument/2006/math">
                    <m:r>
                      <m:rPr>
                        <m:sty m:val="p"/>
                      </m:rPr>
                      <a:rPr lang="el-GR" i="1" smtClean="0">
                        <a:latin typeface="Cambria Math" panose="02040503050406030204" pitchFamily="18" charset="0"/>
                      </a:rPr>
                      <m:t>σ</m:t>
                    </m:r>
                  </m:oMath>
                </a14:m>
                <a:r>
                  <a:rPr lang="en-US" dirty="0"/>
                  <a:t> &gt; 0.5 it is concluded that the point is a class say A and vice versa.</a:t>
                </a:r>
                <a:endParaRPr lang="en-UG" dirty="0"/>
              </a:p>
            </p:txBody>
          </p:sp>
        </mc:Choice>
        <mc:Fallback>
          <p:sp>
            <p:nvSpPr>
              <p:cNvPr id="3" name="Content Placeholder 2">
                <a:extLst>
                  <a:ext uri="{FF2B5EF4-FFF2-40B4-BE49-F238E27FC236}">
                    <a16:creationId xmlns:a16="http://schemas.microsoft.com/office/drawing/2014/main" id="{9A4DB700-A9DC-C968-BB44-81C689B8A55C}"/>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UG">
                    <a:noFill/>
                  </a:rPr>
                  <a:t> </a:t>
                </a:r>
              </a:p>
            </p:txBody>
          </p:sp>
        </mc:Fallback>
      </mc:AlternateContent>
    </p:spTree>
    <p:extLst>
      <p:ext uri="{BB962C8B-B14F-4D97-AF65-F5344CB8AC3E}">
        <p14:creationId xmlns:p14="http://schemas.microsoft.com/office/powerpoint/2010/main" val="337830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2196-ADB4-6819-A43F-6C9D8A028F35}"/>
              </a:ext>
            </a:extLst>
          </p:cNvPr>
          <p:cNvSpPr>
            <a:spLocks noGrp="1"/>
          </p:cNvSpPr>
          <p:nvPr>
            <p:ph type="title"/>
          </p:nvPr>
        </p:nvSpPr>
        <p:spPr/>
        <p:txBody>
          <a:bodyPr/>
          <a:lstStyle/>
          <a:p>
            <a:r>
              <a:rPr lang="en-US" dirty="0"/>
              <a:t>K nearest </a:t>
            </a:r>
            <a:r>
              <a:rPr lang="en-US" dirty="0" err="1"/>
              <a:t>neighbour</a:t>
            </a:r>
            <a:endParaRPr lang="en-U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BFF61C-BC37-B053-7A8A-08BE9C62340A}"/>
                  </a:ext>
                </a:extLst>
              </p:cNvPr>
              <p:cNvSpPr>
                <a:spLocks noGrp="1"/>
              </p:cNvSpPr>
              <p:nvPr>
                <p:ph idx="1"/>
              </p:nvPr>
            </p:nvSpPr>
            <p:spPr/>
            <p:txBody>
              <a:bodyPr>
                <a:normAutofit lnSpcReduction="10000"/>
              </a:bodyPr>
              <a:lstStyle/>
              <a:p>
                <a:r>
                  <a:rPr lang="en-US" dirty="0"/>
                  <a:t>This an algorithm that is commonly used for classification.</a:t>
                </a:r>
              </a:p>
              <a:p>
                <a:r>
                  <a:rPr lang="en-US" dirty="0"/>
                  <a:t>It depends on the similarity measure between a point, m and it’s </a:t>
                </a:r>
                <a:r>
                  <a:rPr lang="en-US" dirty="0" err="1"/>
                  <a:t>neighbours</a:t>
                </a:r>
                <a:r>
                  <a:rPr lang="en-US" dirty="0"/>
                  <a:t>.</a:t>
                </a:r>
              </a:p>
              <a:p>
                <a:r>
                  <a:rPr lang="en-US" dirty="0"/>
                  <a:t> The most common similarity measure used is the Euclidean distance.</a:t>
                </a:r>
              </a:p>
              <a:p>
                <a:r>
                  <a:rPr lang="en-US" dirty="0"/>
                  <a:t>The value of k is determined doing parameter tuning;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𝑒𝑣𝑒𝑛</m:t>
                          </m:r>
                          <m:r>
                            <a:rPr lang="en-US" b="0" i="1" smtClean="0">
                              <a:latin typeface="Cambria Math" panose="02040503050406030204" pitchFamily="18" charset="0"/>
                            </a:rPr>
                            <m:t> </m:t>
                          </m:r>
                          <m:r>
                            <a:rPr lang="en-US" b="0" i="1" smtClean="0">
                              <a:latin typeface="Cambria Math" panose="02040503050406030204" pitchFamily="18" charset="0"/>
                            </a:rPr>
                            <m:t>𝑛𝑢𝑚𝑏𝑒𝑟𝑠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m:t>
                          </m:r>
                        </m:e>
                      </m:d>
                    </m:oMath>
                  </m:oMathPara>
                </a14:m>
                <a:endParaRPr lang="en-US" b="0" dirty="0"/>
              </a:p>
              <a:p>
                <a:r>
                  <a:rPr lang="en-US" b="0" dirty="0"/>
                  <a:t>Wher</a:t>
                </a:r>
                <a:r>
                  <a:rPr lang="en-US" dirty="0"/>
                  <a:t>e n is the number of data points</a:t>
                </a:r>
                <a:endParaRPr lang="en-US" b="0" dirty="0"/>
              </a:p>
              <a:p>
                <a:pPr marL="0" indent="0">
                  <a:buNone/>
                </a:pPr>
                <a:endParaRPr lang="en-UG" dirty="0"/>
              </a:p>
            </p:txBody>
          </p:sp>
        </mc:Choice>
        <mc:Fallback xmlns="">
          <p:sp>
            <p:nvSpPr>
              <p:cNvPr id="3" name="Content Placeholder 2">
                <a:extLst>
                  <a:ext uri="{FF2B5EF4-FFF2-40B4-BE49-F238E27FC236}">
                    <a16:creationId xmlns:a16="http://schemas.microsoft.com/office/drawing/2014/main" id="{78BFF61C-BC37-B053-7A8A-08BE9C62340A}"/>
                  </a:ext>
                </a:extLst>
              </p:cNvPr>
              <p:cNvSpPr>
                <a:spLocks noGrp="1" noRot="1" noChangeAspect="1" noMove="1" noResize="1" noEditPoints="1" noAdjustHandles="1" noChangeArrowheads="1" noChangeShapeType="1" noTextEdit="1"/>
              </p:cNvSpPr>
              <p:nvPr>
                <p:ph idx="1"/>
              </p:nvPr>
            </p:nvSpPr>
            <p:spPr>
              <a:blipFill>
                <a:blip r:embed="rId2"/>
                <a:stretch>
                  <a:fillRect l="-1231" t="-2926" b="-2926"/>
                </a:stretch>
              </a:blipFill>
            </p:spPr>
            <p:txBody>
              <a:bodyPr/>
              <a:lstStyle/>
              <a:p>
                <a:r>
                  <a:rPr lang="en-UG">
                    <a:noFill/>
                  </a:rPr>
                  <a:t> </a:t>
                </a:r>
              </a:p>
            </p:txBody>
          </p:sp>
        </mc:Fallback>
      </mc:AlternateContent>
    </p:spTree>
    <p:extLst>
      <p:ext uri="{BB962C8B-B14F-4D97-AF65-F5344CB8AC3E}">
        <p14:creationId xmlns:p14="http://schemas.microsoft.com/office/powerpoint/2010/main" val="2268864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3799</TotalTime>
  <Words>1056</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-apple-system</vt:lpstr>
      <vt:lpstr>Arial</vt:lpstr>
      <vt:lpstr>Cambria Math</vt:lpstr>
      <vt:lpstr>Tw Cen MT</vt:lpstr>
      <vt:lpstr>Circuit</vt:lpstr>
      <vt:lpstr>MACHINE LEARNING with Python </vt:lpstr>
      <vt:lpstr>What is DATA SCIENCE?</vt:lpstr>
      <vt:lpstr>DATA SCIENCE TOOLS(PANDAS, NUMPY, SCIKITLEARN, SYMPY)</vt:lpstr>
      <vt:lpstr>WHAT IS MACHINE LEARNING</vt:lpstr>
      <vt:lpstr>CLASSIFICATION OF MACHINE LEARNING</vt:lpstr>
      <vt:lpstr>SUPERVISED LEARNING</vt:lpstr>
      <vt:lpstr>Linear Regression</vt:lpstr>
      <vt:lpstr>SUPERVISED LEARNING ALGOROTHMS Logistic ReGression</vt:lpstr>
      <vt:lpstr>K nearest neighbour</vt:lpstr>
      <vt:lpstr>Support Vector Machine (SVM)</vt:lpstr>
      <vt:lpstr>SVM Cont.</vt:lpstr>
      <vt:lpstr>SVM Cont.</vt:lpstr>
      <vt:lpstr>Naïve BAYESIAN ALGORITHM</vt:lpstr>
      <vt:lpstr>UNSUPERVISED LEARNING</vt:lpstr>
      <vt:lpstr>CLUSTERING </vt:lpstr>
      <vt:lpstr>K means Clustering</vt:lpstr>
      <vt:lpstr>Affinity Propagation Clustering</vt:lpstr>
      <vt:lpstr>DBSCAN CLUSTERING</vt:lpstr>
      <vt:lpstr>DBSCAN CLUSTERING</vt:lpstr>
      <vt:lpstr>Dimensionality reduction</vt:lpstr>
      <vt:lpstr>Principal component anlysis</vt:lpstr>
      <vt:lpstr>Evaluating a Model(CONFUSION MATRIX)</vt:lpstr>
      <vt:lpstr>Confusion Matrix Continued</vt:lpstr>
      <vt:lpstr>Deploying a machine learning model using flask and Gunicorn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Valentina Walters Teboh</dc:creator>
  <cp:lastModifiedBy>Valentina Walters Teboh</cp:lastModifiedBy>
  <cp:revision>4</cp:revision>
  <dcterms:created xsi:type="dcterms:W3CDTF">2023-09-08T11:05:39Z</dcterms:created>
  <dcterms:modified xsi:type="dcterms:W3CDTF">2023-09-11T10:31:41Z</dcterms:modified>
</cp:coreProperties>
</file>