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995E3-5A7E-4FFF-B3BD-E422BF481C3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107CB-476E-4CB4-80AB-DD1904C7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JDI" type="title">
  <p:cSld name="Title JDI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ctrTitle"/>
          </p:nvPr>
        </p:nvSpPr>
        <p:spPr>
          <a:xfrm>
            <a:off x="3207497" y="2884466"/>
            <a:ext cx="6977643" cy="174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sz="4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ubTitle" idx="1"/>
          </p:nvPr>
        </p:nvSpPr>
        <p:spPr>
          <a:xfrm>
            <a:off x="3207497" y="4845068"/>
            <a:ext cx="6977643" cy="1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8"/>
          <p:cNvSpPr/>
          <p:nvPr/>
        </p:nvSpPr>
        <p:spPr>
          <a:xfrm>
            <a:off x="3207498" y="982644"/>
            <a:ext cx="8991295" cy="1443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8"/>
          <p:cNvPicPr preferRelativeResize="0"/>
          <p:nvPr/>
        </p:nvPicPr>
        <p:blipFill rotWithShape="1">
          <a:blip r:embed="rId2">
            <a:alphaModFix/>
          </a:blip>
          <a:srcRect b="44829"/>
          <a:stretch/>
        </p:blipFill>
        <p:spPr>
          <a:xfrm>
            <a:off x="273051" y="982639"/>
            <a:ext cx="1523305" cy="234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8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6655" t="28916" b="27444"/>
          <a:stretch/>
        </p:blipFill>
        <p:spPr>
          <a:xfrm>
            <a:off x="5190737" y="1665901"/>
            <a:ext cx="6666303" cy="65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61800" y="6497325"/>
            <a:ext cx="876300" cy="27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divider_JDI">
  <p:cSld name="Chapter divider_JDI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/>
          <p:nvPr/>
        </p:nvSpPr>
        <p:spPr>
          <a:xfrm>
            <a:off x="-803819" y="-556853"/>
            <a:ext cx="3696731" cy="3706896"/>
          </a:xfrm>
          <a:prstGeom prst="diamond">
            <a:avLst/>
          </a:prstGeom>
          <a:solidFill>
            <a:srgbClr val="B0DB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/>
          <p:nvPr/>
        </p:nvSpPr>
        <p:spPr>
          <a:xfrm>
            <a:off x="1151699" y="1402798"/>
            <a:ext cx="3696731" cy="370689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/>
          <p:nvPr/>
        </p:nvSpPr>
        <p:spPr>
          <a:xfrm>
            <a:off x="-812336" y="3362449"/>
            <a:ext cx="3696731" cy="370689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0"/>
          <p:cNvSpPr/>
          <p:nvPr/>
        </p:nvSpPr>
        <p:spPr>
          <a:xfrm>
            <a:off x="3115733" y="-556853"/>
            <a:ext cx="3696731" cy="3706896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5609305" y="4675239"/>
            <a:ext cx="5767755" cy="121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20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1623" y="1016455"/>
            <a:ext cx="2964949" cy="56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8475" y="6475975"/>
            <a:ext cx="876300" cy="27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6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Text">
  <p:cSld name="Title, Subtitle,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336066" y="57151"/>
            <a:ext cx="10768335" cy="5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336064" y="1605080"/>
            <a:ext cx="11527691" cy="471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328249" y="959104"/>
            <a:ext cx="11527691" cy="33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57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Page JDI">
  <p:cSld name="Last Page JDI">
    <p:bg>
      <p:bgPr>
        <a:solidFill>
          <a:srgbClr val="062E48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0"/>
          <p:cNvPicPr preferRelativeResize="0"/>
          <p:nvPr/>
        </p:nvPicPr>
        <p:blipFill rotWithShape="1">
          <a:blip r:embed="rId2">
            <a:alphaModFix/>
          </a:blip>
          <a:srcRect b="25630"/>
          <a:stretch/>
        </p:blipFill>
        <p:spPr>
          <a:xfrm>
            <a:off x="-15764" y="-1"/>
            <a:ext cx="12207767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0"/>
          <p:cNvSpPr/>
          <p:nvPr/>
        </p:nvSpPr>
        <p:spPr>
          <a:xfrm>
            <a:off x="0" y="0"/>
            <a:ext cx="12192000" cy="4334484"/>
          </a:xfrm>
          <a:prstGeom prst="rect">
            <a:avLst/>
          </a:prstGeom>
          <a:gradFill>
            <a:gsLst>
              <a:gs pos="0">
                <a:srgbClr val="E3E5E6">
                  <a:alpha val="0"/>
                </a:srgbClr>
              </a:gs>
              <a:gs pos="67000">
                <a:srgbClr val="758A98">
                  <a:alpha val="82352"/>
                </a:srgbClr>
              </a:gs>
              <a:gs pos="92000">
                <a:srgbClr val="062E48"/>
              </a:gs>
              <a:gs pos="100000">
                <a:srgbClr val="062E4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882" y="3178449"/>
            <a:ext cx="1796237" cy="266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77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64" y="1605080"/>
            <a:ext cx="11527691" cy="4719520"/>
          </a:xfrm>
        </p:spPr>
        <p:txBody>
          <a:bodyPr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328249" y="959104"/>
            <a:ext cx="11527691" cy="33629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3"/>
                </a:solidFill>
              </a:defRPr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1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de-DE" noProof="0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0697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rgbClr val="E6E8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>
            <a:spLocks noGrp="1"/>
          </p:cNvSpPr>
          <p:nvPr>
            <p:ph type="title"/>
          </p:nvPr>
        </p:nvSpPr>
        <p:spPr>
          <a:xfrm>
            <a:off x="336066" y="57151"/>
            <a:ext cx="10768335" cy="5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336062" y="1294208"/>
            <a:ext cx="11519879" cy="503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/>
          <p:nvPr/>
        </p:nvSpPr>
        <p:spPr>
          <a:xfrm>
            <a:off x="336067" y="6514960"/>
            <a:ext cx="1004277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 txBox="1"/>
          <p:nvPr/>
        </p:nvSpPr>
        <p:spPr>
          <a:xfrm>
            <a:off x="336063" y="6659224"/>
            <a:ext cx="400908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667078"/>
                </a:solidFill>
                <a:latin typeface="Arial"/>
                <a:ea typeface="Arial"/>
                <a:cs typeface="Arial"/>
                <a:sym typeface="Arial"/>
              </a:rPr>
              <a:t>Copyright 2024 Japan Display Inc. All Rights Reserved.</a:t>
            </a:r>
            <a:endParaRPr sz="800" b="0" i="0" u="none" strike="noStrike" cap="none" dirty="0">
              <a:solidFill>
                <a:srgbClr val="6670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 txBox="1"/>
          <p:nvPr/>
        </p:nvSpPr>
        <p:spPr>
          <a:xfrm>
            <a:off x="11282394" y="6659224"/>
            <a:ext cx="573551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66707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800" b="0" i="0" u="none" strike="noStrike" cap="none">
                <a:solidFill>
                  <a:srgbClr val="6670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6670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7"/>
          <p:cNvCxnSpPr/>
          <p:nvPr/>
        </p:nvCxnSpPr>
        <p:spPr>
          <a:xfrm>
            <a:off x="0" y="64516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61135" y="83382"/>
            <a:ext cx="328392" cy="450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3602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orient="horz" pos="816">
          <p15:clr>
            <a:srgbClr val="F26B43"/>
          </p15:clr>
        </p15:guide>
        <p15:guide id="6" pos="74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3C29-C2A6-B20D-DBBB-F20B0CFA5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7356C-4D2E-223D-9467-8FF5C9C54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95C5-94F9-624D-360F-7C9C803C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90" y="57151"/>
            <a:ext cx="10768335" cy="501648"/>
          </a:xfrm>
        </p:spPr>
        <p:txBody>
          <a:bodyPr/>
          <a:lstStyle/>
          <a:p>
            <a:r>
              <a:rPr lang="en-US" dirty="0"/>
              <a:t>COMPARISON OF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1DFF0-7A97-421D-D9DA-23B211234022}"/>
              </a:ext>
            </a:extLst>
          </p:cNvPr>
          <p:cNvSpPr/>
          <p:nvPr/>
        </p:nvSpPr>
        <p:spPr>
          <a:xfrm>
            <a:off x="0" y="604910"/>
            <a:ext cx="6077243" cy="5838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B2F20-2B30-B43B-94C3-0EC2F856B94A}"/>
              </a:ext>
            </a:extLst>
          </p:cNvPr>
          <p:cNvSpPr/>
          <p:nvPr/>
        </p:nvSpPr>
        <p:spPr>
          <a:xfrm>
            <a:off x="6072553" y="602565"/>
            <a:ext cx="6119447" cy="5838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AF1D8-5FA7-6EDF-36F7-8D031891A1AA}"/>
              </a:ext>
            </a:extLst>
          </p:cNvPr>
          <p:cNvSpPr txBox="1"/>
          <p:nvPr/>
        </p:nvSpPr>
        <p:spPr>
          <a:xfrm>
            <a:off x="1237957" y="772551"/>
            <a:ext cx="35637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COMPUTERIZED RAFFLE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9E3BA-5C0F-124D-25A3-7A36BF43113C}"/>
              </a:ext>
            </a:extLst>
          </p:cNvPr>
          <p:cNvSpPr txBox="1"/>
          <p:nvPr/>
        </p:nvSpPr>
        <p:spPr>
          <a:xfrm>
            <a:off x="8114714" y="786619"/>
            <a:ext cx="23544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MANUAL DRAW LOTS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0F836-6301-4EA9-4382-F4620CC1045D}"/>
              </a:ext>
            </a:extLst>
          </p:cNvPr>
          <p:cNvSpPr txBox="1"/>
          <p:nvPr/>
        </p:nvSpPr>
        <p:spPr>
          <a:xfrm>
            <a:off x="351692" y="1294226"/>
            <a:ext cx="5416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Efficiency</a:t>
            </a:r>
            <a:r>
              <a:rPr lang="en-US" sz="1400" dirty="0"/>
              <a:t>:  Computerized systems can handle large numbers of participants quickly and with low chance of human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Fairness</a:t>
            </a:r>
            <a:r>
              <a:rPr lang="en-US" sz="1400" dirty="0"/>
              <a:t>:   The use of computer algorithms ensures that each participant has an equal chance of winning, reducing the risk of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Convenience</a:t>
            </a:r>
            <a:r>
              <a:rPr lang="en-US" sz="1400" dirty="0"/>
              <a:t>:   It can be done using one computer device, no need to write or print large number of participant’s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Record Keeping</a:t>
            </a:r>
            <a:r>
              <a:rPr lang="en-US" sz="1400" dirty="0"/>
              <a:t>:   Automatically keeps records of entries and winners, which is useful for transparency and auditing.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Scalability</a:t>
            </a:r>
            <a:r>
              <a:rPr lang="en-US" sz="1400" dirty="0"/>
              <a:t>:   Easily scalable to accommodate any number of participants without additional effort.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7629B-73F8-F9C5-04C3-BA15383D92B9}"/>
              </a:ext>
            </a:extLst>
          </p:cNvPr>
          <p:cNvSpPr txBox="1"/>
          <p:nvPr/>
        </p:nvSpPr>
        <p:spPr>
          <a:xfrm>
            <a:off x="349347" y="4260163"/>
            <a:ext cx="53621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Technical Issues</a:t>
            </a:r>
            <a:r>
              <a:rPr lang="en-US" sz="1400" dirty="0"/>
              <a:t>:   Requires a reliable computer system and software, which can sometimes fail or be subject to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Perception of Fairness</a:t>
            </a:r>
            <a:r>
              <a:rPr lang="en-US" sz="1400" dirty="0"/>
              <a:t>:   Some people might distrust the randomness of a computer algorithm, preferring the transparency of a manual draw.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Initial Setup</a:t>
            </a:r>
            <a:r>
              <a:rPr lang="en-US" sz="1400" dirty="0"/>
              <a:t>:   Requires some technical knowledge to set up and maintain the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B7932-88AC-D4EF-B290-A381211DD152}"/>
              </a:ext>
            </a:extLst>
          </p:cNvPr>
          <p:cNvSpPr txBox="1"/>
          <p:nvPr/>
        </p:nvSpPr>
        <p:spPr>
          <a:xfrm>
            <a:off x="6525069" y="1291881"/>
            <a:ext cx="52613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Simplicity</a:t>
            </a:r>
            <a:r>
              <a:rPr lang="en-US" sz="1400" dirty="0"/>
              <a:t>:   Easy to understand and execute without the need for technical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Transparency</a:t>
            </a:r>
            <a:r>
              <a:rPr lang="en-US" sz="1400" dirty="0"/>
              <a:t>:   Participants can see the draw happening in real-time, which can enhance trust in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Low Cost:   </a:t>
            </a:r>
            <a:r>
              <a:rPr lang="en-US" sz="1400" dirty="0"/>
              <a:t>Generally requires minimal resources—just paper, a container, and someone to draw the lots.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36DB8-BBD9-9546-0BA8-3489AF164486}"/>
              </a:ext>
            </a:extLst>
          </p:cNvPr>
          <p:cNvSpPr txBox="1"/>
          <p:nvPr/>
        </p:nvSpPr>
        <p:spPr>
          <a:xfrm>
            <a:off x="6522725" y="3132406"/>
            <a:ext cx="5261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Time-Consuming:   </a:t>
            </a:r>
            <a:r>
              <a:rPr lang="en-US" sz="1400" dirty="0"/>
              <a:t>Can be slow, especially with a large number of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Human Error:   </a:t>
            </a:r>
            <a:r>
              <a:rPr lang="en-US" sz="1400" dirty="0"/>
              <a:t>Prone to mistakes, such as miscounting or accidentally drawing multiple 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Bias Risk:   </a:t>
            </a:r>
            <a:r>
              <a:rPr lang="en-US" sz="1400" dirty="0"/>
              <a:t>There’s a potential for bias, intentional or unintentional, in the drawing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Limited Scalability:   </a:t>
            </a:r>
            <a:r>
              <a:rPr lang="en-US" sz="1400" dirty="0"/>
              <a:t>Becomes impractical with a very large number of participants.</a:t>
            </a:r>
          </a:p>
        </p:txBody>
      </p:sp>
    </p:spTree>
    <p:extLst>
      <p:ext uri="{BB962C8B-B14F-4D97-AF65-F5344CB8AC3E}">
        <p14:creationId xmlns:p14="http://schemas.microsoft.com/office/powerpoint/2010/main" val="2667859354"/>
      </p:ext>
    </p:extLst>
  </p:cSld>
  <p:clrMapOvr>
    <a:masterClrMapping/>
  </p:clrMapOvr>
</p:sld>
</file>

<file path=ppt/theme/theme1.xml><?xml version="1.0" encoding="utf-8"?>
<a:theme xmlns:a="http://schemas.openxmlformats.org/drawingml/2006/main" name="JDIE">
  <a:themeElements>
    <a:clrScheme name="JDI">
      <a:dk1>
        <a:srgbClr val="000000"/>
      </a:dk1>
      <a:lt1>
        <a:srgbClr val="FFFFFF"/>
      </a:lt1>
      <a:dk2>
        <a:srgbClr val="0D5C91"/>
      </a:dk2>
      <a:lt2>
        <a:srgbClr val="E7E9EA"/>
      </a:lt2>
      <a:accent1>
        <a:srgbClr val="1996EA"/>
      </a:accent1>
      <a:accent2>
        <a:srgbClr val="88B6E8"/>
      </a:accent2>
      <a:accent3>
        <a:srgbClr val="8C969D"/>
      </a:accent3>
      <a:accent4>
        <a:srgbClr val="C3C8CB"/>
      </a:accent4>
      <a:accent5>
        <a:srgbClr val="3CA5C5"/>
      </a:accent5>
      <a:accent6>
        <a:srgbClr val="A4CF95"/>
      </a:accent6>
      <a:hlink>
        <a:srgbClr val="F29100"/>
      </a:hlink>
      <a:folHlink>
        <a:srgbClr val="C4D2D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</TotalTime>
  <Words>290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Noto Sans Symbols</vt:lpstr>
      <vt:lpstr>JDIE</vt:lpstr>
      <vt:lpstr>PowerPoint Presentation</vt:lpstr>
      <vt:lpstr>COMPARISON OF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Specific Rules (Nanox Internal)</dc:title>
  <dc:creator>Raffy Santiago</dc:creator>
  <cp:lastModifiedBy>Richardmarck Barreda</cp:lastModifiedBy>
  <cp:revision>18</cp:revision>
  <dcterms:created xsi:type="dcterms:W3CDTF">2024-07-26T00:41:15Z</dcterms:created>
  <dcterms:modified xsi:type="dcterms:W3CDTF">2024-10-15T07:43:42Z</dcterms:modified>
</cp:coreProperties>
</file>