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F89AEED-D80F-6CE7-8A28-DAD349A54E34}"/>
              </a:ext>
            </a:extLst>
          </p:cNvPr>
          <p:cNvSpPr>
            <a:spLocks noGrp="1"/>
          </p:cNvSpPr>
          <p:nvPr>
            <p:ph type="subTitle" idx="1"/>
          </p:nvPr>
        </p:nvSpPr>
        <p:spPr>
          <a:xfrm>
            <a:off x="541617" y="1213970"/>
            <a:ext cx="10565567" cy="1494118"/>
          </a:xfrm>
        </p:spPr>
        <p:txBody>
          <a:bodyPr>
            <a:noAutofit/>
          </a:bodyPr>
          <a:lstStyle/>
          <a:p>
            <a:r>
              <a:rPr lang="en-US" sz="3600" b="1" dirty="0"/>
              <a:t>Animal Detection for </a:t>
            </a:r>
          </a:p>
          <a:p>
            <a:r>
              <a:rPr lang="en-US" sz="3600" b="1" dirty="0"/>
              <a:t>generative AI</a:t>
            </a:r>
          </a:p>
        </p:txBody>
      </p:sp>
      <p:sp>
        <p:nvSpPr>
          <p:cNvPr id="6" name="TextBox 5">
            <a:extLst>
              <a:ext uri="{FF2B5EF4-FFF2-40B4-BE49-F238E27FC236}">
                <a16:creationId xmlns:a16="http://schemas.microsoft.com/office/drawing/2014/main" id="{D257089F-0A1C-6E02-7FA4-0AC01A1D66FE}"/>
              </a:ext>
            </a:extLst>
          </p:cNvPr>
          <p:cNvSpPr txBox="1"/>
          <p:nvPr/>
        </p:nvSpPr>
        <p:spPr>
          <a:xfrm>
            <a:off x="1229080" y="3888443"/>
            <a:ext cx="9733839" cy="2031325"/>
          </a:xfrm>
          <a:prstGeom prst="rect">
            <a:avLst/>
          </a:prstGeom>
          <a:noFill/>
        </p:spPr>
        <p:txBody>
          <a:bodyPr wrap="square">
            <a:spAutoFit/>
          </a:bodyPr>
          <a:lstStyle/>
          <a:p>
            <a:r>
              <a:rPr lang="en-US" b="1" dirty="0">
                <a:solidFill>
                  <a:schemeClr val="bg1"/>
                </a:solidFill>
              </a:rPr>
              <a:t>NAME      : K.NANTHINI</a:t>
            </a:r>
          </a:p>
          <a:p>
            <a:endParaRPr lang="en-US" b="1" dirty="0">
              <a:solidFill>
                <a:schemeClr val="bg1"/>
              </a:solidFill>
            </a:endParaRPr>
          </a:p>
          <a:p>
            <a:r>
              <a:rPr lang="en-US" b="1" dirty="0">
                <a:solidFill>
                  <a:schemeClr val="bg1"/>
                </a:solidFill>
              </a:rPr>
              <a:t>REG NO   : 712221104010</a:t>
            </a:r>
          </a:p>
          <a:p>
            <a:endParaRPr lang="en-US" b="1" dirty="0">
              <a:solidFill>
                <a:schemeClr val="bg1"/>
              </a:solidFill>
            </a:endParaRPr>
          </a:p>
          <a:p>
            <a:r>
              <a:rPr lang="en-US" b="1" dirty="0">
                <a:solidFill>
                  <a:schemeClr val="bg1"/>
                </a:solidFill>
              </a:rPr>
              <a:t>DEPT       : B.E (CSE) &amp; 3rd year</a:t>
            </a:r>
          </a:p>
          <a:p>
            <a:endParaRPr lang="en-US" b="1" dirty="0">
              <a:solidFill>
                <a:schemeClr val="bg1"/>
              </a:solidFill>
            </a:endParaRPr>
          </a:p>
          <a:p>
            <a:r>
              <a:rPr lang="en-US" b="1" dirty="0">
                <a:solidFill>
                  <a:schemeClr val="bg1"/>
                </a:solidFill>
              </a:rPr>
              <a:t>COLLEGE : PARK COLLEGE OF ENGINEERING AND TECHNOLOGY</a:t>
            </a:r>
          </a:p>
        </p:txBody>
      </p:sp>
    </p:spTree>
    <p:extLst>
      <p:ext uri="{BB962C8B-B14F-4D97-AF65-F5344CB8AC3E}">
        <p14:creationId xmlns:p14="http://schemas.microsoft.com/office/powerpoint/2010/main" val="15222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15DA-8FE7-4FBD-C8A9-A4C500DC3FDF}"/>
              </a:ext>
            </a:extLst>
          </p:cNvPr>
          <p:cNvSpPr>
            <a:spLocks noGrp="1"/>
          </p:cNvSpPr>
          <p:nvPr>
            <p:ph type="title"/>
          </p:nvPr>
        </p:nvSpPr>
        <p:spPr>
          <a:xfrm>
            <a:off x="880016" y="492301"/>
            <a:ext cx="11029616" cy="1013800"/>
          </a:xfrm>
        </p:spPr>
        <p:txBody>
          <a:bodyPr/>
          <a:lstStyle/>
          <a:p>
            <a:r>
              <a:rPr lang="en-US" sz="3200" b="1" dirty="0"/>
              <a:t>Conclusion</a:t>
            </a:r>
            <a:r>
              <a:rPr lang="en-US" dirty="0"/>
              <a:t> </a:t>
            </a:r>
          </a:p>
        </p:txBody>
      </p:sp>
      <p:sp>
        <p:nvSpPr>
          <p:cNvPr id="3" name="Content Placeholder 2">
            <a:extLst>
              <a:ext uri="{FF2B5EF4-FFF2-40B4-BE49-F238E27FC236}">
                <a16:creationId xmlns:a16="http://schemas.microsoft.com/office/drawing/2014/main" id="{A2B69E29-BC5E-093B-E84C-6E77C014655C}"/>
              </a:ext>
            </a:extLst>
          </p:cNvPr>
          <p:cNvSpPr>
            <a:spLocks noGrp="1"/>
          </p:cNvSpPr>
          <p:nvPr>
            <p:ph idx="1"/>
          </p:nvPr>
        </p:nvSpPr>
        <p:spPr>
          <a:xfrm>
            <a:off x="581192" y="1589848"/>
            <a:ext cx="11029615" cy="3678303"/>
          </a:xfrm>
        </p:spPr>
        <p:txBody>
          <a:bodyPr>
            <a:normAutofit/>
          </a:bodyPr>
          <a:lstStyle/>
          <a:p>
            <a:r>
              <a:rPr lang="en-US" sz="2000" b="1" i="0" dirty="0">
                <a:solidFill>
                  <a:schemeClr val="tx1"/>
                </a:solidFill>
                <a:effectLst/>
                <a:latin typeface="Söhne"/>
              </a:rPr>
              <a:t>In conclusion, animal detection for generative AI presents significant opportunities for various applications, including wildlife conservation, veterinary medicine, and entertainment. By leveraging advanced machine learning algorithms and training models on extensive datasets, we can enhance the accuracy and efficiency of animal detection systems. However, challenges such as data scarcity, diverse environmental conditions, and ethical considerations must be addressed to ensure the responsible development and deployment of such technology. </a:t>
            </a:r>
            <a:r>
              <a:rPr lang="en-US" sz="2000" b="1" i="0">
                <a:solidFill>
                  <a:schemeClr val="tx1"/>
                </a:solidFill>
                <a:effectLst/>
                <a:latin typeface="Söhne"/>
              </a:rPr>
              <a:t>With further research and collaboration between experts in AI and ecology, we can unlock the full potential of animal detection for the benefit of both animals and humans.</a:t>
            </a:r>
            <a:endParaRPr lang="en-US" sz="2000" b="1" dirty="0">
              <a:solidFill>
                <a:schemeClr val="tx1"/>
              </a:solidFill>
            </a:endParaRPr>
          </a:p>
        </p:txBody>
      </p:sp>
    </p:spTree>
    <p:extLst>
      <p:ext uri="{BB962C8B-B14F-4D97-AF65-F5344CB8AC3E}">
        <p14:creationId xmlns:p14="http://schemas.microsoft.com/office/powerpoint/2010/main" val="295185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90CD-57B4-20ED-CCA9-199394B31548}"/>
              </a:ext>
            </a:extLst>
          </p:cNvPr>
          <p:cNvSpPr>
            <a:spLocks noGrp="1"/>
          </p:cNvSpPr>
          <p:nvPr>
            <p:ph type="title"/>
          </p:nvPr>
        </p:nvSpPr>
        <p:spPr>
          <a:xfrm>
            <a:off x="1008528" y="205441"/>
            <a:ext cx="10602279" cy="1288676"/>
          </a:xfrm>
        </p:spPr>
        <p:txBody>
          <a:bodyPr>
            <a:normAutofit/>
          </a:bodyPr>
          <a:lstStyle/>
          <a:p>
            <a:r>
              <a:rPr lang="en-US" sz="3200" b="1" dirty="0"/>
              <a:t>Agenda</a:t>
            </a:r>
          </a:p>
        </p:txBody>
      </p:sp>
      <p:sp>
        <p:nvSpPr>
          <p:cNvPr id="5" name="Content Placeholder 4">
            <a:extLst>
              <a:ext uri="{FF2B5EF4-FFF2-40B4-BE49-F238E27FC236}">
                <a16:creationId xmlns:a16="http://schemas.microsoft.com/office/drawing/2014/main" id="{445F545D-47F0-2C06-A952-B690BF7DAFCF}"/>
              </a:ext>
            </a:extLst>
          </p:cNvPr>
          <p:cNvSpPr>
            <a:spLocks noGrp="1"/>
          </p:cNvSpPr>
          <p:nvPr>
            <p:ph idx="1"/>
          </p:nvPr>
        </p:nvSpPr>
        <p:spPr>
          <a:xfrm>
            <a:off x="581192" y="2091765"/>
            <a:ext cx="11029615" cy="4930588"/>
          </a:xfrm>
        </p:spPr>
        <p:txBody>
          <a:bodyPr anchor="t">
            <a:noAutofit/>
          </a:bodyPr>
          <a:lstStyle/>
          <a:p>
            <a:pPr lvl="1"/>
            <a:r>
              <a:rPr lang="en-US" sz="2400" b="1" dirty="0">
                <a:solidFill>
                  <a:schemeClr val="tx1"/>
                </a:solidFill>
              </a:rPr>
              <a:t> Problem Statement</a:t>
            </a:r>
          </a:p>
          <a:p>
            <a:pPr lvl="1"/>
            <a:r>
              <a:rPr lang="en-US" sz="2400" b="1" dirty="0">
                <a:solidFill>
                  <a:schemeClr val="tx1"/>
                </a:solidFill>
              </a:rPr>
              <a:t>Project Overview</a:t>
            </a:r>
          </a:p>
          <a:p>
            <a:pPr lvl="1"/>
            <a:r>
              <a:rPr lang="en-US" sz="2400" b="1" dirty="0">
                <a:solidFill>
                  <a:schemeClr val="tx1"/>
                </a:solidFill>
              </a:rPr>
              <a:t>End Users</a:t>
            </a:r>
          </a:p>
          <a:p>
            <a:pPr lvl="1"/>
            <a:r>
              <a:rPr lang="en-US" sz="2400" b="1" dirty="0">
                <a:solidFill>
                  <a:schemeClr val="tx1"/>
                </a:solidFill>
              </a:rPr>
              <a:t>Our Solution and Proposition</a:t>
            </a:r>
          </a:p>
          <a:p>
            <a:pPr lvl="1"/>
            <a:r>
              <a:rPr lang="en-US" sz="2400" b="1" dirty="0">
                <a:solidFill>
                  <a:schemeClr val="tx1"/>
                </a:solidFill>
              </a:rPr>
              <a:t>Key Features</a:t>
            </a:r>
          </a:p>
          <a:p>
            <a:pPr lvl="1"/>
            <a:r>
              <a:rPr lang="en-US" sz="2400" b="1" dirty="0">
                <a:solidFill>
                  <a:schemeClr val="tx1"/>
                </a:solidFill>
              </a:rPr>
              <a:t>Modelling Approach</a:t>
            </a:r>
          </a:p>
          <a:p>
            <a:pPr lvl="1" algn="just"/>
            <a:r>
              <a:rPr lang="en-US" sz="2400" b="1" dirty="0">
                <a:solidFill>
                  <a:schemeClr val="tx1"/>
                </a:solidFill>
              </a:rPr>
              <a:t>Results and Evaluation</a:t>
            </a:r>
          </a:p>
          <a:p>
            <a:pPr lvl="1" algn="just"/>
            <a:r>
              <a:rPr lang="en-US" sz="2400" b="1" dirty="0">
                <a:solidFill>
                  <a:schemeClr val="tx1"/>
                </a:solidFill>
              </a:rPr>
              <a:t>Conclusion</a:t>
            </a:r>
          </a:p>
        </p:txBody>
      </p:sp>
    </p:spTree>
    <p:extLst>
      <p:ext uri="{BB962C8B-B14F-4D97-AF65-F5344CB8AC3E}">
        <p14:creationId xmlns:p14="http://schemas.microsoft.com/office/powerpoint/2010/main" val="231955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B0221-75B6-4CCD-408F-BC676A467EB5}"/>
              </a:ext>
            </a:extLst>
          </p:cNvPr>
          <p:cNvSpPr>
            <a:spLocks noGrp="1"/>
          </p:cNvSpPr>
          <p:nvPr>
            <p:ph idx="1"/>
          </p:nvPr>
        </p:nvSpPr>
        <p:spPr>
          <a:xfrm>
            <a:off x="581192" y="2203619"/>
            <a:ext cx="11029615" cy="4015645"/>
          </a:xfrm>
        </p:spPr>
        <p:txBody>
          <a:bodyPr>
            <a:normAutofit/>
          </a:bodyPr>
          <a:lstStyle/>
          <a:p>
            <a:r>
              <a:rPr lang="en-US" sz="2800" b="1" dirty="0"/>
              <a:t>The advent of generative artificial intelligence (AI) has unlocked various possibilities in creative content generation, including images, music, and text. However, one area that remains challenging is the accurate detection and understanding of animals within generated content. Current AI models often struggle with recognizing and representing animals faithfully, leading to inaccuracies, distortions, or even absence of animals in generated outputs </a:t>
            </a:r>
          </a:p>
        </p:txBody>
      </p:sp>
      <p:sp>
        <p:nvSpPr>
          <p:cNvPr id="5" name="TextBox 4">
            <a:extLst>
              <a:ext uri="{FF2B5EF4-FFF2-40B4-BE49-F238E27FC236}">
                <a16:creationId xmlns:a16="http://schemas.microsoft.com/office/drawing/2014/main" id="{ECAB9F93-A533-98C8-AFF5-82D99B42DDE8}"/>
              </a:ext>
            </a:extLst>
          </p:cNvPr>
          <p:cNvSpPr txBox="1"/>
          <p:nvPr/>
        </p:nvSpPr>
        <p:spPr>
          <a:xfrm>
            <a:off x="942716" y="999201"/>
            <a:ext cx="7193774" cy="523220"/>
          </a:xfrm>
          <a:prstGeom prst="rect">
            <a:avLst/>
          </a:prstGeom>
          <a:noFill/>
        </p:spPr>
        <p:txBody>
          <a:bodyPr wrap="square">
            <a:spAutoFit/>
          </a:bodyPr>
          <a:lstStyle/>
          <a:p>
            <a:r>
              <a:rPr lang="en-US" sz="2800" b="1" dirty="0">
                <a:solidFill>
                  <a:schemeClr val="accent1">
                    <a:lumMod val="10000"/>
                    <a:lumOff val="90000"/>
                  </a:schemeClr>
                </a:solidFill>
              </a:rPr>
              <a:t>PROBLEM STATEMENT</a:t>
            </a:r>
          </a:p>
        </p:txBody>
      </p:sp>
    </p:spTree>
    <p:extLst>
      <p:ext uri="{BB962C8B-B14F-4D97-AF65-F5344CB8AC3E}">
        <p14:creationId xmlns:p14="http://schemas.microsoft.com/office/powerpoint/2010/main" val="221698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6681-2ADE-E484-1F75-82EEB3F6B946}"/>
              </a:ext>
            </a:extLst>
          </p:cNvPr>
          <p:cNvSpPr>
            <a:spLocks noGrp="1"/>
          </p:cNvSpPr>
          <p:nvPr>
            <p:ph type="title"/>
          </p:nvPr>
        </p:nvSpPr>
        <p:spPr>
          <a:xfrm>
            <a:off x="917369" y="451601"/>
            <a:ext cx="11029616" cy="1095199"/>
          </a:xfrm>
        </p:spPr>
        <p:txBody>
          <a:bodyPr/>
          <a:lstStyle/>
          <a:p>
            <a:r>
              <a:rPr lang="en-US" sz="3200" b="1" dirty="0"/>
              <a:t>Project overview</a:t>
            </a:r>
            <a:r>
              <a:rPr lang="en-US" dirty="0"/>
              <a:t> </a:t>
            </a:r>
          </a:p>
        </p:txBody>
      </p:sp>
      <p:sp>
        <p:nvSpPr>
          <p:cNvPr id="3" name="Content Placeholder 2">
            <a:extLst>
              <a:ext uri="{FF2B5EF4-FFF2-40B4-BE49-F238E27FC236}">
                <a16:creationId xmlns:a16="http://schemas.microsoft.com/office/drawing/2014/main" id="{DB284FB3-1991-34A2-896F-4BD344761C51}"/>
              </a:ext>
            </a:extLst>
          </p:cNvPr>
          <p:cNvSpPr>
            <a:spLocks noGrp="1"/>
          </p:cNvSpPr>
          <p:nvPr>
            <p:ph idx="1"/>
          </p:nvPr>
        </p:nvSpPr>
        <p:spPr>
          <a:xfrm>
            <a:off x="581192" y="1735694"/>
            <a:ext cx="11029615" cy="4457992"/>
          </a:xfrm>
        </p:spPr>
        <p:txBody>
          <a:bodyPr>
            <a:normAutofit/>
          </a:bodyPr>
          <a:lstStyle/>
          <a:p>
            <a:r>
              <a:rPr lang="en-US" sz="2800" b="1" i="0">
                <a:solidFill>
                  <a:schemeClr val="tx1"/>
                </a:solidFill>
                <a:effectLst/>
                <a:latin typeface="Söhne"/>
              </a:rPr>
              <a:t>The project aims to develop an efficient and accurate animal detection system tailored for generative artificial intelligence (AI) applications. Recognizing the importance of animals in creative content generation, this project focuses on enhancing the capabilities of AI models to detect, classify, and incorporate animals seamlessly into generated outputs, such as images, videos, and other multimedia content.</a:t>
            </a:r>
            <a:endParaRPr lang="en-US" sz="2800" b="1">
              <a:solidFill>
                <a:schemeClr val="tx1"/>
              </a:solidFill>
            </a:endParaRPr>
          </a:p>
        </p:txBody>
      </p:sp>
    </p:spTree>
    <p:extLst>
      <p:ext uri="{BB962C8B-B14F-4D97-AF65-F5344CB8AC3E}">
        <p14:creationId xmlns:p14="http://schemas.microsoft.com/office/powerpoint/2010/main" val="257584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CFDC-5B9A-7540-F4C7-619CFC3D9F65}"/>
              </a:ext>
            </a:extLst>
          </p:cNvPr>
          <p:cNvSpPr>
            <a:spLocks noGrp="1"/>
          </p:cNvSpPr>
          <p:nvPr>
            <p:ph type="title"/>
          </p:nvPr>
        </p:nvSpPr>
        <p:spPr>
          <a:xfrm>
            <a:off x="777295" y="492301"/>
            <a:ext cx="11029616" cy="1013800"/>
          </a:xfrm>
        </p:spPr>
        <p:txBody>
          <a:bodyPr>
            <a:normAutofit/>
          </a:bodyPr>
          <a:lstStyle/>
          <a:p>
            <a:r>
              <a:rPr lang="en-US" sz="3200" b="1" dirty="0"/>
              <a:t>End users</a:t>
            </a:r>
          </a:p>
        </p:txBody>
      </p:sp>
      <p:sp>
        <p:nvSpPr>
          <p:cNvPr id="3" name="Content Placeholder 2">
            <a:extLst>
              <a:ext uri="{FF2B5EF4-FFF2-40B4-BE49-F238E27FC236}">
                <a16:creationId xmlns:a16="http://schemas.microsoft.com/office/drawing/2014/main" id="{CCF53D6E-A660-27E4-2204-E1F638DEE406}"/>
              </a:ext>
            </a:extLst>
          </p:cNvPr>
          <p:cNvSpPr>
            <a:spLocks noGrp="1"/>
          </p:cNvSpPr>
          <p:nvPr>
            <p:ph idx="1"/>
          </p:nvPr>
        </p:nvSpPr>
        <p:spPr>
          <a:xfrm>
            <a:off x="777295" y="1209321"/>
            <a:ext cx="11029615" cy="5648680"/>
          </a:xfrm>
        </p:spPr>
        <p:txBody>
          <a:bodyPr>
            <a:normAutofit/>
          </a:bodyPr>
          <a:lstStyle/>
          <a:p>
            <a:r>
              <a:rPr lang="en-US" sz="2800" b="1" i="0" dirty="0">
                <a:solidFill>
                  <a:schemeClr val="tx1"/>
                </a:solidFill>
                <a:effectLst/>
                <a:latin typeface="Söhne"/>
              </a:rPr>
              <a:t>Content Creators</a:t>
            </a:r>
          </a:p>
          <a:p>
            <a:r>
              <a:rPr lang="en-US" sz="2800" b="1" dirty="0">
                <a:solidFill>
                  <a:schemeClr val="tx1"/>
                </a:solidFill>
                <a:latin typeface="Söhne"/>
              </a:rPr>
              <a:t>Entertainment industry professionals</a:t>
            </a:r>
          </a:p>
          <a:p>
            <a:r>
              <a:rPr lang="en-US" sz="2800" b="1" i="0" dirty="0">
                <a:solidFill>
                  <a:schemeClr val="tx1"/>
                </a:solidFill>
                <a:effectLst/>
                <a:latin typeface="Söhne"/>
              </a:rPr>
              <a:t>Educators and Researchers</a:t>
            </a:r>
          </a:p>
          <a:p>
            <a:r>
              <a:rPr lang="en-US" sz="2800" b="1" i="0" dirty="0">
                <a:solidFill>
                  <a:schemeClr val="tx1"/>
                </a:solidFill>
                <a:effectLst/>
                <a:latin typeface="Söhne"/>
              </a:rPr>
              <a:t>Al Developers and </a:t>
            </a:r>
            <a:r>
              <a:rPr lang="en-US" sz="2800" b="1" i="0" dirty="0" err="1">
                <a:solidFill>
                  <a:schemeClr val="tx1"/>
                </a:solidFill>
                <a:effectLst/>
                <a:latin typeface="Söhne"/>
              </a:rPr>
              <a:t>Enigineers</a:t>
            </a:r>
            <a:endParaRPr lang="en-US" sz="2800" b="1" dirty="0">
              <a:solidFill>
                <a:schemeClr val="tx1"/>
              </a:solidFill>
              <a:latin typeface="Söhne"/>
            </a:endParaRPr>
          </a:p>
          <a:p>
            <a:r>
              <a:rPr lang="en-US" sz="2800" b="1" i="0" dirty="0">
                <a:solidFill>
                  <a:schemeClr val="tx1"/>
                </a:solidFill>
                <a:effectLst/>
                <a:latin typeface="Söhne"/>
              </a:rPr>
              <a:t>General users</a:t>
            </a:r>
          </a:p>
          <a:p>
            <a:r>
              <a:rPr lang="en-US" sz="2800" b="1" i="0" dirty="0">
                <a:solidFill>
                  <a:schemeClr val="tx1"/>
                </a:solidFill>
                <a:effectLst/>
                <a:latin typeface="Söhne"/>
              </a:rPr>
              <a:t> Conservationists and Wildlife Biologists</a:t>
            </a:r>
          </a:p>
        </p:txBody>
      </p:sp>
    </p:spTree>
    <p:extLst>
      <p:ext uri="{BB962C8B-B14F-4D97-AF65-F5344CB8AC3E}">
        <p14:creationId xmlns:p14="http://schemas.microsoft.com/office/powerpoint/2010/main" val="284635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07A99-56FE-4051-81A7-F5EB5B5003D8}"/>
              </a:ext>
            </a:extLst>
          </p:cNvPr>
          <p:cNvSpPr txBox="1"/>
          <p:nvPr/>
        </p:nvSpPr>
        <p:spPr>
          <a:xfrm>
            <a:off x="779742" y="902295"/>
            <a:ext cx="6097866" cy="584775"/>
          </a:xfrm>
          <a:prstGeom prst="rect">
            <a:avLst/>
          </a:prstGeom>
          <a:noFill/>
        </p:spPr>
        <p:txBody>
          <a:bodyPr wrap="square">
            <a:spAutoFit/>
          </a:bodyPr>
          <a:lstStyle/>
          <a:p>
            <a:r>
              <a:rPr lang="en-US" sz="3200" b="1" dirty="0">
                <a:solidFill>
                  <a:schemeClr val="bg1"/>
                </a:solidFill>
              </a:rPr>
              <a:t>Our solution and Proposition</a:t>
            </a:r>
          </a:p>
        </p:txBody>
      </p:sp>
      <p:sp>
        <p:nvSpPr>
          <p:cNvPr id="6" name="Content Placeholder 5">
            <a:extLst>
              <a:ext uri="{FF2B5EF4-FFF2-40B4-BE49-F238E27FC236}">
                <a16:creationId xmlns:a16="http://schemas.microsoft.com/office/drawing/2014/main" id="{08C3BD85-7597-4992-2D48-EDD3A2A82C97}"/>
              </a:ext>
            </a:extLst>
          </p:cNvPr>
          <p:cNvSpPr>
            <a:spLocks noGrp="1"/>
          </p:cNvSpPr>
          <p:nvPr>
            <p:ph idx="1"/>
          </p:nvPr>
        </p:nvSpPr>
        <p:spPr>
          <a:xfrm>
            <a:off x="581192" y="2237441"/>
            <a:ext cx="11029615" cy="3212212"/>
          </a:xfrm>
        </p:spPr>
        <p:txBody>
          <a:bodyPr>
            <a:noAutofit/>
          </a:bodyPr>
          <a:lstStyle/>
          <a:p>
            <a:r>
              <a:rPr lang="en-US" sz="2000" b="1" i="0" u="sng" dirty="0">
                <a:solidFill>
                  <a:schemeClr val="tx1"/>
                </a:solidFill>
                <a:effectLst/>
                <a:ea typeface="ADLaM Display" panose="02000000000000000000" pitchFamily="2" charset="0"/>
              </a:rPr>
              <a:t>Data Collection: </a:t>
            </a:r>
            <a:r>
              <a:rPr lang="en-US" sz="2000" b="1" i="0" dirty="0">
                <a:solidFill>
                  <a:schemeClr val="tx1"/>
                </a:solidFill>
                <a:effectLst/>
                <a:ea typeface="ADLaM Display" panose="02000000000000000000" pitchFamily="2" charset="0"/>
              </a:rPr>
              <a:t>Gather a diverse dataset of animal images covering various species, poses, and backgrounds.</a:t>
            </a:r>
          </a:p>
          <a:p>
            <a:r>
              <a:rPr lang="en-US" sz="2000" b="1" i="0" u="sng" dirty="0">
                <a:solidFill>
                  <a:schemeClr val="tx1"/>
                </a:solidFill>
                <a:effectLst/>
                <a:ea typeface="ADLaM Display" panose="02000000000000000000" pitchFamily="2" charset="0"/>
              </a:rPr>
              <a:t>Preprocessing:</a:t>
            </a:r>
            <a:r>
              <a:rPr lang="en-US" sz="2000" b="1" i="0" dirty="0">
                <a:solidFill>
                  <a:schemeClr val="tx1"/>
                </a:solidFill>
                <a:effectLst/>
                <a:ea typeface="ADLaM Display" panose="02000000000000000000" pitchFamily="2" charset="0"/>
              </a:rPr>
              <a:t> Clean and preprocess the data to remove noise, standardize sizes, and possibly augment the dataset to increase variability.</a:t>
            </a:r>
          </a:p>
          <a:p>
            <a:r>
              <a:rPr lang="en-US" sz="2000" b="1" i="0" u="sng" dirty="0">
                <a:solidFill>
                  <a:schemeClr val="tx1"/>
                </a:solidFill>
                <a:effectLst/>
                <a:ea typeface="ADLaM Display" panose="02000000000000000000" pitchFamily="2" charset="0"/>
              </a:rPr>
              <a:t>Detection Module:</a:t>
            </a:r>
            <a:r>
              <a:rPr lang="en-US" sz="2000" b="1" i="0" dirty="0">
                <a:solidFill>
                  <a:schemeClr val="tx1"/>
                </a:solidFill>
                <a:effectLst/>
                <a:ea typeface="ADLaM Display" panose="02000000000000000000" pitchFamily="2" charset="0"/>
              </a:rPr>
              <a:t> Integrate a detection module into the generative model to enable it to identify animals within generated images. This module could utilize techniques such as object detection or image segmentation.
</a:t>
            </a:r>
            <a:r>
              <a:rPr lang="en-US" sz="2000" b="1" i="0" u="sng" dirty="0">
                <a:solidFill>
                  <a:schemeClr val="tx1"/>
                </a:solidFill>
                <a:effectLst/>
                <a:ea typeface="ADLaM Display" panose="02000000000000000000" pitchFamily="2" charset="0"/>
              </a:rPr>
              <a:t>Evaluation</a:t>
            </a:r>
            <a:r>
              <a:rPr lang="en-US" sz="2000" b="1" i="0" dirty="0">
                <a:solidFill>
                  <a:schemeClr val="tx1"/>
                </a:solidFill>
                <a:effectLst/>
                <a:ea typeface="ADLaM Display" panose="02000000000000000000" pitchFamily="2" charset="0"/>
              </a:rPr>
              <a:t>: Evaluate the performance of the model using metrics like accuracy, precision, recall, and F1 score on a separate validation dataset.</a:t>
            </a:r>
          </a:p>
        </p:txBody>
      </p:sp>
    </p:spTree>
    <p:extLst>
      <p:ext uri="{BB962C8B-B14F-4D97-AF65-F5344CB8AC3E}">
        <p14:creationId xmlns:p14="http://schemas.microsoft.com/office/powerpoint/2010/main" val="78664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44A7-B6D3-9412-C00B-89B76BDAB101}"/>
              </a:ext>
            </a:extLst>
          </p:cNvPr>
          <p:cNvSpPr>
            <a:spLocks noGrp="1"/>
          </p:cNvSpPr>
          <p:nvPr>
            <p:ph type="title"/>
          </p:nvPr>
        </p:nvSpPr>
        <p:spPr>
          <a:xfrm>
            <a:off x="581191" y="492301"/>
            <a:ext cx="11029616" cy="1013800"/>
          </a:xfrm>
        </p:spPr>
        <p:txBody>
          <a:bodyPr>
            <a:normAutofit/>
          </a:bodyPr>
          <a:lstStyle/>
          <a:p>
            <a:r>
              <a:rPr lang="en-US" sz="3200" b="1" dirty="0"/>
              <a:t>Key features </a:t>
            </a:r>
          </a:p>
        </p:txBody>
      </p:sp>
      <p:sp>
        <p:nvSpPr>
          <p:cNvPr id="3" name="Content Placeholder 2">
            <a:extLst>
              <a:ext uri="{FF2B5EF4-FFF2-40B4-BE49-F238E27FC236}">
                <a16:creationId xmlns:a16="http://schemas.microsoft.com/office/drawing/2014/main" id="{3EC5D3BE-837C-5520-43E0-46E9FB4DFB62}"/>
              </a:ext>
            </a:extLst>
          </p:cNvPr>
          <p:cNvSpPr>
            <a:spLocks noGrp="1"/>
          </p:cNvSpPr>
          <p:nvPr>
            <p:ph idx="1"/>
          </p:nvPr>
        </p:nvSpPr>
        <p:spPr>
          <a:xfrm>
            <a:off x="581190" y="693674"/>
            <a:ext cx="11029615" cy="5672025"/>
          </a:xfrm>
        </p:spPr>
        <p:txBody>
          <a:bodyPr>
            <a:normAutofit/>
          </a:bodyPr>
          <a:lstStyle/>
          <a:p>
            <a:endParaRPr lang="en-US" sz="2400" b="1" i="0" dirty="0">
              <a:solidFill>
                <a:schemeClr val="tx1"/>
              </a:solidFill>
              <a:effectLst/>
              <a:latin typeface="Söhne"/>
            </a:endParaRPr>
          </a:p>
          <a:p>
            <a:r>
              <a:rPr lang="en-US" sz="2400" b="1" dirty="0">
                <a:solidFill>
                  <a:schemeClr val="tx1"/>
                </a:solidFill>
              </a:rPr>
              <a:t>Robustness to Variability</a:t>
            </a:r>
          </a:p>
          <a:p>
            <a:r>
              <a:rPr lang="en-US" sz="2400" b="1" dirty="0">
                <a:solidFill>
                  <a:schemeClr val="tx1"/>
                </a:solidFill>
              </a:rPr>
              <a:t>Ethical considerations</a:t>
            </a:r>
          </a:p>
          <a:p>
            <a:r>
              <a:rPr lang="en-US" sz="2400" b="1" dirty="0">
                <a:solidFill>
                  <a:schemeClr val="tx1"/>
                </a:solidFill>
              </a:rPr>
              <a:t>Compatibility</a:t>
            </a:r>
          </a:p>
          <a:p>
            <a:r>
              <a:rPr lang="en-US" sz="2400" b="1" dirty="0">
                <a:solidFill>
                  <a:schemeClr val="tx1"/>
                </a:solidFill>
              </a:rPr>
              <a:t>Adaptability</a:t>
            </a:r>
          </a:p>
          <a:p>
            <a:r>
              <a:rPr lang="en-US" sz="2400" b="1" dirty="0">
                <a:solidFill>
                  <a:schemeClr val="tx1"/>
                </a:solidFill>
              </a:rPr>
              <a:t>Accuracy</a:t>
            </a:r>
          </a:p>
          <a:p>
            <a:r>
              <a:rPr lang="en-US" sz="2400" b="1" dirty="0">
                <a:solidFill>
                  <a:schemeClr val="tx1"/>
                </a:solidFill>
              </a:rPr>
              <a:t>Anomaly detection</a:t>
            </a:r>
          </a:p>
        </p:txBody>
      </p:sp>
    </p:spTree>
    <p:extLst>
      <p:ext uri="{BB962C8B-B14F-4D97-AF65-F5344CB8AC3E}">
        <p14:creationId xmlns:p14="http://schemas.microsoft.com/office/powerpoint/2010/main" val="13174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977-405A-0BEA-1A70-D6BC0FB590D0}"/>
              </a:ext>
            </a:extLst>
          </p:cNvPr>
          <p:cNvSpPr>
            <a:spLocks noGrp="1"/>
          </p:cNvSpPr>
          <p:nvPr>
            <p:ph type="title"/>
          </p:nvPr>
        </p:nvSpPr>
        <p:spPr>
          <a:xfrm>
            <a:off x="581192" y="562082"/>
            <a:ext cx="11029616" cy="1013800"/>
          </a:xfrm>
        </p:spPr>
        <p:txBody>
          <a:bodyPr>
            <a:normAutofit/>
          </a:bodyPr>
          <a:lstStyle/>
          <a:p>
            <a:r>
              <a:rPr lang="en-US" sz="3200" b="1" dirty="0"/>
              <a:t>Modeling and approach </a:t>
            </a:r>
          </a:p>
        </p:txBody>
      </p:sp>
      <p:sp>
        <p:nvSpPr>
          <p:cNvPr id="3" name="Content Placeholder 2">
            <a:extLst>
              <a:ext uri="{FF2B5EF4-FFF2-40B4-BE49-F238E27FC236}">
                <a16:creationId xmlns:a16="http://schemas.microsoft.com/office/drawing/2014/main" id="{658549A4-B916-4942-D675-28491175FD36}"/>
              </a:ext>
            </a:extLst>
          </p:cNvPr>
          <p:cNvSpPr>
            <a:spLocks noGrp="1"/>
          </p:cNvSpPr>
          <p:nvPr>
            <p:ph idx="1"/>
          </p:nvPr>
        </p:nvSpPr>
        <p:spPr>
          <a:xfrm>
            <a:off x="437374" y="2098665"/>
            <a:ext cx="11029615" cy="3678303"/>
          </a:xfrm>
        </p:spPr>
        <p:txBody>
          <a:bodyPr>
            <a:normAutofit/>
          </a:bodyPr>
          <a:lstStyle/>
          <a:p>
            <a:r>
              <a:rPr lang="en-US" sz="2000" b="1" u="sng" dirty="0"/>
              <a:t>Model Selection: </a:t>
            </a:r>
            <a:r>
              <a:rPr lang="en-US" sz="2000" b="1" dirty="0"/>
              <a:t>Choose a suitable deep learning architecture for object detection, such as YOLO (You Only Look Once), Faster R-CNN (Region-based Convolutional Neural Networks), or SSD (Single Shot </a:t>
            </a:r>
            <a:r>
              <a:rPr lang="en-US" sz="2000" b="1" dirty="0" err="1"/>
              <a:t>MultiBox</a:t>
            </a:r>
            <a:r>
              <a:rPr lang="en-US" sz="2000" b="1" dirty="0"/>
              <a:t> Detector). These models are known for their accuracy and efficiency in detecting objects in images.</a:t>
            </a:r>
          </a:p>
          <a:p>
            <a:r>
              <a:rPr lang="en-US" sz="2000" b="1" u="sng" dirty="0"/>
              <a:t>Transfer Learning: </a:t>
            </a:r>
            <a:r>
              <a:rPr lang="en-US" sz="2000" b="1" dirty="0"/>
              <a:t>Utilize pre-trained models on large datasets like COCO or </a:t>
            </a:r>
            <a:r>
              <a:rPr lang="en-US" sz="2000" b="1" dirty="0" err="1"/>
              <a:t>ImageNet</a:t>
            </a:r>
            <a:r>
              <a:rPr lang="en-US" sz="2000" b="1" dirty="0"/>
              <a:t> to leverage learned features and accelerate training. Fine-tune the model on your animal detection dataset to adapt it to your specific task.
</a:t>
            </a:r>
            <a:r>
              <a:rPr lang="en-US" sz="2000" b="1" u="sng" dirty="0"/>
              <a:t>Training</a:t>
            </a:r>
            <a:r>
              <a:rPr lang="en-US" sz="2000" b="1" dirty="0"/>
              <a:t>: Train the model using annotated images of animals. Use techniques like batch normalization, dropout, and learning rate scheduling to improve convergence and prevent overfitting.</a:t>
            </a:r>
          </a:p>
        </p:txBody>
      </p:sp>
    </p:spTree>
    <p:extLst>
      <p:ext uri="{BB962C8B-B14F-4D97-AF65-F5344CB8AC3E}">
        <p14:creationId xmlns:p14="http://schemas.microsoft.com/office/powerpoint/2010/main" val="234802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1157-1FE6-571D-D29E-52FCC152D4A9}"/>
              </a:ext>
            </a:extLst>
          </p:cNvPr>
          <p:cNvSpPr>
            <a:spLocks noGrp="1"/>
          </p:cNvSpPr>
          <p:nvPr>
            <p:ph type="title"/>
          </p:nvPr>
        </p:nvSpPr>
        <p:spPr>
          <a:xfrm>
            <a:off x="795971" y="492301"/>
            <a:ext cx="11029616" cy="1013800"/>
          </a:xfrm>
        </p:spPr>
        <p:txBody>
          <a:bodyPr/>
          <a:lstStyle/>
          <a:p>
            <a:r>
              <a:rPr lang="en-US" sz="3200" b="1" dirty="0"/>
              <a:t>Result</a:t>
            </a:r>
            <a:r>
              <a:rPr lang="en-US" dirty="0"/>
              <a:t> </a:t>
            </a:r>
          </a:p>
        </p:txBody>
      </p:sp>
      <p:pic>
        <p:nvPicPr>
          <p:cNvPr id="4" name="Content Placeholder 3">
            <a:extLst>
              <a:ext uri="{FF2B5EF4-FFF2-40B4-BE49-F238E27FC236}">
                <a16:creationId xmlns:a16="http://schemas.microsoft.com/office/drawing/2014/main" id="{11A09D3A-3E49-748F-FCD1-444148BE8828}"/>
              </a:ext>
            </a:extLst>
          </p:cNvPr>
          <p:cNvPicPr>
            <a:picLocks noGrp="1" noChangeAspect="1"/>
          </p:cNvPicPr>
          <p:nvPr>
            <p:ph idx="1"/>
          </p:nvPr>
        </p:nvPicPr>
        <p:blipFill rotWithShape="1">
          <a:blip r:embed="rId2"/>
          <a:srcRect b="6081"/>
          <a:stretch/>
        </p:blipFill>
        <p:spPr>
          <a:xfrm>
            <a:off x="795971" y="2424019"/>
            <a:ext cx="3643266" cy="3421716"/>
          </a:xfrm>
        </p:spPr>
      </p:pic>
      <p:pic>
        <p:nvPicPr>
          <p:cNvPr id="5" name="Picture 4">
            <a:extLst>
              <a:ext uri="{FF2B5EF4-FFF2-40B4-BE49-F238E27FC236}">
                <a16:creationId xmlns:a16="http://schemas.microsoft.com/office/drawing/2014/main" id="{C3A783F9-30FF-CC31-BBD3-FC7791FA7F02}"/>
              </a:ext>
            </a:extLst>
          </p:cNvPr>
          <p:cNvPicPr>
            <a:picLocks noChangeAspect="1"/>
          </p:cNvPicPr>
          <p:nvPr/>
        </p:nvPicPr>
        <p:blipFill>
          <a:blip r:embed="rId3"/>
          <a:stretch>
            <a:fillRect/>
          </a:stretch>
        </p:blipFill>
        <p:spPr>
          <a:xfrm>
            <a:off x="5690554" y="2511985"/>
            <a:ext cx="5705475" cy="3333750"/>
          </a:xfrm>
          <a:prstGeom prst="rect">
            <a:avLst/>
          </a:prstGeom>
        </p:spPr>
      </p:pic>
    </p:spTree>
    <p:extLst>
      <p:ext uri="{BB962C8B-B14F-4D97-AF65-F5344CB8AC3E}">
        <p14:creationId xmlns:p14="http://schemas.microsoft.com/office/powerpoint/2010/main" val="93095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lpstr>
      <vt:lpstr>PowerPoint Presentation</vt:lpstr>
      <vt:lpstr>Agenda</vt:lpstr>
      <vt:lpstr>PowerPoint Presentation</vt:lpstr>
      <vt:lpstr>Project overview </vt:lpstr>
      <vt:lpstr>End users</vt:lpstr>
      <vt:lpstr>PowerPoint Presentation</vt:lpstr>
      <vt:lpstr>Key features </vt:lpstr>
      <vt:lpstr>Modeling and approach </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Guest User</cp:lastModifiedBy>
  <cp:revision>5</cp:revision>
  <dcterms:created xsi:type="dcterms:W3CDTF">2024-04-04T17:10:38Z</dcterms:created>
  <dcterms:modified xsi:type="dcterms:W3CDTF">2024-04-05T04:51:53Z</dcterms:modified>
</cp:coreProperties>
</file>