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Franklin Gothic" panose="020B0604020202020204" charset="0"/>
      <p:bold r:id="rId11"/>
    </p:embeddedFont>
    <p:embeddedFont>
      <p:font typeface="Libre Franklin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C38D50-D8D7-494F-AF5D-32527732E485}" v="4" dt="2023-09-17T10:25:09.2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228" autoAdjust="0"/>
  </p:normalViewPr>
  <p:slideViewPr>
    <p:cSldViewPr snapToGrid="0">
      <p:cViewPr varScale="1">
        <p:scale>
          <a:sx n="72" d="100"/>
          <a:sy n="72" d="100"/>
        </p:scale>
        <p:origin x="43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microsoft.com/office/2015/10/relationships/revisionInfo" Target="revisionInfo.xml"/><Relationship Id="rId10" Type="http://schemas.openxmlformats.org/officeDocument/2006/relationships/font" Target="fonts/font4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ndy Smiley" userId="2ba6da8ee52c0984" providerId="LiveId" clId="{7BC38D50-D8D7-494F-AF5D-32527732E485}"/>
    <pc:docChg chg="undo custSel delSld modSld sldOrd">
      <pc:chgData name="Nandy Smiley" userId="2ba6da8ee52c0984" providerId="LiveId" clId="{7BC38D50-D8D7-494F-AF5D-32527732E485}" dt="2023-09-30T06:21:43.132" v="1229" actId="20577"/>
      <pc:docMkLst>
        <pc:docMk/>
      </pc:docMkLst>
      <pc:sldChg chg="modSp mod">
        <pc:chgData name="Nandy Smiley" userId="2ba6da8ee52c0984" providerId="LiveId" clId="{7BC38D50-D8D7-494F-AF5D-32527732E485}" dt="2023-09-17T09:40:42.808" v="248" actId="1076"/>
        <pc:sldMkLst>
          <pc:docMk/>
          <pc:sldMk cId="0" sldId="256"/>
        </pc:sldMkLst>
        <pc:spChg chg="mod">
          <ac:chgData name="Nandy Smiley" userId="2ba6da8ee52c0984" providerId="LiveId" clId="{7BC38D50-D8D7-494F-AF5D-32527732E485}" dt="2023-09-17T09:40:42.808" v="248" actId="1076"/>
          <ac:spMkLst>
            <pc:docMk/>
            <pc:sldMk cId="0" sldId="256"/>
            <ac:spMk id="211" creationId="{00000000-0000-0000-0000-000000000000}"/>
          </ac:spMkLst>
        </pc:spChg>
      </pc:sldChg>
      <pc:sldChg chg="addSp delSp modSp mod">
        <pc:chgData name="Nandy Smiley" userId="2ba6da8ee52c0984" providerId="LiveId" clId="{7BC38D50-D8D7-494F-AF5D-32527732E485}" dt="2023-09-30T06:21:43.132" v="1229" actId="20577"/>
        <pc:sldMkLst>
          <pc:docMk/>
          <pc:sldMk cId="0" sldId="257"/>
        </pc:sldMkLst>
        <pc:spChg chg="mod">
          <ac:chgData name="Nandy Smiley" userId="2ba6da8ee52c0984" providerId="LiveId" clId="{7BC38D50-D8D7-494F-AF5D-32527732E485}" dt="2023-09-17T09:57:22.586" v="285" actId="1076"/>
          <ac:spMkLst>
            <pc:docMk/>
            <pc:sldMk cId="0" sldId="257"/>
            <ac:spMk id="217" creationId="{00000000-0000-0000-0000-000000000000}"/>
          </ac:spMkLst>
        </pc:spChg>
        <pc:spChg chg="mod">
          <ac:chgData name="Nandy Smiley" userId="2ba6da8ee52c0984" providerId="LiveId" clId="{7BC38D50-D8D7-494F-AF5D-32527732E485}" dt="2023-09-17T18:10:43.925" v="1137" actId="113"/>
          <ac:spMkLst>
            <pc:docMk/>
            <pc:sldMk cId="0" sldId="257"/>
            <ac:spMk id="218" creationId="{00000000-0000-0000-0000-000000000000}"/>
          </ac:spMkLst>
        </pc:spChg>
        <pc:spChg chg="del">
          <ac:chgData name="Nandy Smiley" userId="2ba6da8ee52c0984" providerId="LiveId" clId="{7BC38D50-D8D7-494F-AF5D-32527732E485}" dt="2023-09-17T10:17:18.899" v="295"/>
          <ac:spMkLst>
            <pc:docMk/>
            <pc:sldMk cId="0" sldId="257"/>
            <ac:spMk id="220" creationId="{00000000-0000-0000-0000-000000000000}"/>
          </ac:spMkLst>
        </pc:spChg>
        <pc:spChg chg="mod">
          <ac:chgData name="Nandy Smiley" userId="2ba6da8ee52c0984" providerId="LiveId" clId="{7BC38D50-D8D7-494F-AF5D-32527732E485}" dt="2023-09-17T12:13:26.389" v="1039" actId="1076"/>
          <ac:spMkLst>
            <pc:docMk/>
            <pc:sldMk cId="0" sldId="257"/>
            <ac:spMk id="221" creationId="{00000000-0000-0000-0000-000000000000}"/>
          </ac:spMkLst>
        </pc:spChg>
        <pc:spChg chg="mod">
          <ac:chgData name="Nandy Smiley" userId="2ba6da8ee52c0984" providerId="LiveId" clId="{7BC38D50-D8D7-494F-AF5D-32527732E485}" dt="2023-09-30T06:21:43.132" v="1229" actId="20577"/>
          <ac:spMkLst>
            <pc:docMk/>
            <pc:sldMk cId="0" sldId="257"/>
            <ac:spMk id="222" creationId="{00000000-0000-0000-0000-000000000000}"/>
          </ac:spMkLst>
        </pc:spChg>
        <pc:picChg chg="add mod">
          <ac:chgData name="Nandy Smiley" userId="2ba6da8ee52c0984" providerId="LiveId" clId="{7BC38D50-D8D7-494F-AF5D-32527732E485}" dt="2023-09-17T15:08:36.249" v="1050" actId="1076"/>
          <ac:picMkLst>
            <pc:docMk/>
            <pc:sldMk cId="0" sldId="257"/>
            <ac:picMk id="2" creationId="{1192B8B1-D3D0-3860-F0D6-312EC42592A1}"/>
          </ac:picMkLst>
        </pc:picChg>
        <pc:picChg chg="add mod">
          <ac:chgData name="Nandy Smiley" userId="2ba6da8ee52c0984" providerId="LiveId" clId="{7BC38D50-D8D7-494F-AF5D-32527732E485}" dt="2023-09-17T15:08:32.511" v="1049" actId="1076"/>
          <ac:picMkLst>
            <pc:docMk/>
            <pc:sldMk cId="0" sldId="257"/>
            <ac:picMk id="3" creationId="{2277AE5A-DDB5-5C58-BFDE-151D22E6C344}"/>
          </ac:picMkLst>
        </pc:picChg>
      </pc:sldChg>
      <pc:sldChg chg="addSp delSp modSp mod">
        <pc:chgData name="Nandy Smiley" userId="2ba6da8ee52c0984" providerId="LiveId" clId="{7BC38D50-D8D7-494F-AF5D-32527732E485}" dt="2023-09-17T18:12:21.950" v="1141" actId="14100"/>
        <pc:sldMkLst>
          <pc:docMk/>
          <pc:sldMk cId="0" sldId="258"/>
        </pc:sldMkLst>
        <pc:spChg chg="add mod">
          <ac:chgData name="Nandy Smiley" userId="2ba6da8ee52c0984" providerId="LiveId" clId="{7BC38D50-D8D7-494F-AF5D-32527732E485}" dt="2023-09-17T10:48:27.815" v="442" actId="2711"/>
          <ac:spMkLst>
            <pc:docMk/>
            <pc:sldMk cId="0" sldId="258"/>
            <ac:spMk id="3" creationId="{AA852B22-9E6B-981C-EE1A-F4812FF4016F}"/>
          </ac:spMkLst>
        </pc:spChg>
        <pc:spChg chg="add del mod">
          <ac:chgData name="Nandy Smiley" userId="2ba6da8ee52c0984" providerId="LiveId" clId="{7BC38D50-D8D7-494F-AF5D-32527732E485}" dt="2023-09-17T10:23:33.688" v="418" actId="478"/>
          <ac:spMkLst>
            <pc:docMk/>
            <pc:sldMk cId="0" sldId="258"/>
            <ac:spMk id="5" creationId="{86F39E61-73C7-73EC-3897-20720BC5E918}"/>
          </ac:spMkLst>
        </pc:spChg>
        <pc:spChg chg="mod">
          <ac:chgData name="Nandy Smiley" userId="2ba6da8ee52c0984" providerId="LiveId" clId="{7BC38D50-D8D7-494F-AF5D-32527732E485}" dt="2023-09-17T18:12:07.225" v="1140" actId="1076"/>
          <ac:spMkLst>
            <pc:docMk/>
            <pc:sldMk cId="0" sldId="258"/>
            <ac:spMk id="227" creationId="{00000000-0000-0000-0000-000000000000}"/>
          </ac:spMkLst>
        </pc:spChg>
        <pc:spChg chg="mod">
          <ac:chgData name="Nandy Smiley" userId="2ba6da8ee52c0984" providerId="LiveId" clId="{7BC38D50-D8D7-494F-AF5D-32527732E485}" dt="2023-09-17T17:54:05.684" v="1118" actId="1076"/>
          <ac:spMkLst>
            <pc:docMk/>
            <pc:sldMk cId="0" sldId="258"/>
            <ac:spMk id="228" creationId="{00000000-0000-0000-0000-000000000000}"/>
          </ac:spMkLst>
        </pc:spChg>
        <pc:spChg chg="del mod">
          <ac:chgData name="Nandy Smiley" userId="2ba6da8ee52c0984" providerId="LiveId" clId="{7BC38D50-D8D7-494F-AF5D-32527732E485}" dt="2023-09-17T10:23:28.688" v="417" actId="478"/>
          <ac:spMkLst>
            <pc:docMk/>
            <pc:sldMk cId="0" sldId="258"/>
            <ac:spMk id="229" creationId="{00000000-0000-0000-0000-000000000000}"/>
          </ac:spMkLst>
        </pc:spChg>
        <pc:spChg chg="mod">
          <ac:chgData name="Nandy Smiley" userId="2ba6da8ee52c0984" providerId="LiveId" clId="{7BC38D50-D8D7-494F-AF5D-32527732E485}" dt="2023-09-17T10:47:10.739" v="436" actId="1076"/>
          <ac:spMkLst>
            <pc:docMk/>
            <pc:sldMk cId="0" sldId="258"/>
            <ac:spMk id="231" creationId="{00000000-0000-0000-0000-000000000000}"/>
          </ac:spMkLst>
        </pc:spChg>
        <pc:spChg chg="mod">
          <ac:chgData name="Nandy Smiley" userId="2ba6da8ee52c0984" providerId="LiveId" clId="{7BC38D50-D8D7-494F-AF5D-32527732E485}" dt="2023-09-17T18:12:21.950" v="1141" actId="14100"/>
          <ac:spMkLst>
            <pc:docMk/>
            <pc:sldMk cId="0" sldId="258"/>
            <ac:spMk id="232" creationId="{00000000-0000-0000-0000-000000000000}"/>
          </ac:spMkLst>
        </pc:spChg>
      </pc:sldChg>
      <pc:sldChg chg="modSp mod">
        <pc:chgData name="Nandy Smiley" userId="2ba6da8ee52c0984" providerId="LiveId" clId="{7BC38D50-D8D7-494F-AF5D-32527732E485}" dt="2023-09-17T18:13:23.463" v="1217" actId="20577"/>
        <pc:sldMkLst>
          <pc:docMk/>
          <pc:sldMk cId="0" sldId="259"/>
        </pc:sldMkLst>
        <pc:spChg chg="mod">
          <ac:chgData name="Nandy Smiley" userId="2ba6da8ee52c0984" providerId="LiveId" clId="{7BC38D50-D8D7-494F-AF5D-32527732E485}" dt="2023-09-17T18:13:23.463" v="1217" actId="20577"/>
          <ac:spMkLst>
            <pc:docMk/>
            <pc:sldMk cId="0" sldId="259"/>
            <ac:spMk id="238" creationId="{00000000-0000-0000-0000-000000000000}"/>
          </ac:spMkLst>
        </pc:spChg>
      </pc:sldChg>
      <pc:sldChg chg="del ord">
        <pc:chgData name="Nandy Smiley" userId="2ba6da8ee52c0984" providerId="LiveId" clId="{7BC38D50-D8D7-494F-AF5D-32527732E485}" dt="2023-09-17T18:00:42.990" v="1119" actId="47"/>
        <pc:sldMkLst>
          <pc:docMk/>
          <pc:sldMk cId="0" sldId="26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/>
              <a:t>Basic Details of the Team and Problem Statement</a:t>
            </a:r>
            <a:endParaRPr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814124" y="1386038"/>
            <a:ext cx="6045695" cy="601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Ministry/Organization Name/Student Innovation: Government Of Jharkhand</a:t>
            </a:r>
            <a:endParaRPr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PS Code: SIH1500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   </a:t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Problem Statement Title: Enhance Learning With VR for Specially Abled.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Name: BE-UP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Leader Name: NANTHINI PRIYA.R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Code (AISHE):C – 16570</a:t>
            </a:r>
            <a:endParaRPr lang="en-US" dirty="0">
              <a:ea typeface="Franklin Gothic"/>
              <a:cs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Name: Agni College Of Technology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Theme Name: Smart Education</a:t>
            </a:r>
            <a:endParaRPr dirty="0"/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1213475" y="252206"/>
            <a:ext cx="3330245" cy="1670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964023" y="277125"/>
            <a:ext cx="5534431" cy="1211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Enhance Learning With VR for Specially Abled.</a:t>
            </a:r>
            <a:endParaRPr dirty="0"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288525" y="1585253"/>
            <a:ext cx="6409677" cy="504508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b="1" dirty="0">
                <a:solidFill>
                  <a:schemeClr val="lt2"/>
                </a:solidFill>
                <a:latin typeface="Arial" panose="020B0604020202020204" pitchFamily="34" charset="0"/>
                <a:ea typeface="Franklin Gothic"/>
                <a:cs typeface="Arial" panose="020B0604020202020204" pitchFamily="34" charset="0"/>
                <a:sym typeface="Franklin Gothic"/>
              </a:rPr>
              <a:t>Describe your idea/Solution/Prototype here:</a:t>
            </a:r>
            <a:endParaRPr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 algn="just">
              <a:buFont typeface="Noto Sans Symbols"/>
              <a:buChar char="⮚"/>
            </a:pPr>
            <a:r>
              <a:rPr lang="en-US" sz="1300" b="1" kern="1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1300" b="1" kern="100" dirty="0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 immersive journey into the world of Virtual Reality (VR) education, designed to empower and integrate individuals with neurodevelopmental disorders, with a specific focus on autism spectrum disorder (ASD).</a:t>
            </a:r>
          </a:p>
          <a:p>
            <a:pPr marL="285750" indent="-285750" algn="just">
              <a:buFont typeface="Noto Sans Symbols"/>
              <a:buChar char="⮚"/>
            </a:pPr>
            <a:r>
              <a:rPr lang="en-US" sz="13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3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Our VR education modules are thoughtfully crafted to provide a safe, nurturing, and interactive space for neurodiverse individuals.. "Empowering Minds" is more than just a virtual classroom; it's a conduit to help neurodiverse learners unlock their full potential.</a:t>
            </a:r>
          </a:p>
          <a:p>
            <a:pPr marL="285750" indent="-285750" algn="just">
              <a:buFont typeface="Noto Sans Symbols"/>
              <a:buChar char="⮚"/>
            </a:pPr>
            <a:r>
              <a:rPr lang="en-US" sz="13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Our VR environment enables them to develop essential life skills, engage in meaningful social interactions, and explore their unique talents. </a:t>
            </a:r>
          </a:p>
          <a:p>
            <a:pPr marL="285750" indent="-285750" algn="just">
              <a:buFont typeface="Noto Sans Symbols"/>
              <a:buChar char="⮚"/>
            </a:pPr>
            <a:r>
              <a:rPr lang="en-US" sz="13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 promote a sense of belonging and confidence in their abilities for enabling learn at their own pace and adapt to their preferred learning style.</a:t>
            </a:r>
          </a:p>
          <a:p>
            <a:pPr marL="285750" indent="-285750" algn="just">
              <a:buFont typeface="Noto Sans Symbols"/>
              <a:buChar char="⮚"/>
            </a:pPr>
            <a:r>
              <a:rPr lang="en-US" sz="13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 help the specially-abled children to absorb the natural flow of life and make them feel normal.</a:t>
            </a:r>
          </a:p>
          <a:p>
            <a:pPr marL="285750" indent="-285750" algn="just">
              <a:buFont typeface="Noto Sans Symbols"/>
              <a:buChar char="⮚"/>
            </a:pPr>
            <a:r>
              <a:rPr lang="en-US" sz="13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Together, we can bridge the gap and ensure that every individual, regardless of their neurodevelopmental profile, feels not just nurtured but also naturally integrated into the rich tapestry of human existence.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sz="13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21" name="Google Shape;221;p2"/>
          <p:cNvSpPr txBox="1"/>
          <p:nvPr/>
        </p:nvSpPr>
        <p:spPr>
          <a:xfrm>
            <a:off x="7315199" y="0"/>
            <a:ext cx="2318703" cy="138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Grammar-Quest VR: Revolutionizing English Grammar Education with Immersive Virtual Reality.</a:t>
            </a:r>
            <a:br>
              <a:rPr lang="en-US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dirty="0"/>
          </a:p>
        </p:txBody>
      </p:sp>
      <p:sp>
        <p:nvSpPr>
          <p:cNvPr id="222" name="Google Shape;222;p2"/>
          <p:cNvSpPr txBox="1"/>
          <p:nvPr/>
        </p:nvSpPr>
        <p:spPr>
          <a:xfrm>
            <a:off x="6986726" y="4178660"/>
            <a:ext cx="5205274" cy="254907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1" i="0" dirty="0">
                <a:solidFill>
                  <a:schemeClr val="lt2"/>
                </a:solidFill>
                <a:latin typeface="+mn-lt"/>
                <a:ea typeface="Franklin Gothic"/>
                <a:cs typeface="Franklin Gothic"/>
                <a:sym typeface="Franklin Gothic"/>
              </a:rPr>
              <a:t>Describe your Technology stack here</a:t>
            </a:r>
            <a:r>
              <a:rPr lang="en-US" sz="1800" b="1" i="0" dirty="0">
                <a:solidFill>
                  <a:schemeClr val="dk1"/>
                </a:solidFill>
                <a:latin typeface="+mn-lt"/>
                <a:ea typeface="Libre Franklin"/>
                <a:cs typeface="Libre Franklin"/>
                <a:sym typeface="Libre Franklin"/>
              </a:rPr>
              <a:t>: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endParaRPr dirty="0">
              <a:latin typeface="+mn-lt"/>
            </a:endParaRPr>
          </a:p>
          <a:p>
            <a:pPr algn="just">
              <a:buFont typeface="+mj-lt"/>
              <a:buAutoNum type="arabicPeriod"/>
            </a:pPr>
            <a:r>
              <a:rPr lang="en-US" sz="1300" kern="100" dirty="0">
                <a:solidFill>
                  <a:schemeClr val="bg2">
                    <a:lumMod val="1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b="1" i="0" dirty="0">
                <a:solidFill>
                  <a:schemeClr val="bg2">
                    <a:lumMod val="10000"/>
                  </a:schemeClr>
                </a:solidFill>
                <a:effectLst/>
                <a:latin typeface="+mn-lt"/>
              </a:rPr>
              <a:t>VR Development</a:t>
            </a:r>
            <a:r>
              <a:rPr lang="en-US" sz="1300" b="0" i="0" dirty="0">
                <a:solidFill>
                  <a:schemeClr val="bg2">
                    <a:lumMod val="10000"/>
                  </a:schemeClr>
                </a:solidFill>
                <a:effectLst/>
                <a:latin typeface="+mn-lt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1300" b="0" i="0" dirty="0">
                <a:solidFill>
                  <a:schemeClr val="bg2">
                    <a:lumMod val="10000"/>
                  </a:schemeClr>
                </a:solidFill>
                <a:effectLst/>
                <a:latin typeface="+mn-lt"/>
              </a:rPr>
              <a:t>Unity or Unreal Engine for VR development.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1300" b="0" i="0" dirty="0">
                <a:solidFill>
                  <a:schemeClr val="bg2">
                    <a:lumMod val="10000"/>
                  </a:schemeClr>
                </a:solidFill>
                <a:effectLst/>
                <a:latin typeface="+mn-lt"/>
              </a:rPr>
              <a:t>Oculus Rift or </a:t>
            </a:r>
            <a:r>
              <a:rPr lang="en-US" sz="13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meta</a:t>
            </a:r>
            <a:r>
              <a:rPr lang="en-US" sz="1300" b="0" i="0" dirty="0">
                <a:solidFill>
                  <a:schemeClr val="bg2">
                    <a:lumMod val="10000"/>
                  </a:schemeClr>
                </a:solidFill>
                <a:effectLst/>
                <a:latin typeface="+mn-lt"/>
              </a:rPr>
              <a:t> for VR hardware.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1300" b="0" i="0" dirty="0">
                <a:solidFill>
                  <a:schemeClr val="bg2">
                    <a:lumMod val="10000"/>
                  </a:schemeClr>
                </a:solidFill>
                <a:effectLst/>
                <a:latin typeface="+mn-lt"/>
              </a:rPr>
              <a:t>Gaze tracking technology (e.g., </a:t>
            </a:r>
            <a:r>
              <a:rPr lang="en-US" sz="1300" b="0" i="0" dirty="0" err="1">
                <a:solidFill>
                  <a:schemeClr val="bg2">
                    <a:lumMod val="10000"/>
                  </a:schemeClr>
                </a:solidFill>
                <a:effectLst/>
                <a:latin typeface="+mn-lt"/>
              </a:rPr>
              <a:t>Tobii</a:t>
            </a:r>
            <a:r>
              <a:rPr lang="en-US" sz="1300" b="0" i="0" dirty="0">
                <a:solidFill>
                  <a:schemeClr val="bg2">
                    <a:lumMod val="10000"/>
                  </a:schemeClr>
                </a:solidFill>
                <a:effectLst/>
                <a:latin typeface="+mn-lt"/>
              </a:rPr>
              <a:t>) for user input.</a:t>
            </a:r>
          </a:p>
          <a:p>
            <a:pPr algn="just">
              <a:buFont typeface="+mj-lt"/>
              <a:buAutoNum type="arabicPeriod"/>
            </a:pPr>
            <a:r>
              <a:rPr lang="en-US" sz="1300" b="1" i="0" dirty="0">
                <a:solidFill>
                  <a:schemeClr val="bg2">
                    <a:lumMod val="10000"/>
                  </a:schemeClr>
                </a:solidFill>
                <a:effectLst/>
                <a:latin typeface="+mn-lt"/>
              </a:rPr>
              <a:t>Backend and Analytics</a:t>
            </a:r>
            <a:r>
              <a:rPr lang="en-US" sz="1300" b="0" i="0" dirty="0">
                <a:solidFill>
                  <a:schemeClr val="bg2">
                    <a:lumMod val="10000"/>
                  </a:schemeClr>
                </a:solidFill>
                <a:effectLst/>
                <a:latin typeface="+mn-lt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1300" b="0" i="0" dirty="0">
                <a:solidFill>
                  <a:schemeClr val="bg2">
                    <a:lumMod val="10000"/>
                  </a:schemeClr>
                </a:solidFill>
                <a:effectLst/>
                <a:latin typeface="+mn-lt"/>
              </a:rPr>
              <a:t>Backend development with Python (Django or Flask)   or Node.js for managing user data and analytics.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1300" b="0" i="0" dirty="0">
                <a:solidFill>
                  <a:schemeClr val="bg2">
                    <a:lumMod val="10000"/>
                  </a:schemeClr>
                </a:solidFill>
                <a:effectLst/>
                <a:latin typeface="+mn-lt"/>
              </a:rPr>
              <a:t>Database management using PostgreSQL or MongoDB.</a:t>
            </a:r>
          </a:p>
          <a:p>
            <a:pPr algn="just"/>
            <a:r>
              <a:rPr lang="en-US" sz="1300" b="0" i="0" dirty="0">
                <a:solidFill>
                  <a:schemeClr val="bg2">
                    <a:lumMod val="10000"/>
                  </a:schemeClr>
                </a:solidFill>
                <a:effectLst/>
                <a:latin typeface="+mn-lt"/>
              </a:rPr>
              <a:t>This technology stack provides a foundation for creating the VR environment and managing user data and analytics effectively</a:t>
            </a:r>
            <a:r>
              <a:rPr lang="en-US" b="0" i="0" dirty="0">
                <a:solidFill>
                  <a:schemeClr val="bg2">
                    <a:lumMod val="10000"/>
                  </a:schemeClr>
                </a:solidFill>
                <a:effectLst/>
                <a:latin typeface="+mn-lt"/>
              </a:rPr>
              <a:t>.</a:t>
            </a:r>
          </a:p>
          <a:p>
            <a:pPr marL="285750" marR="0" lvl="0" indent="-28575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dirty="0">
              <a:latin typeface="+mn-lt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b="0" i="0" dirty="0">
                <a:solidFill>
                  <a:schemeClr val="dk1"/>
                </a:solidFill>
                <a:latin typeface="+mn-lt"/>
                <a:ea typeface="Libre Franklin"/>
                <a:cs typeface="Libre Franklin"/>
                <a:sym typeface="Libre Franklin"/>
              </a:rPr>
              <a:t> </a:t>
            </a:r>
            <a:endParaRPr b="0" i="0" dirty="0">
              <a:solidFill>
                <a:schemeClr val="dk1"/>
              </a:solidFill>
              <a:latin typeface="+mn-lt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" name="Picture Placeholder 1">
            <a:extLst>
              <a:ext uri="{FF2B5EF4-FFF2-40B4-BE49-F238E27FC236}">
                <a16:creationId xmlns:a16="http://schemas.microsoft.com/office/drawing/2014/main" id="{1192B8B1-D3D0-3860-F0D6-312EC42592A1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18" r="18618"/>
          <a:stretch>
            <a:fillRect/>
          </a:stretch>
        </p:blipFill>
        <p:spPr>
          <a:xfrm>
            <a:off x="9633903" y="-142394"/>
            <a:ext cx="1886506" cy="12917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32E671-C00B-F19D-B372-98EF9D2DFD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0399" y="1109709"/>
            <a:ext cx="4773076" cy="308926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872600" y="780993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  <a:endParaRPr dirty="0"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704848" y="2023124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/>
              <a:t>Describe your Use Cases here</a:t>
            </a:r>
            <a:endParaRPr dirty="0"/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31" name="Google Shape;231;p3"/>
          <p:cNvSpPr txBox="1"/>
          <p:nvPr/>
        </p:nvSpPr>
        <p:spPr>
          <a:xfrm>
            <a:off x="6163733" y="1707209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Dependencies / Show stopper here</a:t>
            </a:r>
            <a:endParaRPr dirty="0"/>
          </a:p>
        </p:txBody>
      </p:sp>
      <p:sp>
        <p:nvSpPr>
          <p:cNvPr id="232" name="Google Shape;232;p3"/>
          <p:cNvSpPr txBox="1"/>
          <p:nvPr/>
        </p:nvSpPr>
        <p:spPr>
          <a:xfrm>
            <a:off x="6248403" y="2196305"/>
            <a:ext cx="5238749" cy="426376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500" b="1" i="0" dirty="0">
                <a:solidFill>
                  <a:schemeClr val="dk1"/>
                </a:solidFill>
                <a:latin typeface="+mn-lt"/>
                <a:ea typeface="Libre Franklin"/>
                <a:cs typeface="Libre Franklin"/>
                <a:sym typeface="Libre Franklin"/>
              </a:rPr>
              <a:t>Hardware and Technology:</a:t>
            </a:r>
            <a:r>
              <a:rPr lang="en-US" sz="1500" b="0" i="0" dirty="0">
                <a:solidFill>
                  <a:schemeClr val="dk1"/>
                </a:solidFill>
                <a:latin typeface="+mn-lt"/>
                <a:ea typeface="Libre Franklin"/>
                <a:cs typeface="Libre Franklin"/>
                <a:sym typeface="Libre Franklin"/>
              </a:rPr>
              <a:t> Ensure VR hardware accessibility and the reliability of gaze input tracking technology.</a:t>
            </a:r>
          </a:p>
          <a:p>
            <a:pPr marL="285750" marR="0" lvl="0" indent="-285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500" b="0" i="0" dirty="0">
              <a:solidFill>
                <a:schemeClr val="dk1"/>
              </a:solidFill>
              <a:latin typeface="+mn-lt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500" b="1" i="0" dirty="0">
                <a:solidFill>
                  <a:schemeClr val="dk1"/>
                </a:solidFill>
                <a:latin typeface="+mn-lt"/>
                <a:ea typeface="Libre Franklin"/>
                <a:cs typeface="Libre Franklin"/>
                <a:sym typeface="Libre Franklin"/>
              </a:rPr>
              <a:t>Content Development: </a:t>
            </a:r>
            <a:r>
              <a:rPr lang="en-US" sz="1500" b="0" i="0" dirty="0">
                <a:solidFill>
                  <a:schemeClr val="dk1"/>
                </a:solidFill>
                <a:latin typeface="+mn-lt"/>
                <a:ea typeface="Libre Franklin"/>
                <a:cs typeface="Libre Franklin"/>
                <a:sym typeface="Libre Franklin"/>
              </a:rPr>
              <a:t>Address challenges related to content creation, adaptability, and personalization.</a:t>
            </a:r>
          </a:p>
          <a:p>
            <a:pPr marL="285750" marR="0" lvl="0" indent="-285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500" b="0" i="0" dirty="0">
              <a:solidFill>
                <a:schemeClr val="dk1"/>
              </a:solidFill>
              <a:latin typeface="+mn-lt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500" b="1" i="0" dirty="0">
                <a:solidFill>
                  <a:schemeClr val="dk1"/>
                </a:solidFill>
                <a:latin typeface="+mn-lt"/>
                <a:ea typeface="Libre Franklin"/>
                <a:cs typeface="Libre Franklin"/>
                <a:sym typeface="Libre Franklin"/>
              </a:rPr>
              <a:t>User Engagement and Safety:</a:t>
            </a:r>
            <a:r>
              <a:rPr lang="en-US" sz="1500" b="0" i="0" dirty="0">
                <a:solidFill>
                  <a:schemeClr val="dk1"/>
                </a:solidFill>
                <a:latin typeface="+mn-lt"/>
                <a:ea typeface="Libre Franklin"/>
                <a:cs typeface="Libre Franklin"/>
                <a:sym typeface="Libre Franklin"/>
              </a:rPr>
              <a:t> Manage logistical challenges with psychologist involvement and prioritize user safety in the VR environment.</a:t>
            </a:r>
          </a:p>
          <a:p>
            <a:pPr marL="285750" marR="0" lvl="0" indent="-285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500" b="0" i="0" dirty="0">
              <a:solidFill>
                <a:schemeClr val="dk1"/>
              </a:solidFill>
              <a:latin typeface="+mn-lt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500" b="1" i="0" dirty="0">
                <a:solidFill>
                  <a:schemeClr val="dk1"/>
                </a:solidFill>
                <a:latin typeface="+mn-lt"/>
                <a:ea typeface="Libre Franklin"/>
                <a:cs typeface="Libre Franklin"/>
                <a:sym typeface="Libre Franklin"/>
              </a:rPr>
              <a:t>Regulatory and Ethical Considerations: </a:t>
            </a:r>
            <a:r>
              <a:rPr lang="en-US" sz="1500" b="0" i="0" dirty="0">
                <a:solidFill>
                  <a:schemeClr val="dk1"/>
                </a:solidFill>
                <a:latin typeface="+mn-lt"/>
                <a:ea typeface="Libre Franklin"/>
                <a:cs typeface="Libre Franklin"/>
                <a:sym typeface="Libre Franklin"/>
              </a:rPr>
              <a:t>Adhere to ethical and privacy standards, obtain necessary approvals, and meet accessibility requirements.</a:t>
            </a:r>
          </a:p>
          <a:p>
            <a:pPr marL="285750" marR="0" lvl="0" indent="-285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500" b="0" i="0" dirty="0">
              <a:solidFill>
                <a:schemeClr val="dk1"/>
              </a:solidFill>
              <a:latin typeface="+mn-lt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500" b="1" i="0" dirty="0">
                <a:solidFill>
                  <a:schemeClr val="dk1"/>
                </a:solidFill>
                <a:latin typeface="+mn-lt"/>
                <a:ea typeface="Libre Franklin"/>
                <a:cs typeface="Libre Franklin"/>
                <a:sym typeface="Libre Franklin"/>
              </a:rPr>
              <a:t>Funding and Resources</a:t>
            </a:r>
            <a:r>
              <a:rPr lang="en-US" sz="1500" b="0" i="0" dirty="0">
                <a:solidFill>
                  <a:schemeClr val="dk1"/>
                </a:solidFill>
                <a:latin typeface="+mn-lt"/>
                <a:ea typeface="Libre Franklin"/>
                <a:cs typeface="Libre Franklin"/>
                <a:sym typeface="Libre Franklin"/>
              </a:rPr>
              <a:t>: Secure financial resources, technical expertise, and conduct scientific validation to ensure the platform's effectiveness and success in the market.</a:t>
            </a:r>
          </a:p>
          <a:p>
            <a:pPr marL="285750" marR="0" lvl="0" indent="-285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500" b="0" i="0" dirty="0">
              <a:solidFill>
                <a:schemeClr val="dk1"/>
              </a:solidFill>
              <a:latin typeface="+mn-lt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852B22-9E6B-981C-EE1A-F4812FF4016F}"/>
              </a:ext>
            </a:extLst>
          </p:cNvPr>
          <p:cNvSpPr txBox="1"/>
          <p:nvPr/>
        </p:nvSpPr>
        <p:spPr>
          <a:xfrm>
            <a:off x="304798" y="2382006"/>
            <a:ext cx="5638801" cy="39303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sz="1400" i="0" dirty="0">
                <a:effectLst/>
                <a:latin typeface="+mn-lt"/>
              </a:rPr>
              <a:t>The proposed system is an adaptive virtual reality </a:t>
            </a:r>
            <a:r>
              <a:rPr lang="en-US" dirty="0">
                <a:latin typeface="+mn-lt"/>
              </a:rPr>
              <a:t>learning platform </a:t>
            </a:r>
            <a:r>
              <a:rPr lang="en-US" sz="1400" i="0" dirty="0">
                <a:effectLst/>
                <a:latin typeface="+mn-lt"/>
              </a:rPr>
              <a:t>that takes place in a VR environment</a:t>
            </a:r>
            <a:r>
              <a:rPr lang="en-US" sz="1400" b="1" i="0" dirty="0">
                <a:effectLst/>
                <a:latin typeface="+mn-lt"/>
              </a:rPr>
              <a:t> to provide a analogy base teaching ecosystem, </a:t>
            </a:r>
            <a:r>
              <a:rPr lang="en-US" sz="1400" i="0" dirty="0">
                <a:effectLst/>
                <a:latin typeface="+mn-lt"/>
              </a:rPr>
              <a:t>designed to cater to the unique needs of individuals with Neurodevelopmental Disorders (NDD). 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sz="1400" i="0" dirty="0">
                <a:effectLst/>
                <a:latin typeface="+mn-lt"/>
              </a:rPr>
              <a:t>The </a:t>
            </a:r>
            <a:r>
              <a:rPr lang="en-US" dirty="0">
                <a:latin typeface="+mn-lt"/>
              </a:rPr>
              <a:t>platform</a:t>
            </a:r>
            <a:r>
              <a:rPr lang="en-US" sz="1400" i="0" dirty="0">
                <a:effectLst/>
                <a:latin typeface="+mn-lt"/>
              </a:rPr>
              <a:t> uses behavior analysis and gaze input tracking to minimize explicit user input and modulate the complexity of gameplay based on the user's behavior. 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sz="1400" i="0" dirty="0">
                <a:effectLst/>
                <a:latin typeface="+mn-lt"/>
              </a:rPr>
              <a:t>A psychologist accompanies the user during gameplay to monitor their progress, provide assistance when needed, and analyze the results to gain a better understanding of the user's condition.</a:t>
            </a:r>
            <a:endParaRPr lang="en-IN" sz="1400" dirty="0">
              <a:latin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Team Member Details </a:t>
            </a:r>
            <a:endParaRPr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824939" y="2070976"/>
            <a:ext cx="11145119" cy="5412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  <a:latin typeface="+mn-lt"/>
              </a:rPr>
              <a:t>Team Leader Name: </a:t>
            </a:r>
            <a:r>
              <a:rPr lang="en-US" sz="1200" b="1" dirty="0" err="1">
                <a:solidFill>
                  <a:srgbClr val="5D7C3F"/>
                </a:solidFill>
                <a:latin typeface="+mn-lt"/>
              </a:rPr>
              <a:t>Nanthini</a:t>
            </a:r>
            <a:r>
              <a:rPr lang="en-US" sz="1200" b="1" dirty="0">
                <a:solidFill>
                  <a:srgbClr val="5D7C3F"/>
                </a:solidFill>
                <a:latin typeface="+mn-lt"/>
              </a:rPr>
              <a:t> Priya  R</a:t>
            </a:r>
            <a:endParaRPr dirty="0">
              <a:latin typeface="+mn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>
                <a:latin typeface="+mn-lt"/>
              </a:rPr>
              <a:t>Branch : </a:t>
            </a:r>
            <a:r>
              <a:rPr lang="en-US" sz="1200" dirty="0" err="1">
                <a:latin typeface="+mn-lt"/>
              </a:rPr>
              <a:t>B.Tech</a:t>
            </a:r>
            <a:r>
              <a:rPr lang="en-US" sz="1200" dirty="0">
                <a:latin typeface="+mn-lt"/>
              </a:rPr>
              <a:t>			Stream : Information Technology		Year (I,II,III,IV): III</a:t>
            </a:r>
            <a:endParaRPr dirty="0">
              <a:latin typeface="+mn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  <a:latin typeface="+mn-lt"/>
              </a:rPr>
              <a:t>Team Member 1 Name: Mahima Sree S</a:t>
            </a:r>
            <a:endParaRPr dirty="0">
              <a:latin typeface="+mn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>
                <a:latin typeface="+mn-lt"/>
              </a:rPr>
              <a:t>Branch : </a:t>
            </a:r>
            <a:r>
              <a:rPr lang="en-US" sz="1200" dirty="0" err="1">
                <a:latin typeface="+mn-lt"/>
              </a:rPr>
              <a:t>B.Tech</a:t>
            </a:r>
            <a:r>
              <a:rPr lang="en-US" sz="1200" dirty="0">
                <a:latin typeface="+mn-lt"/>
              </a:rPr>
              <a:t> 			Stream : Information Technology 		Year (I,II,III,IV): III</a:t>
            </a:r>
            <a:endParaRPr dirty="0">
              <a:latin typeface="+mn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  <a:latin typeface="+mn-lt"/>
              </a:rPr>
              <a:t>Team Member 2 Name: Sri </a:t>
            </a:r>
            <a:r>
              <a:rPr lang="en-US" sz="1200" b="1" dirty="0" err="1">
                <a:solidFill>
                  <a:srgbClr val="5D7C3F"/>
                </a:solidFill>
                <a:latin typeface="+mn-lt"/>
              </a:rPr>
              <a:t>Rakshaga</a:t>
            </a:r>
            <a:r>
              <a:rPr lang="en-US" sz="1200" b="1" dirty="0">
                <a:solidFill>
                  <a:srgbClr val="5D7C3F"/>
                </a:solidFill>
                <a:latin typeface="+mn-lt"/>
              </a:rPr>
              <a:t>  SR</a:t>
            </a:r>
            <a:endParaRPr dirty="0">
              <a:latin typeface="+mn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>
                <a:latin typeface="+mn-lt"/>
              </a:rPr>
              <a:t>Branch : B.E			                      Stream :ECE                                                                Year (I,II,III,IV): IV</a:t>
            </a:r>
            <a:endParaRPr dirty="0">
              <a:latin typeface="+mn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  <a:latin typeface="+mn-lt"/>
              </a:rPr>
              <a:t>Team Member 3 Name: </a:t>
            </a:r>
            <a:r>
              <a:rPr lang="en-US" sz="1200" b="1" dirty="0" err="1">
                <a:solidFill>
                  <a:srgbClr val="5D7C3F"/>
                </a:solidFill>
                <a:latin typeface="+mn-lt"/>
              </a:rPr>
              <a:t>Ashika</a:t>
            </a:r>
            <a:r>
              <a:rPr lang="en-US" sz="1200" b="1" dirty="0">
                <a:solidFill>
                  <a:srgbClr val="5D7C3F"/>
                </a:solidFill>
                <a:latin typeface="+mn-lt"/>
              </a:rPr>
              <a:t> Jubi S</a:t>
            </a:r>
            <a:endParaRPr dirty="0">
              <a:latin typeface="+mn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>
                <a:latin typeface="+mn-lt"/>
              </a:rPr>
              <a:t>Branch : </a:t>
            </a:r>
            <a:r>
              <a:rPr lang="en-US" sz="1200" dirty="0" err="1">
                <a:latin typeface="+mn-lt"/>
              </a:rPr>
              <a:t>B.Tech</a:t>
            </a:r>
            <a:r>
              <a:rPr lang="en-US" sz="1200" dirty="0">
                <a:latin typeface="+mn-lt"/>
              </a:rPr>
              <a:t> 			Stream : Information Technology 		Year (I,II,III,IV): III</a:t>
            </a:r>
            <a:endParaRPr dirty="0">
              <a:latin typeface="+mn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  <a:latin typeface="+mn-lt"/>
              </a:rPr>
              <a:t>Team Member 4 Name: Praveen M</a:t>
            </a:r>
            <a:endParaRPr dirty="0">
              <a:latin typeface="+mn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>
                <a:latin typeface="+mn-lt"/>
              </a:rPr>
              <a:t>Branch : </a:t>
            </a:r>
            <a:r>
              <a:rPr lang="en-US" sz="1200" dirty="0" err="1">
                <a:latin typeface="+mn-lt"/>
              </a:rPr>
              <a:t>B.Tech</a:t>
            </a:r>
            <a:r>
              <a:rPr lang="en-US" sz="1200" dirty="0">
                <a:latin typeface="+mn-lt"/>
              </a:rPr>
              <a:t> 			Stream : Information Technology 		Year (I,II,III,IV): III </a:t>
            </a:r>
            <a:endParaRPr dirty="0">
              <a:latin typeface="+mn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  <a:latin typeface="+mn-lt"/>
              </a:rPr>
              <a:t>Team Member 5 Name: </a:t>
            </a:r>
            <a:r>
              <a:rPr lang="en-US" sz="1200" b="1" dirty="0" err="1">
                <a:solidFill>
                  <a:srgbClr val="5D7C3F"/>
                </a:solidFill>
                <a:latin typeface="+mn-lt"/>
              </a:rPr>
              <a:t>Parvish</a:t>
            </a:r>
            <a:r>
              <a:rPr lang="en-US" sz="1200" b="1" dirty="0">
                <a:solidFill>
                  <a:srgbClr val="5D7C3F"/>
                </a:solidFill>
                <a:latin typeface="+mn-lt"/>
              </a:rPr>
              <a:t> J</a:t>
            </a:r>
            <a:endParaRPr dirty="0">
              <a:latin typeface="+mn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>
                <a:latin typeface="+mn-lt"/>
              </a:rPr>
              <a:t>Branch: B.E 			                     Stream : Mechatronics			Year (I,II,III,IV): III </a:t>
            </a:r>
            <a:endParaRPr dirty="0">
              <a:latin typeface="+mn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  <a:latin typeface="+mn-lt"/>
              </a:rPr>
              <a:t>Team Mentor 1  Name: Dr </a:t>
            </a:r>
            <a:r>
              <a:rPr lang="en-US" sz="1200" b="1" dirty="0" err="1">
                <a:solidFill>
                  <a:srgbClr val="804160"/>
                </a:solidFill>
                <a:latin typeface="+mn-lt"/>
              </a:rPr>
              <a:t>Sureka</a:t>
            </a:r>
            <a:r>
              <a:rPr lang="en-US" sz="1200" b="1" dirty="0">
                <a:solidFill>
                  <a:srgbClr val="804160"/>
                </a:solidFill>
                <a:latin typeface="+mn-lt"/>
              </a:rPr>
              <a:t> N</a:t>
            </a:r>
            <a:endParaRPr dirty="0">
              <a:latin typeface="+mn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>
                <a:latin typeface="+mn-lt"/>
              </a:rPr>
              <a:t>Category (Academic/Industry): Academic	Expertise : Embedded and AI 		Domain Experience (in years):  10 Years 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  <a:latin typeface="+mn-lt"/>
              </a:rPr>
              <a:t>Team Mentor 2  Name: Solomon </a:t>
            </a:r>
            <a:r>
              <a:rPr lang="en-US" sz="1200" b="1" dirty="0" err="1">
                <a:solidFill>
                  <a:srgbClr val="804160"/>
                </a:solidFill>
                <a:latin typeface="+mn-lt"/>
              </a:rPr>
              <a:t>Sagayam</a:t>
            </a:r>
            <a:r>
              <a:rPr lang="en-US" sz="1200" b="1" dirty="0">
                <a:solidFill>
                  <a:srgbClr val="804160"/>
                </a:solidFill>
                <a:latin typeface="+mn-lt"/>
              </a:rPr>
              <a:t> DJ         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Category (Academic/Industry): Academic                Expertise: Machine Learning,                                            Domain Experience(in years):  2 years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                                                                                                  AI and Unity Blending</a:t>
            </a:r>
            <a:endParaRPr sz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855</Words>
  <Application>Microsoft Office PowerPoint</Application>
  <PresentationFormat>Widescreen</PresentationFormat>
  <Paragraphs>67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Franklin Gothic</vt:lpstr>
      <vt:lpstr>Libre Franklin</vt:lpstr>
      <vt:lpstr>Noto Sans Symbols</vt:lpstr>
      <vt:lpstr>Times New Roman</vt:lpstr>
      <vt:lpstr>Theme1</vt:lpstr>
      <vt:lpstr>Basic Details of the Team and Problem Statement</vt:lpstr>
      <vt:lpstr>Enhance Learning With VR for Specially Abled.</vt:lpstr>
      <vt:lpstr>Idea/Approach Details</vt:lpstr>
      <vt:lpstr>Team Member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Nandy Smiley</cp:lastModifiedBy>
  <cp:revision>3</cp:revision>
  <dcterms:created xsi:type="dcterms:W3CDTF">2022-02-11T07:14:46Z</dcterms:created>
  <dcterms:modified xsi:type="dcterms:W3CDTF">2023-10-28T17:19:36Z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