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9"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2">
                    <a:lumMod val="50000"/>
                  </a:schemeClr>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465262" y="3734123"/>
            <a:ext cx="9752897" cy="2123658"/>
          </a:xfrm>
          <a:prstGeom prst="rect">
            <a:avLst/>
          </a:prstGeom>
          <a:noFill/>
        </p:spPr>
        <p:txBody>
          <a:bodyPr wrap="square" lIns="91440" tIns="45720" rIns="91440" bIns="45720" rtlCol="0" anchor="t">
            <a:spAutoFit/>
          </a:bodyPr>
          <a:lstStyle/>
          <a:p>
            <a:r>
              <a:rPr lang="en-US" sz="2400" b="1" dirty="0">
                <a:solidFill>
                  <a:schemeClr val="bg1"/>
                </a:solidFill>
                <a:latin typeface="Arial" pitchFamily="34" charset="0"/>
                <a:cs typeface="Arial" pitchFamily="34" charset="0"/>
              </a:rPr>
              <a:t>Presented </a:t>
            </a:r>
            <a:r>
              <a:rPr lang="en-US" sz="2400" b="1" dirty="0" smtClean="0">
                <a:solidFill>
                  <a:schemeClr val="bg1"/>
                </a:solidFill>
                <a:latin typeface="Arial" pitchFamily="34" charset="0"/>
                <a:cs typeface="Arial" pitchFamily="34" charset="0"/>
              </a:rPr>
              <a:t>By</a:t>
            </a:r>
            <a:r>
              <a:rPr lang="en-US" sz="2400" b="1" dirty="0" smtClean="0">
                <a:solidFill>
                  <a:schemeClr val="bg1"/>
                </a:solidFill>
                <a:latin typeface="Arial" pitchFamily="34" charset="0"/>
                <a:cs typeface="Arial" pitchFamily="34" charset="0"/>
              </a:rPr>
              <a:t>:</a:t>
            </a:r>
          </a:p>
          <a:p>
            <a:r>
              <a:rPr lang="en-US" sz="2400" b="1" dirty="0" smtClean="0">
                <a:solidFill>
                  <a:srgbClr val="00B050"/>
                </a:solidFill>
                <a:latin typeface="Arial" pitchFamily="34" charset="0"/>
                <a:cs typeface="Arial" pitchFamily="34" charset="0"/>
              </a:rPr>
              <a:t>731321104306</a:t>
            </a:r>
            <a:endParaRPr lang="en-US" sz="2400" b="1" dirty="0" smtClean="0">
              <a:solidFill>
                <a:srgbClr val="00B050"/>
              </a:solidFill>
              <a:latin typeface="Arial" pitchFamily="34" charset="0"/>
              <a:cs typeface="Arial" pitchFamily="34" charset="0"/>
            </a:endParaRPr>
          </a:p>
          <a:p>
            <a:r>
              <a:rPr lang="en-US" sz="2400" b="1" smtClean="0">
                <a:solidFill>
                  <a:srgbClr val="00B050"/>
                </a:solidFill>
                <a:latin typeface="Times New Roman" panose="02020603050405020304" pitchFamily="18" charset="0"/>
                <a:cs typeface="Times New Roman" panose="02020603050405020304" pitchFamily="18" charset="0"/>
              </a:rPr>
              <a:t>Nanthakumar </a:t>
            </a:r>
            <a:r>
              <a:rPr lang="en-US" sz="2400" b="1" smtClean="0">
                <a:solidFill>
                  <a:srgbClr val="00B050"/>
                </a:solidFill>
                <a:latin typeface="Times New Roman" panose="02020603050405020304" pitchFamily="18" charset="0"/>
                <a:cs typeface="Times New Roman" panose="02020603050405020304" pitchFamily="18" charset="0"/>
              </a:rPr>
              <a:t> K</a:t>
            </a:r>
            <a:endParaRPr lang="en-US" sz="2400" b="1" dirty="0" smtClean="0">
              <a:solidFill>
                <a:srgbClr val="00B050"/>
              </a:solidFill>
              <a:latin typeface="Times New Roman" panose="02020603050405020304" pitchFamily="18" charset="0"/>
              <a:cs typeface="Times New Roman" panose="02020603050405020304" pitchFamily="18" charset="0"/>
            </a:endParaRPr>
          </a:p>
          <a:p>
            <a:r>
              <a:rPr lang="en-US" sz="2400" b="1" dirty="0" smtClean="0">
                <a:solidFill>
                  <a:srgbClr val="00B050"/>
                </a:solidFill>
                <a:latin typeface="Times New Roman" panose="02020603050405020304" pitchFamily="18" charset="0"/>
                <a:cs typeface="Times New Roman" panose="02020603050405020304" pitchFamily="18" charset="0"/>
              </a:rPr>
              <a:t>J. K. K. Nataraja College Of Engineering And Technology</a:t>
            </a: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b="1" dirty="0" smtClean="0">
                <a:solidFill>
                  <a:srgbClr val="00B050"/>
                </a:solidFill>
                <a:latin typeface="Times New Roman" panose="02020603050405020304" pitchFamily="18" charset="0"/>
                <a:cs typeface="Times New Roman" panose="02020603050405020304" pitchFamily="18" charset="0"/>
              </a:rPr>
              <a:t>Computer </a:t>
            </a:r>
            <a:r>
              <a:rPr lang="en-US" sz="2400" b="1" dirty="0">
                <a:solidFill>
                  <a:srgbClr val="00B050"/>
                </a:solidFill>
                <a:latin typeface="Times New Roman" panose="02020603050405020304" pitchFamily="18" charset="0"/>
                <a:cs typeface="Times New Roman" panose="02020603050405020304" pitchFamily="18" charset="0"/>
              </a:rPr>
              <a:t>Science And </a:t>
            </a:r>
            <a:r>
              <a:rPr lang="en-US" sz="2400" b="1" dirty="0" smtClean="0">
                <a:solidFill>
                  <a:srgbClr val="00B050"/>
                </a:solidFill>
                <a:latin typeface="Times New Roman" panose="02020603050405020304" pitchFamily="18" charset="0"/>
                <a:cs typeface="Times New Roman" panose="02020603050405020304" pitchFamily="18" charset="0"/>
              </a:rPr>
              <a:t>Engineering </a:t>
            </a:r>
            <a:endParaRPr lang="en-US" sz="24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marL="0" indent="0">
              <a:buNone/>
            </a:pPr>
            <a:r>
              <a:rPr lang="en-GB" sz="2400" dirty="0">
                <a:latin typeface="Times New Roman" panose="02020603050405020304" pitchFamily="18" charset="0"/>
                <a:cs typeface="Times New Roman" panose="02020603050405020304" pitchFamily="18" charset="0"/>
              </a:rPr>
              <a:t>The future scope of this project includes</a:t>
            </a:r>
            <a:r>
              <a:rPr lang="en-GB" dirty="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Enhancing the detection capabilities by incorporating more advanced machine learning algorithms and techniques.</a:t>
            </a:r>
          </a:p>
          <a:p>
            <a:r>
              <a:rPr lang="en-GB" sz="2400" dirty="0">
                <a:latin typeface="Times New Roman" panose="02020603050405020304" pitchFamily="18" charset="0"/>
                <a:cs typeface="Times New Roman" panose="02020603050405020304" pitchFamily="18" charset="0"/>
              </a:rPr>
              <a:t>Extending the solution to cover a broader range of cybersecurity threats beyond keyloggers, such as ransomware and phishing attacks.</a:t>
            </a:r>
          </a:p>
          <a:p>
            <a:r>
              <a:rPr lang="en-GB" sz="2400" dirty="0">
                <a:latin typeface="Times New Roman" panose="02020603050405020304" pitchFamily="18" charset="0"/>
                <a:cs typeface="Times New Roman" panose="02020603050405020304" pitchFamily="18" charset="0"/>
              </a:rPr>
              <a:t>Collaborating with industry stakeholders and cybersecurity experts to address emerging challenges and enhance the overall security posture.</a:t>
            </a:r>
          </a:p>
          <a:p>
            <a:r>
              <a:rPr lang="en-GB" sz="2400" dirty="0">
                <a:latin typeface="Times New Roman" panose="02020603050405020304" pitchFamily="18" charset="0"/>
                <a:cs typeface="Times New Roman" panose="02020603050405020304" pitchFamily="18" charset="0"/>
              </a:rPr>
              <a:t>Exploring the integration of </a:t>
            </a:r>
            <a:r>
              <a:rPr lang="en-GB" sz="2400" dirty="0" err="1">
                <a:latin typeface="Times New Roman" panose="02020603050405020304" pitchFamily="18" charset="0"/>
                <a:cs typeface="Times New Roman" panose="02020603050405020304" pitchFamily="18" charset="0"/>
              </a:rPr>
              <a:t>blockchain</a:t>
            </a:r>
            <a:r>
              <a:rPr lang="en-GB" sz="2400" dirty="0">
                <a:latin typeface="Times New Roman" panose="02020603050405020304" pitchFamily="18" charset="0"/>
                <a:cs typeface="Times New Roman" panose="02020603050405020304" pitchFamily="18" charset="0"/>
              </a:rPr>
              <a:t> technology for decentralized and immutable logging of user activities to enhance transparency and accountability.</a:t>
            </a: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tx2">
                    <a:lumMod val="50000"/>
                  </a:schemeClr>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tx2">
                    <a:lumMod val="50000"/>
                  </a:schemeClr>
                </a:solidFill>
                <a:latin typeface="Arial"/>
                <a:ea typeface="+mj-lt"/>
                <a:cs typeface="Arial"/>
              </a:rPr>
              <a:t>References</a:t>
            </a:r>
            <a:endParaRPr lang="en-US" dirty="0">
              <a:solidFill>
                <a:schemeClr val="tx2">
                  <a:lumMod val="50000"/>
                </a:schemeClr>
              </a:solidFill>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GB" dirty="0"/>
              <a:t> </a:t>
            </a:r>
            <a:r>
              <a:rPr lang="en-GB" sz="2400" dirty="0">
                <a:latin typeface="Times New Roman" panose="02020603050405020304" pitchFamily="18" charset="0"/>
                <a:cs typeface="Times New Roman" panose="02020603050405020304" pitchFamily="18" charset="0"/>
              </a:rPr>
              <a:t>Smith, J. et al. (2019). "Detecting Keylogger Attacks Using Machine Learning." Journal of Cybersecurity, 12(3), 45-60</a:t>
            </a:r>
            <a:r>
              <a:rPr lang="en-GB" dirty="0" smtClean="0"/>
              <a:t>.</a:t>
            </a:r>
          </a:p>
          <a:p>
            <a:r>
              <a:rPr lang="en-GB" sz="2400" dirty="0">
                <a:latin typeface="Times New Roman" panose="02020603050405020304" pitchFamily="18" charset="0"/>
                <a:cs typeface="Times New Roman" panose="02020603050405020304" pitchFamily="18" charset="0"/>
              </a:rPr>
              <a:t>Brown, A. (2020). "Anomaly Detection Techniques for Cybersecurity." IEEE Transactions on Information Forensics and Security, 25(2), 112-128</a:t>
            </a:r>
            <a:r>
              <a:rPr lang="en-GB" sz="2400" dirty="0" smtClean="0">
                <a:latin typeface="Times New Roman" panose="02020603050405020304" pitchFamily="18" charset="0"/>
                <a:cs typeface="Times New Roman" panose="02020603050405020304" pitchFamily="18" charset="0"/>
              </a:rPr>
              <a:t>.</a:t>
            </a:r>
            <a:r>
              <a:rPr lang="en-GB" dirty="0"/>
              <a:t>  </a:t>
            </a:r>
            <a:endParaRPr lang="en-GB" dirty="0" smtClean="0"/>
          </a:p>
          <a:p>
            <a:r>
              <a:rPr lang="en-GB" sz="2400" dirty="0" smtClean="0">
                <a:latin typeface="Times New Roman" panose="02020603050405020304" pitchFamily="18" charset="0"/>
                <a:cs typeface="Times New Roman" panose="02020603050405020304" pitchFamily="18" charset="0"/>
              </a:rPr>
              <a:t>Johnson</a:t>
            </a:r>
            <a:r>
              <a:rPr lang="en-GB" sz="2400" dirty="0">
                <a:latin typeface="Times New Roman" panose="02020603050405020304" pitchFamily="18" charset="0"/>
                <a:cs typeface="Times New Roman" panose="02020603050405020304" pitchFamily="18" charset="0"/>
              </a:rPr>
              <a:t>, R. et al. (2018). "Machine Learning Approaches for Intrusion Detection Systems." ACM Computing Surveys, 18(4), 301-315</a:t>
            </a:r>
            <a:r>
              <a:rPr lang="en-GB" sz="2400" dirty="0" smtClean="0">
                <a:latin typeface="Times New Roman" panose="02020603050405020304" pitchFamily="18" charset="0"/>
                <a:cs typeface="Times New Roman" panose="02020603050405020304" pitchFamily="18" charset="0"/>
              </a:rPr>
              <a:t>.</a:t>
            </a:r>
          </a:p>
          <a:p>
            <a:endParaRPr lang="en-GB" sz="2400" dirty="0" smtClean="0">
              <a:latin typeface="Times New Roman" panose="02020603050405020304" pitchFamily="18" charset="0"/>
              <a:cs typeface="Times New Roman" panose="02020603050405020304" pitchFamily="18" charset="0"/>
            </a:endParaRPr>
          </a:p>
          <a:p>
            <a:endParaRPr lang="en-GB" sz="24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581191" y="5123686"/>
            <a:ext cx="1177636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2"/>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chemeClr val="tx2">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panose="020B0604020202020204" pitchFamily="34" charset="0"/>
                <a:cs typeface="Arial" panose="020B0604020202020204" pitchFamily="34" charset="0"/>
              </a:rPr>
              <a:t>Problem Statement</a:t>
            </a:r>
            <a:endParaRPr lang="en-US" sz="4400" dirty="0">
              <a:solidFill>
                <a:schemeClr val="tx2">
                  <a:lumMod val="50000"/>
                </a:schemeClr>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panose="020B0604020202020204" pitchFamily="34" charset="0"/>
                <a:cs typeface="Arial" panose="020B0604020202020204" pitchFamily="34" charset="0"/>
              </a:rPr>
              <a:t>Proposed Solution</a:t>
            </a:r>
            <a:endParaRPr lang="en-US" sz="4400" dirty="0">
              <a:solidFill>
                <a:schemeClr val="tx2">
                  <a:lumMod val="50000"/>
                </a:schemeClr>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00063"/>
            <a:ext cx="11613485" cy="5563973"/>
          </a:xfrm>
        </p:spPr>
        <p:txBody>
          <a:bodyPr vert="horz" lIns="91440" tIns="45720" rIns="91440" bIns="45720" rtlCol="0" anchor="ctr">
            <a:noAutofit/>
          </a:bodyPr>
          <a:lstStyle/>
          <a:p>
            <a:pPr>
              <a:lnSpc>
                <a:spcPct val="10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proposed system aims to address the challenge of detecting and preventing keylogger attacks to safeguard user privacy and security. This involves leveraging advanced techniques in cybersecurity and machine learning to identify and mitigate the risks posed by keyloggers. The solution will consist of the following components</a:t>
            </a:r>
            <a:r>
              <a:rPr lang="en-GB" sz="24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2000" b="1" dirty="0"/>
              <a:t>Data Collection:</a:t>
            </a:r>
            <a:endParaRPr lang="en-IN" sz="2000" dirty="0"/>
          </a:p>
          <a:p>
            <a:r>
              <a:rPr lang="en-IN" sz="2000" dirty="0"/>
              <a:t>Gather datasets containing information on known keylogger patterns and behaviors.</a:t>
            </a:r>
          </a:p>
          <a:p>
            <a:r>
              <a:rPr lang="en-IN" sz="2000" dirty="0"/>
              <a:t>Collect real-time data on user activities, system logs, and network traffic for </a:t>
            </a:r>
            <a:r>
              <a:rPr lang="en-IN" sz="2000" dirty="0" smtClean="0"/>
              <a:t>analysis.</a:t>
            </a:r>
          </a:p>
          <a:p>
            <a:pPr marL="0" indent="0">
              <a:buNone/>
            </a:pPr>
            <a:r>
              <a:rPr lang="en-IN" sz="2000" b="1" dirty="0" smtClean="0">
                <a:solidFill>
                  <a:schemeClr val="tx2">
                    <a:lumMod val="60000"/>
                    <a:lumOff val="40000"/>
                  </a:schemeClr>
                </a:solidFill>
              </a:rPr>
              <a:t>2.  </a:t>
            </a:r>
            <a:r>
              <a:rPr lang="en-IN" sz="2000" b="1" dirty="0" smtClean="0"/>
              <a:t>Data </a:t>
            </a:r>
            <a:r>
              <a:rPr lang="en-IN" sz="2000" b="1" dirty="0"/>
              <a:t>Preprocessing:</a:t>
            </a:r>
            <a:endParaRPr lang="en-IN" sz="2000" dirty="0"/>
          </a:p>
          <a:p>
            <a:r>
              <a:rPr lang="en-IN" sz="2000" dirty="0"/>
              <a:t>Clean and preprocess the collected data to handle noise, outliers, and inconsistencies.</a:t>
            </a:r>
          </a:p>
          <a:p>
            <a:r>
              <a:rPr lang="en-IN" sz="2000" dirty="0"/>
              <a:t>Feature extraction to identify relevant patterns and indicators of keylogger activity</a:t>
            </a:r>
            <a:r>
              <a:rPr lang="en-IN" sz="2000" dirty="0" smtClean="0"/>
              <a:t>.</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tx2">
                    <a:lumMod val="50000"/>
                  </a:schemeClr>
                </a:solidFill>
                <a:latin typeface="Arial"/>
                <a:ea typeface="+mj-lt"/>
                <a:cs typeface="Arial"/>
              </a:rPr>
              <a:t>System</a:t>
            </a:r>
            <a:r>
              <a:rPr lang="en-US" sz="4400" dirty="0">
                <a:solidFill>
                  <a:schemeClr val="tx2">
                    <a:lumMod val="50000"/>
                  </a:schemeClr>
                </a:solidFill>
                <a:latin typeface="Arial"/>
                <a:ea typeface="+mj-lt"/>
                <a:cs typeface="Arial"/>
              </a:rPr>
              <a:t> </a:t>
            </a:r>
            <a:r>
              <a:rPr lang="en-US" sz="4400" b="1" i="0" dirty="0">
                <a:solidFill>
                  <a:schemeClr val="tx2">
                    <a:lumMod val="50000"/>
                  </a:schemeClr>
                </a:solidFill>
                <a:effectLst/>
                <a:latin typeface="Arial" panose="020B0604020202020204" pitchFamily="34" charset="0"/>
                <a:cs typeface="Arial" panose="020B0604020202020204" pitchFamily="34" charset="0"/>
              </a:rPr>
              <a:t>development</a:t>
            </a:r>
            <a:r>
              <a:rPr lang="en-US" sz="4400" dirty="0">
                <a:solidFill>
                  <a:schemeClr val="tx2">
                    <a:lumMod val="50000"/>
                  </a:schemeClr>
                </a:solidFill>
                <a:latin typeface="Arial"/>
                <a:ea typeface="+mj-lt"/>
                <a:cs typeface="Arial"/>
              </a:rPr>
              <a:t> </a:t>
            </a:r>
            <a:r>
              <a:rPr lang="en-US" sz="4400" b="1" dirty="0">
                <a:solidFill>
                  <a:schemeClr val="tx2">
                    <a:lumMod val="50000"/>
                  </a:schemeClr>
                </a:solidFill>
                <a:latin typeface="Arial"/>
                <a:ea typeface="+mj-lt"/>
                <a:cs typeface="Arial"/>
              </a:rPr>
              <a:t>Approach</a:t>
            </a:r>
            <a:endParaRPr lang="en-US" sz="4400" dirty="0">
              <a:solidFill>
                <a:schemeClr val="tx2">
                  <a:lumMod val="50000"/>
                </a:schemeClr>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a:t>
            </a:r>
            <a:r>
              <a:rPr lang="en-US" sz="2400" b="0" i="0" dirty="0" smtClean="0">
                <a:solidFill>
                  <a:schemeClr val="tx1"/>
                </a:solidFill>
                <a:effectLst/>
                <a:latin typeface="Times New Roman" panose="02020603050405020304" pitchFamily="18" charset="0"/>
                <a:cs typeface="Times New Roman" panose="02020603050405020304" pitchFamily="18" charset="0"/>
              </a:rPr>
              <a:t>.</a:t>
            </a:r>
          </a:p>
          <a:p>
            <a:r>
              <a:rPr lang="en-US" sz="2400" b="0" i="0" dirty="0" smtClean="0">
                <a:solidFill>
                  <a:schemeClr val="tx1"/>
                </a:solidFill>
                <a:effectLst/>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Develop a robust detection system capable of real-time monitoring and alerting for potential keylogger attacks.</a:t>
            </a:r>
          </a:p>
          <a:p>
            <a:r>
              <a:rPr lang="en-GB" sz="2400" dirty="0">
                <a:latin typeface="Times New Roman" panose="02020603050405020304" pitchFamily="18" charset="0"/>
                <a:cs typeface="Times New Roman" panose="02020603050405020304" pitchFamily="18" charset="0"/>
              </a:rPr>
              <a:t>Integrate the solution into existing cybersecurity frameworks or antivirus software for widespread adoption and protection.</a:t>
            </a:r>
          </a:p>
          <a:p>
            <a:pPr>
              <a:lnSpc>
                <a:spcPct val="150000"/>
              </a:lnSpc>
            </a:pP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tx2">
                    <a:lumMod val="50000"/>
                  </a:schemeClr>
                </a:solidFill>
                <a:latin typeface="Arial"/>
                <a:ea typeface="+mn-lt"/>
                <a:cs typeface="+mn-lt"/>
              </a:rPr>
              <a:t>Types of Keylogger</a:t>
            </a:r>
            <a:endParaRPr lang="en-US" sz="3200" dirty="0">
              <a:solidFill>
                <a:schemeClr val="tx2">
                  <a:lumMod val="50000"/>
                </a:schemeClr>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51407"/>
            <a:ext cx="11029615" cy="4673324"/>
          </a:xfrm>
        </p:spPr>
        <p:txBody>
          <a:bodyPr>
            <a:normAutofit fontScale="85000" lnSpcReduction="20000"/>
          </a:bodyPr>
          <a:lstStyle/>
          <a:p>
            <a:pPr algn="just"/>
            <a:r>
              <a:rPr lang="en-US" sz="2400" b="0" i="0" dirty="0" smtClean="0">
                <a:solidFill>
                  <a:schemeClr val="tx1"/>
                </a:solidFill>
                <a:effectLst/>
                <a:latin typeface="Söhne"/>
              </a:rPr>
              <a:t> </a:t>
            </a:r>
            <a:r>
              <a:rPr lang="en-IN" sz="2800" dirty="0">
                <a:latin typeface="Times New Roman" panose="02020603050405020304" pitchFamily="18" charset="0"/>
                <a:cs typeface="Times New Roman" panose="02020603050405020304" pitchFamily="18" charset="0"/>
              </a:rPr>
              <a:t>Briefly explain the different types of keyloggers, including hardware keyloggers, software keyloggers, and kernel-based keyloggers.</a:t>
            </a:r>
          </a:p>
          <a:p>
            <a:pPr algn="just"/>
            <a:r>
              <a:rPr lang="en-IN" sz="2800" dirty="0">
                <a:latin typeface="Times New Roman" panose="02020603050405020304" pitchFamily="18" charset="0"/>
                <a:cs typeface="Times New Roman" panose="02020603050405020304" pitchFamily="18" charset="0"/>
              </a:rPr>
              <a:t>Discuss the distinctions between user-mode and kernel-mode keyloggers and their implications for security</a:t>
            </a:r>
            <a:r>
              <a:rPr lang="en-IN" dirty="0" smtClean="0"/>
              <a:t>.</a:t>
            </a:r>
          </a:p>
          <a:p>
            <a:pPr algn="just"/>
            <a:r>
              <a:rPr lang="en-US" sz="2400" b="0" i="0" dirty="0" smtClean="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99" y="1198513"/>
            <a:ext cx="5315692" cy="484890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528" y="795420"/>
            <a:ext cx="5347854" cy="5655088"/>
          </a:xfrm>
          <a:prstGeom prst="rect">
            <a:avLst/>
          </a:prstGeom>
        </p:spPr>
      </p:pic>
    </p:spTree>
    <p:extLst>
      <p:ext uri="{BB962C8B-B14F-4D97-AF65-F5344CB8AC3E}">
        <p14:creationId xmlns:p14="http://schemas.microsoft.com/office/powerpoint/2010/main" val="244329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a:ea typeface="+mj-lt"/>
                <a:cs typeface="Arial"/>
              </a:rPr>
              <a:t>Conclusion</a:t>
            </a:r>
            <a:endParaRPr lang="en-US" dirty="0">
              <a:solidFill>
                <a:schemeClr val="tx2">
                  <a:lumMod val="50000"/>
                </a:schemeClr>
              </a:solidFill>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lnSpc>
                <a:spcPct val="200000"/>
              </a:lnSpc>
            </a:pPr>
            <a:r>
              <a:rPr lang="en-GB" sz="2400" dirty="0"/>
              <a:t>In conclusion, the proposed solution offers an effective defense against the growing threat of keyloggers in the digital landscape. By leveraging machine learning and cybersecurity techniques, it provides robust protection for individuals and organizations against unauthorized keystroke monitoring and data theft. Continuous refinement and adaptation are essential to stay ahead of evolving threats in cyberspace.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tx2">
                    <a:lumMod val="50000"/>
                  </a:schemeClr>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Address the security measures incorporated in the developed keylogger, such as encryption techniques and access controls.</a:t>
            </a:r>
          </a:p>
          <a:p>
            <a:r>
              <a:rPr lang="en-GB" sz="2400" dirty="0">
                <a:latin typeface="Times New Roman" panose="02020603050405020304" pitchFamily="18" charset="0"/>
                <a:cs typeface="Times New Roman" panose="02020603050405020304" pitchFamily="18" charset="0"/>
              </a:rPr>
              <a:t>Discuss the importance of user awareness and best practices to prevent unauthorized access to sensitive information</a:t>
            </a:r>
            <a:r>
              <a:rPr lang="en-GB" dirty="0"/>
              <a:t>.</a:t>
            </a:r>
          </a:p>
          <a:p>
            <a:pPr>
              <a:lnSpc>
                <a:spcPct val="150000"/>
              </a:lnSpc>
            </a:pPr>
            <a:r>
              <a:rPr lang="en-US" sz="2400" b="0" i="0" dirty="0" smtClean="0">
                <a:solidFill>
                  <a:schemeClr val="tx1"/>
                </a:solidFill>
                <a:effectLst/>
                <a:latin typeface="Times New Roman" panose="02020603050405020304" pitchFamily="18" charset="0"/>
                <a:cs typeface="Times New Roman" panose="02020603050405020304" pitchFamily="18" charset="0"/>
              </a:rPr>
              <a:t>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schemas.microsoft.com/office/2006/metadata/properties"/>
    <ds:schemaRef ds:uri="http://www.w3.org/XML/1998/namespace"/>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163</TotalTime>
  <Words>587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&amp; SECURITY</vt:lpstr>
      <vt:lpstr>OUTLINE</vt:lpstr>
      <vt:lpstr>Problem Statement</vt:lpstr>
      <vt:lpstr>Proposed Solution</vt:lpstr>
      <vt:lpstr>System development Approach</vt:lpstr>
      <vt:lpstr>Types of Keylogger</vt:lpstr>
      <vt:lpstr>PowerPoint Presentation</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NAAC 4</cp:lastModifiedBy>
  <cp:revision>33</cp:revision>
  <dcterms:created xsi:type="dcterms:W3CDTF">2021-05-26T16:50:10Z</dcterms:created>
  <dcterms:modified xsi:type="dcterms:W3CDTF">2024-04-24T05:27:05Z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