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embeddedFontLs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iFTux353HcBPCZZjnIKOiqCsa4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69adb6d940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69adb6d940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69adb6d940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69adb6d940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69adb6d940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69adb6d940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b9bba6ae4a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2b9bba6ae4a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" lvl="0" indent="-88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The selected model. (5 points)</a:t>
            </a:r>
            <a:endParaRPr sz="1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476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48312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Describe the machine learning model that your group selected and why.</a:t>
            </a:r>
            <a:endParaRPr sz="500"/>
          </a:p>
        </p:txBody>
      </p:sp>
      <p:sp>
        <p:nvSpPr>
          <p:cNvPr id="115" name="Google Shape;1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Pts val="1200"/>
              <a:buFont typeface="Arial"/>
              <a:buChar char="➔"/>
            </a:pPr>
            <a:r>
              <a:rPr lang="en-US" sz="120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The data preparation and model training process. (3 points)</a:t>
            </a:r>
            <a:endParaRPr sz="1200"/>
          </a:p>
        </p:txBody>
      </p:sp>
      <p:sp>
        <p:nvSpPr>
          <p:cNvPr id="127" name="Google Shape;1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baa75ef03f_1_3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2baa75ef03f_1_3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ba614a565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2ba614a565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69adb6d940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269adb6d940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2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2"/>
          <p:cNvSpPr/>
          <p:nvPr/>
        </p:nvSpPr>
        <p:spPr>
          <a:xfrm>
            <a:off x="15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" name="Google Shape;22;p12"/>
          <p:cNvCxnSpPr/>
          <p:nvPr/>
        </p:nvCxnSpPr>
        <p:spPr>
          <a:xfrm>
            <a:off x="1207658" y="4343400"/>
            <a:ext cx="98754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body" idx="1"/>
          </p:nvPr>
        </p:nvSpPr>
        <p:spPr>
          <a:xfrm rot="5400000">
            <a:off x="4114830" y="-1171816"/>
            <a:ext cx="402330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2"/>
          <p:cNvSpPr/>
          <p:nvPr/>
        </p:nvSpPr>
        <p:spPr>
          <a:xfrm>
            <a:off x="15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title"/>
          </p:nvPr>
        </p:nvSpPr>
        <p:spPr>
          <a:xfrm rot="5400000">
            <a:off x="7160700" y="1978978"/>
            <a:ext cx="57573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body" idx="1"/>
          </p:nvPr>
        </p:nvSpPr>
        <p:spPr>
          <a:xfrm rot="5400000">
            <a:off x="1826700" y="-573722"/>
            <a:ext cx="57573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49377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15"/>
          <p:cNvSpPr/>
          <p:nvPr/>
        </p:nvSpPr>
        <p:spPr>
          <a:xfrm>
            <a:off x="15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4" name="Google Shape;44;p15"/>
          <p:cNvCxnSpPr/>
          <p:nvPr/>
        </p:nvCxnSpPr>
        <p:spPr>
          <a:xfrm>
            <a:off x="1207658" y="4343400"/>
            <a:ext cx="98754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00" cy="3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00" cy="3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8"/>
          <p:cNvSpPr/>
          <p:nvPr/>
        </p:nvSpPr>
        <p:spPr>
          <a:xfrm>
            <a:off x="15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/>
          <p:nvPr/>
        </p:nvSpPr>
        <p:spPr>
          <a:xfrm>
            <a:off x="16" y="0"/>
            <a:ext cx="40509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9"/>
          <p:cNvSpPr/>
          <p:nvPr/>
        </p:nvSpPr>
        <p:spPr>
          <a:xfrm>
            <a:off x="4040071" y="0"/>
            <a:ext cx="63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3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/>
          <p:nvPr/>
        </p:nvSpPr>
        <p:spPr>
          <a:xfrm>
            <a:off x="0" y="4953000"/>
            <a:ext cx="12188700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0"/>
          <p:cNvSpPr/>
          <p:nvPr/>
        </p:nvSpPr>
        <p:spPr>
          <a:xfrm>
            <a:off x="15" y="491507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3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8" name="Google Shape;78;p20"/>
          <p:cNvPicPr preferRelativeResize="0">
            <a:picLocks noGrp="1"/>
          </p:cNvPicPr>
          <p:nvPr>
            <p:ph type="pic" idx="2"/>
          </p:nvPr>
        </p:nvPicPr>
        <p:blipFill/>
        <p:spPr>
          <a:xfrm>
            <a:off x="15" y="0"/>
            <a:ext cx="12192000" cy="49152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pic>
      <p:sp>
        <p:nvSpPr>
          <p:cNvPr id="79" name="Google Shape;79;p20"/>
          <p:cNvSpPr txBox="1">
            <a:spLocks noGrp="1"/>
          </p:cNvSpPr>
          <p:nvPr>
            <p:ph type="body" idx="1"/>
          </p:nvPr>
        </p:nvSpPr>
        <p:spPr>
          <a:xfrm>
            <a:off x="1097280" y="5907023"/>
            <a:ext cx="101133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1"/>
          <p:cNvSpPr/>
          <p:nvPr/>
        </p:nvSpPr>
        <p:spPr>
          <a:xfrm>
            <a:off x="0" y="6334316"/>
            <a:ext cx="12192000" cy="6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1"/>
          <p:cNvCxnSpPr/>
          <p:nvPr/>
        </p:nvCxnSpPr>
        <p:spPr>
          <a:xfrm>
            <a:off x="1193532" y="1737845"/>
            <a:ext cx="99669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dataset/17/breast+cancer+wisconsin+diagnosti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datasets/amandam1/breastcancerdatase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 txBox="1"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/>
              <a:t>Breast Cancer Data Analysis</a:t>
            </a:r>
            <a:endParaRPr/>
          </a:p>
        </p:txBody>
      </p:sp>
      <p:sp>
        <p:nvSpPr>
          <p:cNvPr id="103" name="Google Shape;103;p1"/>
          <p:cNvSpPr txBox="1"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PRINCESS NWABULU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/>
              <a:t>MICHAEL PETERS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/>
              <a:t>TOM DANNER</a:t>
            </a:r>
            <a:endParaRPr/>
          </a:p>
        </p:txBody>
      </p:sp>
      <p:cxnSp>
        <p:nvCxnSpPr>
          <p:cNvPr id="104" name="Google Shape;104;p1"/>
          <p:cNvCxnSpPr/>
          <p:nvPr/>
        </p:nvCxnSpPr>
        <p:spPr>
          <a:xfrm>
            <a:off x="7534656" y="1391367"/>
            <a:ext cx="0" cy="3558208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" name="Google Shape;105;p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69adb6d940_1_4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Preprocessing</a:t>
            </a:r>
            <a:endParaRPr/>
          </a:p>
        </p:txBody>
      </p:sp>
      <p:sp>
        <p:nvSpPr>
          <p:cNvPr id="199" name="Google Shape;199;g269adb6d940_1_45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4937700" cy="40233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u="sng"/>
              <a:t>BC Data</a:t>
            </a:r>
            <a:endParaRPr u="sng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559 rows/31 columns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no nulls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y= diagnosis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x= drop diagnosis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200"/>
              </a:spcAft>
              <a:buNone/>
            </a:pPr>
            <a:endParaRPr/>
          </a:p>
        </p:txBody>
      </p:sp>
      <p:sp>
        <p:nvSpPr>
          <p:cNvPr id="200" name="Google Shape;200;g269adb6d940_1_45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00" cy="40233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u="sng"/>
              <a:t>BRCA Data</a:t>
            </a:r>
            <a:endParaRPr u="sng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Dropped 6 columns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one hot encoder(histology)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nan after encoding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y= histology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200"/>
              </a:spcAft>
              <a:buNone/>
            </a:pPr>
            <a:r>
              <a:rPr lang="en-US"/>
              <a:t>x= drop histology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69adb6d940_1_3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SVM</a:t>
            </a:r>
            <a:endParaRPr/>
          </a:p>
        </p:txBody>
      </p:sp>
      <p:sp>
        <p:nvSpPr>
          <p:cNvPr id="206" name="Google Shape;206;g269adb6d940_1_39"/>
          <p:cNvSpPr txBox="1">
            <a:spLocks noGrp="1"/>
          </p:cNvSpPr>
          <p:nvPr>
            <p:ph type="body" idx="1"/>
          </p:nvPr>
        </p:nvSpPr>
        <p:spPr>
          <a:xfrm>
            <a:off x="990129" y="1943134"/>
            <a:ext cx="4937700" cy="40233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/>
              <a:t>BC Data</a:t>
            </a:r>
            <a:endParaRPr sz="2400" b="1"/>
          </a:p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Kernel selection - Linear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Parameter Tuning- N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80% train set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random state=1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Acc score = 0.96</a:t>
            </a:r>
            <a:endParaRPr sz="2400"/>
          </a:p>
        </p:txBody>
      </p:sp>
      <p:sp>
        <p:nvSpPr>
          <p:cNvPr id="207" name="Google Shape;207;g269adb6d940_1_39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00" cy="40233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 b="1"/>
              <a:t>BRCA Data</a:t>
            </a:r>
            <a:endParaRPr sz="2500" b="1"/>
          </a:p>
          <a:p>
            <a:pPr marL="457200" lvl="0" indent="-387350" algn="l" rtl="0">
              <a:spcBef>
                <a:spcPts val="1200"/>
              </a:spcBef>
              <a:spcAft>
                <a:spcPts val="0"/>
              </a:spcAft>
              <a:buSzPts val="2500"/>
              <a:buChar char="-"/>
            </a:pPr>
            <a:r>
              <a:rPr lang="en-US" sz="2500"/>
              <a:t>imbalanced data?</a:t>
            </a:r>
            <a:endParaRPr sz="25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Parameter Tuning- N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80% train set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random state=1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Acc score = 0.58</a:t>
            </a:r>
            <a:endParaRPr sz="24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endParaRPr sz="2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69adb6d940_1_5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ann/knn</a:t>
            </a:r>
            <a:endParaRPr/>
          </a:p>
        </p:txBody>
      </p:sp>
      <p:sp>
        <p:nvSpPr>
          <p:cNvPr id="213" name="Google Shape;213;g269adb6d940_1_51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4937700" cy="40233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u="sng"/>
              <a:t>BC Data</a:t>
            </a:r>
            <a:endParaRPr u="sng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u="sng"/>
              <a:t>ANN</a:t>
            </a:r>
            <a:endParaRPr u="sng"/>
          </a:p>
          <a:p>
            <a:pPr marL="0" lvl="0" indent="0" algn="l" rtl="0">
              <a:spcBef>
                <a:spcPts val="1200"/>
              </a:spcBef>
              <a:spcAft>
                <a:spcPts val="200"/>
              </a:spcAft>
              <a:buNone/>
            </a:pPr>
            <a:r>
              <a:rPr lang="en-US"/>
              <a:t> Tuning- N</a:t>
            </a:r>
            <a:endParaRPr/>
          </a:p>
        </p:txBody>
      </p:sp>
      <p:sp>
        <p:nvSpPr>
          <p:cNvPr id="214" name="Google Shape;214;g269adb6d940_1_51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00" cy="40233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u="sng"/>
              <a:t>BRCA Data</a:t>
            </a:r>
            <a:endParaRPr u="sng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u="sng"/>
              <a:t>KNN</a:t>
            </a:r>
            <a:endParaRPr u="sng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Tuning- 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neighbor classifier- 2,3,4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2 accuracy= 0.51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3 accuracy= 0.46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200"/>
              </a:spcAft>
              <a:buNone/>
            </a:pPr>
            <a:r>
              <a:rPr lang="en-US"/>
              <a:t>4 accuracy= 0.55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b9bba6ae4a_1_5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g2b9bba6ae4a_1_5"/>
          <p:cNvSpPr/>
          <p:nvPr/>
        </p:nvSpPr>
        <p:spPr>
          <a:xfrm>
            <a:off x="0" y="6341936"/>
            <a:ext cx="12192000" cy="6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1" name="Google Shape;221;g2b9bba6ae4a_1_5"/>
          <p:cNvCxnSpPr/>
          <p:nvPr/>
        </p:nvCxnSpPr>
        <p:spPr>
          <a:xfrm>
            <a:off x="1193532" y="1737845"/>
            <a:ext cx="99669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" name="Google Shape;222;g2b9bba6ae4a_1_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BRCA Dataset</a:t>
            </a:r>
            <a:endParaRPr/>
          </a:p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Neural Network</a:t>
            </a:r>
            <a:endParaRPr/>
          </a:p>
        </p:txBody>
      </p:sp>
      <p:grpSp>
        <p:nvGrpSpPr>
          <p:cNvPr id="223" name="Google Shape;223;g2b9bba6ae4a_1_5"/>
          <p:cNvGrpSpPr/>
          <p:nvPr/>
        </p:nvGrpSpPr>
        <p:grpSpPr>
          <a:xfrm>
            <a:off x="1393563" y="2098515"/>
            <a:ext cx="4646700" cy="4021196"/>
            <a:chOff x="0" y="0"/>
            <a:chExt cx="4646700" cy="4021196"/>
          </a:xfrm>
        </p:grpSpPr>
        <p:sp>
          <p:nvSpPr>
            <p:cNvPr id="224" name="Google Shape;224;g2b9bba6ae4a_1_5"/>
            <p:cNvSpPr/>
            <p:nvPr/>
          </p:nvSpPr>
          <p:spPr>
            <a:xfrm>
              <a:off x="0" y="0"/>
              <a:ext cx="4646700" cy="365700"/>
            </a:xfrm>
            <a:prstGeom prst="roundRect">
              <a:avLst>
                <a:gd name="adj" fmla="val 16667"/>
              </a:avLst>
            </a:prstGeom>
            <a:solidFill>
              <a:srgbClr val="E38310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g2b9bba6ae4a_1_5"/>
            <p:cNvSpPr txBox="1"/>
            <p:nvPr/>
          </p:nvSpPr>
          <p:spPr>
            <a:xfrm>
              <a:off x="17855" y="17855"/>
              <a:ext cx="4610700" cy="33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Setup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g2b9bba6ae4a_1_5"/>
            <p:cNvSpPr/>
            <p:nvPr/>
          </p:nvSpPr>
          <p:spPr>
            <a:xfrm>
              <a:off x="0" y="415785"/>
              <a:ext cx="4646700" cy="365700"/>
            </a:xfrm>
            <a:prstGeom prst="roundRect">
              <a:avLst>
                <a:gd name="adj" fmla="val 16667"/>
              </a:avLst>
            </a:prstGeom>
            <a:solidFill>
              <a:srgbClr val="E38310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g2b9bba6ae4a_1_5"/>
            <p:cNvSpPr txBox="1"/>
            <p:nvPr/>
          </p:nvSpPr>
          <p:spPr>
            <a:xfrm>
              <a:off x="17855" y="433640"/>
              <a:ext cx="4610700" cy="33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Layers</a:t>
              </a:r>
              <a:endParaRPr/>
            </a:p>
          </p:txBody>
        </p:sp>
        <p:sp>
          <p:nvSpPr>
            <p:cNvPr id="228" name="Google Shape;228;g2b9bba6ae4a_1_5"/>
            <p:cNvSpPr/>
            <p:nvPr/>
          </p:nvSpPr>
          <p:spPr>
            <a:xfrm>
              <a:off x="0" y="881628"/>
              <a:ext cx="4646700" cy="125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g2b9bba6ae4a_1_5"/>
            <p:cNvSpPr txBox="1"/>
            <p:nvPr/>
          </p:nvSpPr>
          <p:spPr>
            <a:xfrm>
              <a:off x="0" y="881628"/>
              <a:ext cx="4646700" cy="125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7525" tIns="19050" rIns="106675" bIns="19050" anchor="t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nn.add(Dense(units=7, input_dim=14, activation="relu"))</a:t>
              </a:r>
              <a:endParaRPr/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nn.add(Dense(units=4, activation="relu"))</a:t>
              </a:r>
              <a:endParaRPr/>
            </a:p>
            <a:p>
              <a:pPr marL="114300" lvl="1" indent="-11430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nn.add(Dense(units=2, activation="relu"))</a:t>
              </a:r>
              <a:endParaRPr/>
            </a:p>
            <a:p>
              <a:pPr marL="114300" lvl="1" indent="-11430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nn.add(Dense(units=1, activation="relu"))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14300" lvl="1" indent="-11430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nn.add(Dense(units=1, activation="relu"))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g2b9bba6ae4a_1_5"/>
            <p:cNvSpPr/>
            <p:nvPr/>
          </p:nvSpPr>
          <p:spPr>
            <a:xfrm>
              <a:off x="0" y="2241050"/>
              <a:ext cx="4646700" cy="365700"/>
            </a:xfrm>
            <a:prstGeom prst="roundRect">
              <a:avLst>
                <a:gd name="adj" fmla="val 16667"/>
              </a:avLst>
            </a:prstGeom>
            <a:solidFill>
              <a:srgbClr val="E38310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g2b9bba6ae4a_1_5"/>
            <p:cNvSpPr txBox="1"/>
            <p:nvPr/>
          </p:nvSpPr>
          <p:spPr>
            <a:xfrm>
              <a:off x="17855" y="2258905"/>
              <a:ext cx="4610700" cy="33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Compilation</a:t>
              </a:r>
              <a:endParaRPr/>
            </a:p>
          </p:txBody>
        </p:sp>
        <p:sp>
          <p:nvSpPr>
            <p:cNvPr id="232" name="Google Shape;232;g2b9bba6ae4a_1_5"/>
            <p:cNvSpPr/>
            <p:nvPr/>
          </p:nvSpPr>
          <p:spPr>
            <a:xfrm>
              <a:off x="0" y="2616377"/>
              <a:ext cx="46467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g2b9bba6ae4a_1_5"/>
            <p:cNvSpPr txBox="1"/>
            <p:nvPr/>
          </p:nvSpPr>
          <p:spPr>
            <a:xfrm>
              <a:off x="0" y="2616377"/>
              <a:ext cx="46467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7525" tIns="19050" rIns="106675" bIns="19050" anchor="t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nn.compile(loss="binary_crossentropy", optimizer="adam", metrics=["accuracy"])</a:t>
              </a:r>
              <a:endParaRPr/>
            </a:p>
          </p:txBody>
        </p:sp>
        <p:sp>
          <p:nvSpPr>
            <p:cNvPr id="234" name="Google Shape;234;g2b9bba6ae4a_1_5"/>
            <p:cNvSpPr/>
            <p:nvPr/>
          </p:nvSpPr>
          <p:spPr>
            <a:xfrm>
              <a:off x="0" y="2997254"/>
              <a:ext cx="4646700" cy="365700"/>
            </a:xfrm>
            <a:prstGeom prst="roundRect">
              <a:avLst>
                <a:gd name="adj" fmla="val 16667"/>
              </a:avLst>
            </a:prstGeom>
            <a:solidFill>
              <a:srgbClr val="E38310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g2b9bba6ae4a_1_5"/>
            <p:cNvSpPr txBox="1"/>
            <p:nvPr/>
          </p:nvSpPr>
          <p:spPr>
            <a:xfrm>
              <a:off x="17855" y="3015109"/>
              <a:ext cx="4610700" cy="33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Fitting the model</a:t>
              </a:r>
              <a:endParaRPr/>
            </a:p>
          </p:txBody>
        </p:sp>
        <p:sp>
          <p:nvSpPr>
            <p:cNvPr id="236" name="Google Shape;236;g2b9bba6ae4a_1_5"/>
            <p:cNvSpPr/>
            <p:nvPr/>
          </p:nvSpPr>
          <p:spPr>
            <a:xfrm>
              <a:off x="0" y="3425096"/>
              <a:ext cx="4646700" cy="59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g2b9bba6ae4a_1_5"/>
            <p:cNvSpPr txBox="1"/>
            <p:nvPr/>
          </p:nvSpPr>
          <p:spPr>
            <a:xfrm>
              <a:off x="0" y="3425096"/>
              <a:ext cx="4646700" cy="59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7525" tIns="19050" rIns="106675" bIns="19050" anchor="t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nn.fit(X_train_scaled, y_train, epochs=50)</a:t>
              </a:r>
              <a:endParaRPr/>
            </a:p>
          </p:txBody>
        </p:sp>
      </p:grpSp>
      <p:grpSp>
        <p:nvGrpSpPr>
          <p:cNvPr id="238" name="Google Shape;238;g2b9bba6ae4a_1_5"/>
          <p:cNvGrpSpPr/>
          <p:nvPr/>
        </p:nvGrpSpPr>
        <p:grpSpPr>
          <a:xfrm>
            <a:off x="6509125" y="2098527"/>
            <a:ext cx="4646700" cy="3360811"/>
            <a:chOff x="0" y="0"/>
            <a:chExt cx="4646700" cy="2915852"/>
          </a:xfrm>
        </p:grpSpPr>
        <p:sp>
          <p:nvSpPr>
            <p:cNvPr id="239" name="Google Shape;239;g2b9bba6ae4a_1_5"/>
            <p:cNvSpPr/>
            <p:nvPr/>
          </p:nvSpPr>
          <p:spPr>
            <a:xfrm>
              <a:off x="0" y="0"/>
              <a:ext cx="4646700" cy="365700"/>
            </a:xfrm>
            <a:prstGeom prst="roundRect">
              <a:avLst>
                <a:gd name="adj" fmla="val 16667"/>
              </a:avLst>
            </a:prstGeom>
            <a:solidFill>
              <a:srgbClr val="E38310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g2b9bba6ae4a_1_5"/>
            <p:cNvSpPr txBox="1"/>
            <p:nvPr/>
          </p:nvSpPr>
          <p:spPr>
            <a:xfrm>
              <a:off x="17855" y="17855"/>
              <a:ext cx="4610700" cy="33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Results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g2b9bba6ae4a_1_5"/>
            <p:cNvSpPr/>
            <p:nvPr/>
          </p:nvSpPr>
          <p:spPr>
            <a:xfrm>
              <a:off x="0" y="389705"/>
              <a:ext cx="4646700" cy="365700"/>
            </a:xfrm>
            <a:prstGeom prst="roundRect">
              <a:avLst>
                <a:gd name="adj" fmla="val 16667"/>
              </a:avLst>
            </a:prstGeom>
            <a:solidFill>
              <a:srgbClr val="E38310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g2b9bba6ae4a_1_5"/>
            <p:cNvSpPr txBox="1"/>
            <p:nvPr/>
          </p:nvSpPr>
          <p:spPr>
            <a:xfrm>
              <a:off x="17855" y="407560"/>
              <a:ext cx="4610700" cy="33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Evaluation</a:t>
              </a:r>
              <a:endParaRPr/>
            </a:p>
          </p:txBody>
        </p:sp>
        <p:sp>
          <p:nvSpPr>
            <p:cNvPr id="243" name="Google Shape;243;g2b9bba6ae4a_1_5"/>
            <p:cNvSpPr/>
            <p:nvPr/>
          </p:nvSpPr>
          <p:spPr>
            <a:xfrm>
              <a:off x="0" y="879961"/>
              <a:ext cx="4646700" cy="168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g2b9bba6ae4a_1_5"/>
            <p:cNvSpPr txBox="1"/>
            <p:nvPr/>
          </p:nvSpPr>
          <p:spPr>
            <a:xfrm>
              <a:off x="0" y="879961"/>
              <a:ext cx="4646700" cy="168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7525" tIns="19050" rIns="106675" bIns="19050" anchor="t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loss: </a:t>
              </a: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(NaN)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categorical_accuracy: 0.6</a:t>
              </a: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429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914400" marR="0" lvl="0" indent="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g2b9bba6ae4a_1_5"/>
            <p:cNvSpPr/>
            <p:nvPr/>
          </p:nvSpPr>
          <p:spPr>
            <a:xfrm>
              <a:off x="0" y="1392257"/>
              <a:ext cx="4646700" cy="365700"/>
            </a:xfrm>
            <a:prstGeom prst="roundRect">
              <a:avLst>
                <a:gd name="adj" fmla="val 16667"/>
              </a:avLst>
            </a:prstGeom>
            <a:solidFill>
              <a:srgbClr val="E38310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g2b9bba6ae4a_1_5"/>
            <p:cNvSpPr txBox="1"/>
            <p:nvPr/>
          </p:nvSpPr>
          <p:spPr>
            <a:xfrm>
              <a:off x="17855" y="1410112"/>
              <a:ext cx="4610700" cy="33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Predictions</a:t>
              </a:r>
              <a:endParaRPr/>
            </a:p>
          </p:txBody>
        </p:sp>
        <p:sp>
          <p:nvSpPr>
            <p:cNvPr id="247" name="Google Shape;247;g2b9bba6ae4a_1_5"/>
            <p:cNvSpPr/>
            <p:nvPr/>
          </p:nvSpPr>
          <p:spPr>
            <a:xfrm>
              <a:off x="0" y="1845752"/>
              <a:ext cx="4646700" cy="107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g2b9bba6ae4a_1_5"/>
            <p:cNvSpPr txBox="1"/>
            <p:nvPr/>
          </p:nvSpPr>
          <p:spPr>
            <a:xfrm>
              <a:off x="0" y="1845752"/>
              <a:ext cx="4646700" cy="107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7525" tIns="19050" rIns="106675" bIns="19050" anchor="t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Infiltrating Ductal Carcinoma (0.0)  - </a:t>
              </a: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54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Mucinous Carcinoma (1.0) - 4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Infiltrating Lobular Carcinoma (2.0) - 20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 Prediction (NaN) - 6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7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7"/>
          <p:cNvSpPr/>
          <p:nvPr/>
        </p:nvSpPr>
        <p:spPr>
          <a:xfrm>
            <a:off x="0" y="634193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" name="Google Shape;255;p7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6" name="Google Shape;256;p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BRCA Dataset</a:t>
            </a:r>
            <a:br>
              <a:rPr lang="en-US"/>
            </a:br>
            <a:r>
              <a:rPr lang="en-US"/>
              <a:t>Sequential Neural Network</a:t>
            </a:r>
            <a:endParaRPr/>
          </a:p>
        </p:txBody>
      </p:sp>
      <p:grpSp>
        <p:nvGrpSpPr>
          <p:cNvPr id="257" name="Google Shape;257;p7"/>
          <p:cNvGrpSpPr/>
          <p:nvPr/>
        </p:nvGrpSpPr>
        <p:grpSpPr>
          <a:xfrm>
            <a:off x="1393563" y="2098515"/>
            <a:ext cx="4646552" cy="4021256"/>
            <a:chOff x="0" y="0"/>
            <a:chExt cx="4646552" cy="4021256"/>
          </a:xfrm>
        </p:grpSpPr>
        <p:sp>
          <p:nvSpPr>
            <p:cNvPr id="258" name="Google Shape;258;p7"/>
            <p:cNvSpPr/>
            <p:nvPr/>
          </p:nvSpPr>
          <p:spPr>
            <a:xfrm>
              <a:off x="0" y="0"/>
              <a:ext cx="4646552" cy="365761"/>
            </a:xfrm>
            <a:prstGeom prst="roundRect">
              <a:avLst>
                <a:gd name="adj" fmla="val 16667"/>
              </a:avLst>
            </a:prstGeom>
            <a:solidFill>
              <a:srgbClr val="E38310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7"/>
            <p:cNvSpPr txBox="1"/>
            <p:nvPr/>
          </p:nvSpPr>
          <p:spPr>
            <a:xfrm>
              <a:off x="17855" y="17855"/>
              <a:ext cx="4610842" cy="330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Setup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0" y="415785"/>
              <a:ext cx="4646552" cy="365761"/>
            </a:xfrm>
            <a:prstGeom prst="roundRect">
              <a:avLst>
                <a:gd name="adj" fmla="val 16667"/>
              </a:avLst>
            </a:prstGeom>
            <a:solidFill>
              <a:srgbClr val="E38310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7"/>
            <p:cNvSpPr txBox="1"/>
            <p:nvPr/>
          </p:nvSpPr>
          <p:spPr>
            <a:xfrm>
              <a:off x="17855" y="433640"/>
              <a:ext cx="4610842" cy="330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Layers</a:t>
              </a: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0" y="881628"/>
              <a:ext cx="4646552" cy="12585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7"/>
            <p:cNvSpPr txBox="1"/>
            <p:nvPr/>
          </p:nvSpPr>
          <p:spPr>
            <a:xfrm>
              <a:off x="0" y="881628"/>
              <a:ext cx="4646552" cy="12585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7525" tIns="19050" rIns="106675" bIns="19050" anchor="t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(Dense(25, input_dim = number_of_predictors, activation = 'relu'))</a:t>
              </a:r>
              <a:endParaRPr/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(Dense(25, activation = 'relu'))</a:t>
              </a:r>
              <a:endParaRPr/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(Dense(25, activation = 'tanh'))</a:t>
              </a:r>
              <a:endParaRPr/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(Dense(25, activation = 'tanh'))</a:t>
              </a:r>
              <a:endParaRPr/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(Dropout(.1))</a:t>
              </a:r>
              <a:endParaRPr/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(Dense(number_of_classes, activation='softmax’))</a:t>
              </a: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0" y="2241050"/>
              <a:ext cx="4646552" cy="365761"/>
            </a:xfrm>
            <a:prstGeom prst="roundRect">
              <a:avLst>
                <a:gd name="adj" fmla="val 16667"/>
              </a:avLst>
            </a:prstGeom>
            <a:solidFill>
              <a:srgbClr val="E38310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7"/>
            <p:cNvSpPr txBox="1"/>
            <p:nvPr/>
          </p:nvSpPr>
          <p:spPr>
            <a:xfrm>
              <a:off x="17855" y="2258905"/>
              <a:ext cx="4610842" cy="330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Compilation</a:t>
              </a: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0" y="2616377"/>
              <a:ext cx="4646552" cy="3808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7"/>
            <p:cNvSpPr txBox="1"/>
            <p:nvPr/>
          </p:nvSpPr>
          <p:spPr>
            <a:xfrm>
              <a:off x="0" y="2616377"/>
              <a:ext cx="4646552" cy="3808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7525" tIns="19050" rIns="106675" bIns="19050" anchor="t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(loss="categorical_focal_crossentropy", optimizer= "adam", metrics=['categorical_accuracy’])</a:t>
              </a: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0" y="2997254"/>
              <a:ext cx="4646552" cy="365761"/>
            </a:xfrm>
            <a:prstGeom prst="roundRect">
              <a:avLst>
                <a:gd name="adj" fmla="val 16667"/>
              </a:avLst>
            </a:prstGeom>
            <a:solidFill>
              <a:srgbClr val="E38310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7"/>
            <p:cNvSpPr txBox="1"/>
            <p:nvPr/>
          </p:nvSpPr>
          <p:spPr>
            <a:xfrm>
              <a:off x="17855" y="3015109"/>
              <a:ext cx="4610842" cy="330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Fitting the model</a:t>
              </a: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0" y="3425096"/>
              <a:ext cx="4646552" cy="5961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7"/>
            <p:cNvSpPr txBox="1"/>
            <p:nvPr/>
          </p:nvSpPr>
          <p:spPr>
            <a:xfrm>
              <a:off x="0" y="3425096"/>
              <a:ext cx="4646552" cy="5961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7525" tIns="19050" rIns="106675" bIns="19050" anchor="t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number_of_epochs = 200</a:t>
              </a:r>
              <a:endParaRPr/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nn.fit(X_train_scaled, y_train, epochs = number_of_epochs, shuffle = True)</a:t>
              </a:r>
              <a:endParaRPr/>
            </a:p>
          </p:txBody>
        </p:sp>
      </p:grpSp>
      <p:grpSp>
        <p:nvGrpSpPr>
          <p:cNvPr id="272" name="Google Shape;272;p7"/>
          <p:cNvGrpSpPr/>
          <p:nvPr/>
        </p:nvGrpSpPr>
        <p:grpSpPr>
          <a:xfrm>
            <a:off x="6509128" y="2098515"/>
            <a:ext cx="4646552" cy="2915942"/>
            <a:chOff x="0" y="0"/>
            <a:chExt cx="4646552" cy="2915942"/>
          </a:xfrm>
        </p:grpSpPr>
        <p:sp>
          <p:nvSpPr>
            <p:cNvPr id="273" name="Google Shape;273;p7"/>
            <p:cNvSpPr/>
            <p:nvPr/>
          </p:nvSpPr>
          <p:spPr>
            <a:xfrm>
              <a:off x="0" y="0"/>
              <a:ext cx="4646552" cy="365759"/>
            </a:xfrm>
            <a:prstGeom prst="roundRect">
              <a:avLst>
                <a:gd name="adj" fmla="val 16667"/>
              </a:avLst>
            </a:prstGeom>
            <a:solidFill>
              <a:srgbClr val="E38310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7"/>
            <p:cNvSpPr txBox="1"/>
            <p:nvPr/>
          </p:nvSpPr>
          <p:spPr>
            <a:xfrm>
              <a:off x="17855" y="17855"/>
              <a:ext cx="4610842" cy="3300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Results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0" y="389705"/>
              <a:ext cx="4646552" cy="365759"/>
            </a:xfrm>
            <a:prstGeom prst="roundRect">
              <a:avLst>
                <a:gd name="adj" fmla="val 16667"/>
              </a:avLst>
            </a:prstGeom>
            <a:solidFill>
              <a:srgbClr val="E38310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7"/>
            <p:cNvSpPr txBox="1"/>
            <p:nvPr/>
          </p:nvSpPr>
          <p:spPr>
            <a:xfrm>
              <a:off x="17855" y="407560"/>
              <a:ext cx="4610842" cy="3300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Evaluation</a:t>
              </a: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0" y="879961"/>
              <a:ext cx="4646552" cy="16849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7"/>
            <p:cNvSpPr txBox="1"/>
            <p:nvPr/>
          </p:nvSpPr>
          <p:spPr>
            <a:xfrm>
              <a:off x="0" y="879961"/>
              <a:ext cx="4646552" cy="16849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7525" tIns="19050" rIns="106675" bIns="19050" anchor="t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loss: 0.1370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categorical_accuracy: 0.6875</a:t>
              </a: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0" y="1392257"/>
              <a:ext cx="4646552" cy="365759"/>
            </a:xfrm>
            <a:prstGeom prst="roundRect">
              <a:avLst>
                <a:gd name="adj" fmla="val 16667"/>
              </a:avLst>
            </a:prstGeom>
            <a:solidFill>
              <a:srgbClr val="E38310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7"/>
            <p:cNvSpPr txBox="1"/>
            <p:nvPr/>
          </p:nvSpPr>
          <p:spPr>
            <a:xfrm>
              <a:off x="17855" y="1410112"/>
              <a:ext cx="4610842" cy="3300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Predictions</a:t>
              </a: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0" y="1845752"/>
              <a:ext cx="4646552" cy="10701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7"/>
            <p:cNvSpPr txBox="1"/>
            <p:nvPr/>
          </p:nvSpPr>
          <p:spPr>
            <a:xfrm>
              <a:off x="0" y="1845752"/>
              <a:ext cx="4646552" cy="10701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7525" tIns="19050" rIns="106675" bIns="19050" anchor="t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Infiltrating Ductal Carcinoma - 80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Group Approach to Achieve Project Goals</a:t>
            </a:r>
            <a:endParaRPr/>
          </a:p>
        </p:txBody>
      </p:sp>
      <p:sp>
        <p:nvSpPr>
          <p:cNvPr id="288" name="Google Shape;288;p8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Evaluation Methods</a:t>
            </a:r>
            <a:endParaRPr/>
          </a:p>
          <a:p>
            <a:pPr marL="384048" lvl="1" indent="-182880" algn="l" rtl="0"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-US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.evaluate (Neural Networks)</a:t>
            </a:r>
            <a:endParaRPr/>
          </a:p>
          <a:p>
            <a:pPr marL="384048" lvl="1" indent="-182880" algn="l" rtl="0"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-US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confusion matrix, classification report(Logistic Regression/XGB Classifier)</a:t>
            </a:r>
            <a:endParaRPr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84048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Unanticipated Problems</a:t>
            </a:r>
            <a:endParaRPr/>
          </a:p>
          <a:p>
            <a:pPr marL="384048" lvl="1" indent="-182880" algn="l" rtl="0"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-US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NaNs in y_test (Neural Network BRCA)</a:t>
            </a:r>
            <a:endParaRPr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84048" lvl="1" indent="-182880" algn="l" rtl="0"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-US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Low accuracy score for the BRCA model.</a:t>
            </a:r>
            <a:endParaRPr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84048" lvl="1" indent="-182880" algn="l" rtl="0">
              <a:spcBef>
                <a:spcPts val="20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How to display the Confusion Matrix.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Results / Conclusions</a:t>
            </a:r>
            <a:endParaRPr/>
          </a:p>
        </p:txBody>
      </p:sp>
      <p:sp>
        <p:nvSpPr>
          <p:cNvPr id="294" name="Google Shape;294;p9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Almost perfectly predict if somebody had cancer.</a:t>
            </a:r>
            <a:endParaRPr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66928" marR="0" lvl="2" indent="-19557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US" sz="180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BC Dataset</a:t>
            </a:r>
            <a:endParaRPr sz="180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749808" marR="0" lvl="3" indent="-1955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US" sz="180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96.5% Accurate (Neural Network)</a:t>
            </a:r>
            <a:endParaRPr sz="180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749808" marR="0" lvl="3" indent="-1955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US" sz="180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99% training, 98% testing Accuracy (LR Model)</a:t>
            </a:r>
            <a:endParaRPr sz="180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749808" marR="0" lvl="3" indent="-1955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US" sz="180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100% training, 98% testing Accuracy (XGB Classifier Model)</a:t>
            </a:r>
            <a:endParaRPr sz="180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749808" marR="0" lvl="3" indent="-1955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US" sz="180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95.6% accurate (SVM)</a:t>
            </a:r>
            <a:endParaRPr sz="180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749808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Not able to predict the type of cancer based on the provided data with enough accuracy.</a:t>
            </a:r>
            <a:endParaRPr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66928" marR="0" lvl="2" indent="-19557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US" sz="180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BRCA Dataset</a:t>
            </a:r>
            <a:endParaRPr sz="180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749808" marR="0" lvl="3" indent="-1955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US" sz="180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68.75% Accurate (Sequential Neural Network)</a:t>
            </a:r>
            <a:endParaRPr sz="180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749808" marR="0" lvl="3" indent="-1955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US" sz="180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64.29% Accurate (Neural Network)</a:t>
            </a:r>
            <a:endParaRPr sz="180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749808" marR="0" lvl="3" indent="-1955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US" sz="180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58.20% Accurate(SVM)</a:t>
            </a:r>
            <a:endParaRPr sz="180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749808" marR="0" lvl="3" indent="-1955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US" sz="180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55% Accurate(KNN)</a:t>
            </a:r>
            <a:endParaRPr sz="180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Next Steps</a:t>
            </a:r>
            <a:endParaRPr/>
          </a:p>
        </p:txBody>
      </p:sp>
      <p:sp>
        <p:nvSpPr>
          <p:cNvPr id="300" name="Google Shape;300;p10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48640" lvl="0" indent="-1143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BC Dataset</a:t>
            </a:r>
            <a:endParaRPr/>
          </a:p>
          <a:p>
            <a:pPr marL="841248" lvl="1" indent="-182879" algn="l" rtl="0">
              <a:spcBef>
                <a:spcPts val="20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Find more testing data</a:t>
            </a:r>
            <a:endParaRPr/>
          </a:p>
          <a:p>
            <a:pPr marL="841248" lvl="1" indent="-182879" algn="l" rtl="0">
              <a:spcBef>
                <a:spcPts val="40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Testing Accuracy &gt;98%</a:t>
            </a:r>
            <a:endParaRPr/>
          </a:p>
          <a:p>
            <a:pPr marL="841248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548640" lvl="0" indent="-1143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BRCA Dataset</a:t>
            </a:r>
            <a:endParaRPr/>
          </a:p>
          <a:p>
            <a:pPr marL="841248" lvl="1" indent="-182879" algn="l" rtl="0">
              <a:spcBef>
                <a:spcPts val="20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Deeper analysis of model failure.</a:t>
            </a:r>
            <a:endParaRPr/>
          </a:p>
          <a:p>
            <a:pPr marL="841248" lvl="1" indent="-182879" algn="l" rtl="0">
              <a:spcBef>
                <a:spcPts val="40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Try to determine which features are necessary to predict cancer type</a:t>
            </a:r>
            <a:endParaRPr/>
          </a:p>
          <a:p>
            <a:pPr marL="841248" lvl="1" indent="-182879" algn="l" rtl="0">
              <a:spcBef>
                <a:spcPts val="40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Find Larger dataset for training</a:t>
            </a:r>
            <a:endParaRPr/>
          </a:p>
          <a:p>
            <a:pPr marL="841248" lvl="1" indent="-182879" algn="l" rtl="0">
              <a:spcBef>
                <a:spcPts val="40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Try over sampling or SMOTE to account for imbalanced targets.</a:t>
            </a:r>
            <a:endParaRPr sz="200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Executive Summary (project and project goals)</a:t>
            </a:r>
            <a:endParaRPr/>
          </a:p>
        </p:txBody>
      </p:sp>
      <p:sp>
        <p:nvSpPr>
          <p:cNvPr id="112" name="Google Shape;112;p2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Create accurate and reliable models to predict if somebody has breast cancer and which type of breast cancer they have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i="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i="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Data Sets: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9144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Breast Cancer Wisconsin - UC Irvin: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384048" lvl="1" indent="-182880" algn="l" rtl="0">
              <a:spcBef>
                <a:spcPts val="20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-US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https://archive.ics.uci.edu/dataset/17/breast+cancer+wisconsin+diagnostic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9144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BRCA – Kaggle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384048" lvl="1" indent="-182880" algn="l" rtl="0">
              <a:spcBef>
                <a:spcPts val="20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-US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https://www.kaggle.com/datasets/amandam1/breastcancerdataset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566928" lvl="2" indent="-939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b="0" i="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BC Dataset - Selected Models</a:t>
            </a:r>
            <a:endParaRPr/>
          </a:p>
        </p:txBody>
      </p:sp>
      <p:sp>
        <p:nvSpPr>
          <p:cNvPr id="118" name="Google Shape;118;p3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Breast Cancer Wisconsin - UC Irvine</a:t>
            </a: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/>
              <a:t>Neural Network</a:t>
            </a: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/>
              <a:t>XGB Classifier</a:t>
            </a: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/>
              <a:t>Logistic Regression</a:t>
            </a: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Support Vector Machine</a:t>
            </a:r>
            <a:endParaRPr/>
          </a:p>
          <a:p>
            <a:pPr marL="384048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BRCA Dataset - Selected Model</a:t>
            </a:r>
            <a:endParaRPr/>
          </a:p>
        </p:txBody>
      </p:sp>
      <p:sp>
        <p:nvSpPr>
          <p:cNvPr id="124" name="Google Shape;124;p4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b="0" i="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BRCA – Kaggle</a:t>
            </a:r>
            <a:endParaRPr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457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/>
              <a:t>Neural Network</a:t>
            </a: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/>
              <a:t>Sequential Neural Network</a:t>
            </a: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Support Vector Machine </a:t>
            </a: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K-Nearest Neighbors- KNN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Data Preparation Process</a:t>
            </a:r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US" sz="1600" i="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Describe the source of your data and why you chose it for your project.</a:t>
            </a:r>
            <a:endParaRPr sz="160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84048" lvl="1" indent="-170180" algn="l" rtl="0">
              <a:spcBef>
                <a:spcPts val="20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Kaggle is well known source for data sets.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384048" lvl="1" indent="-170180" algn="l" rtl="0">
              <a:spcBef>
                <a:spcPts val="40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we choose the BC data because of its large set of features to predict a cancer cell.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" lvl="0" indent="-101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US" sz="1600" i="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Describe the collection, cleanup, and preparation process.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384048" lvl="1" indent="-1701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-US" sz="160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Collection searching on Kaggle for usable datasets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384048" lvl="1" indent="-1701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-US" sz="1600" i="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Identifying feature and target wanted, dropping unwanted columns, transforming data into format the models will work with</a:t>
            </a:r>
            <a:r>
              <a:rPr lang="en-US" sz="160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 using One Hot Encoder, Label Encoder, and to categorical, then Standard Scaler to scale the sets.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91440" lvl="0" indent="-101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US" sz="1600" i="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Describe the training process.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384048" lvl="1" indent="-1701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-US" sz="160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Separating the features and target into training and testing datasets, scaling the datasets, fitting the data into the models, predicting results based on the testing data.</a:t>
            </a:r>
            <a:endParaRPr sz="1600" i="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BC Dataset – Logistic Regression vs. XGBoost Classifier</a:t>
            </a:r>
            <a:endParaRPr/>
          </a:p>
        </p:txBody>
      </p:sp>
      <p:pic>
        <p:nvPicPr>
          <p:cNvPr id="136" name="Google Shape;136;p6"/>
          <p:cNvPicPr preferRelativeResize="0"/>
          <p:nvPr/>
        </p:nvPicPr>
        <p:blipFill rotWithShape="1">
          <a:blip r:embed="rId3">
            <a:alphaModFix/>
          </a:blip>
          <a:srcRect r="11205"/>
          <a:stretch/>
        </p:blipFill>
        <p:spPr>
          <a:xfrm>
            <a:off x="6141225" y="3428998"/>
            <a:ext cx="2884468" cy="284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6"/>
          <p:cNvPicPr preferRelativeResize="0"/>
          <p:nvPr/>
        </p:nvPicPr>
        <p:blipFill rotWithShape="1">
          <a:blip r:embed="rId4">
            <a:alphaModFix/>
          </a:blip>
          <a:srcRect r="12686"/>
          <a:stretch/>
        </p:blipFill>
        <p:spPr>
          <a:xfrm>
            <a:off x="372278" y="1796885"/>
            <a:ext cx="2884472" cy="284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6"/>
          <p:cNvPicPr preferRelativeResize="0"/>
          <p:nvPr/>
        </p:nvPicPr>
        <p:blipFill rotWithShape="1">
          <a:blip r:embed="rId5">
            <a:alphaModFix/>
          </a:blip>
          <a:srcRect r="11205"/>
          <a:stretch/>
        </p:blipFill>
        <p:spPr>
          <a:xfrm>
            <a:off x="9107699" y="3428999"/>
            <a:ext cx="2884468" cy="284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6"/>
          <p:cNvPicPr preferRelativeResize="0"/>
          <p:nvPr/>
        </p:nvPicPr>
        <p:blipFill rotWithShape="1">
          <a:blip r:embed="rId6">
            <a:alphaModFix/>
          </a:blip>
          <a:srcRect r="12686"/>
          <a:stretch/>
        </p:blipFill>
        <p:spPr>
          <a:xfrm>
            <a:off x="3256748" y="1796875"/>
            <a:ext cx="2884472" cy="2841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baa75ef03f_1_317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BC Dataset – Classification Reports</a:t>
            </a:r>
            <a:endParaRPr/>
          </a:p>
        </p:txBody>
      </p:sp>
      <p:sp>
        <p:nvSpPr>
          <p:cNvPr id="145" name="Google Shape;145;g2baa75ef03f_1_3170"/>
          <p:cNvSpPr txBox="1"/>
          <p:nvPr/>
        </p:nvSpPr>
        <p:spPr>
          <a:xfrm>
            <a:off x="6895025" y="1872150"/>
            <a:ext cx="5048700" cy="4146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XGB Classifier Model Training Classification Report</a:t>
            </a:r>
            <a:endParaRPr sz="11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--------------------------------------------------------</a:t>
            </a:r>
            <a:endParaRPr sz="11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precision    recall  f1-score   support</a:t>
            </a:r>
            <a:endParaRPr sz="11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0       1.00      1.00      1.00       263</a:t>
            </a:r>
            <a:endParaRPr sz="11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1       1.00      1.00      1.00       163</a:t>
            </a:r>
            <a:endParaRPr sz="11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   accuracy                           1.00       426</a:t>
            </a:r>
            <a:endParaRPr sz="11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  macro avg       1.00      1.00      1.00       426</a:t>
            </a:r>
            <a:endParaRPr sz="11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weighted avg       1.00      1.00      1.00       426</a:t>
            </a:r>
            <a:endParaRPr sz="11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________________________________________________________</a:t>
            </a:r>
            <a:endParaRPr sz="11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XGB Classifier Model Testing Classification Report</a:t>
            </a:r>
            <a:endParaRPr sz="11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--------------------------------------------------------</a:t>
            </a:r>
            <a:endParaRPr sz="11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precision    recall  f1-score   support</a:t>
            </a:r>
            <a:endParaRPr sz="11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0       0.98      0.99      0.98        94</a:t>
            </a:r>
            <a:endParaRPr sz="11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1       0.98      0.96      0.97        49</a:t>
            </a:r>
            <a:endParaRPr sz="11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   accuracy                           0.98       143</a:t>
            </a:r>
            <a:endParaRPr sz="11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  macro avg       0.98      0.97      0.98       143</a:t>
            </a:r>
            <a:endParaRPr sz="11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weighted avg       0.98      0.98      0.98       143</a:t>
            </a:r>
            <a:endParaRPr sz="1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2baa75ef03f_1_3170"/>
          <p:cNvSpPr txBox="1"/>
          <p:nvPr/>
        </p:nvSpPr>
        <p:spPr>
          <a:xfrm>
            <a:off x="577425" y="1872150"/>
            <a:ext cx="5048700" cy="4146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Logistic Regression Model Training Classification Report</a:t>
            </a:r>
            <a:endParaRPr sz="11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--------------------------------------------------------</a:t>
            </a:r>
            <a:endParaRPr sz="11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precision    recall  f1-score   support</a:t>
            </a:r>
            <a:endParaRPr sz="11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0       0.98      0.99      0.99       263</a:t>
            </a:r>
            <a:endParaRPr sz="11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1       0.99      0.98      0.98       163</a:t>
            </a:r>
            <a:endParaRPr sz="11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   accuracy                           0.99       426</a:t>
            </a:r>
            <a:endParaRPr sz="11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  macro avg       0.99      0.98      0.99       426</a:t>
            </a:r>
            <a:endParaRPr sz="11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weighted avg       0.99      0.99      0.99       426</a:t>
            </a:r>
            <a:endParaRPr sz="11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________________________________________________________</a:t>
            </a:r>
            <a:endParaRPr sz="11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Logistic Regression Model Testing Classification Report</a:t>
            </a:r>
            <a:endParaRPr sz="11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--------------------------------------------------------</a:t>
            </a:r>
            <a:endParaRPr sz="11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precision    recall  f1-score   support</a:t>
            </a:r>
            <a:endParaRPr sz="11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0       0.99      0.98      0.98        94</a:t>
            </a:r>
            <a:endParaRPr sz="11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1       0.96      0.98      0.97        49</a:t>
            </a:r>
            <a:endParaRPr sz="11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   accuracy                           0.98       143</a:t>
            </a:r>
            <a:endParaRPr sz="11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  macro avg       0.97      0.98      0.98       143</a:t>
            </a:r>
            <a:endParaRPr sz="11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weighted avg       0.98      0.98      0.98       143</a:t>
            </a:r>
            <a:endParaRPr sz="11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ba614a565e_0_0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2ba614a565e_0_0"/>
          <p:cNvSpPr/>
          <p:nvPr/>
        </p:nvSpPr>
        <p:spPr>
          <a:xfrm>
            <a:off x="0" y="6341936"/>
            <a:ext cx="12192000" cy="6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3" name="Google Shape;153;g2ba614a565e_0_0"/>
          <p:cNvCxnSpPr/>
          <p:nvPr/>
        </p:nvCxnSpPr>
        <p:spPr>
          <a:xfrm>
            <a:off x="1193532" y="1737845"/>
            <a:ext cx="99669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4" name="Google Shape;154;g2ba614a565e_0_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BC Dataset</a:t>
            </a:r>
            <a:endParaRPr/>
          </a:p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Neural Network</a:t>
            </a:r>
            <a:endParaRPr/>
          </a:p>
        </p:txBody>
      </p:sp>
      <p:grpSp>
        <p:nvGrpSpPr>
          <p:cNvPr id="155" name="Google Shape;155;g2ba614a565e_0_0"/>
          <p:cNvGrpSpPr/>
          <p:nvPr/>
        </p:nvGrpSpPr>
        <p:grpSpPr>
          <a:xfrm>
            <a:off x="1393563" y="2098515"/>
            <a:ext cx="4646700" cy="4021196"/>
            <a:chOff x="0" y="0"/>
            <a:chExt cx="4646700" cy="4021196"/>
          </a:xfrm>
        </p:grpSpPr>
        <p:sp>
          <p:nvSpPr>
            <p:cNvPr id="156" name="Google Shape;156;g2ba614a565e_0_0"/>
            <p:cNvSpPr/>
            <p:nvPr/>
          </p:nvSpPr>
          <p:spPr>
            <a:xfrm>
              <a:off x="0" y="0"/>
              <a:ext cx="4646700" cy="365700"/>
            </a:xfrm>
            <a:prstGeom prst="roundRect">
              <a:avLst>
                <a:gd name="adj" fmla="val 16667"/>
              </a:avLst>
            </a:prstGeom>
            <a:solidFill>
              <a:srgbClr val="E38310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g2ba614a565e_0_0"/>
            <p:cNvSpPr txBox="1"/>
            <p:nvPr/>
          </p:nvSpPr>
          <p:spPr>
            <a:xfrm>
              <a:off x="17855" y="17855"/>
              <a:ext cx="4610700" cy="33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Setup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g2ba614a565e_0_0"/>
            <p:cNvSpPr/>
            <p:nvPr/>
          </p:nvSpPr>
          <p:spPr>
            <a:xfrm>
              <a:off x="0" y="415785"/>
              <a:ext cx="4646700" cy="365700"/>
            </a:xfrm>
            <a:prstGeom prst="roundRect">
              <a:avLst>
                <a:gd name="adj" fmla="val 16667"/>
              </a:avLst>
            </a:prstGeom>
            <a:solidFill>
              <a:srgbClr val="E38310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g2ba614a565e_0_0"/>
            <p:cNvSpPr txBox="1"/>
            <p:nvPr/>
          </p:nvSpPr>
          <p:spPr>
            <a:xfrm>
              <a:off x="17855" y="433640"/>
              <a:ext cx="4610700" cy="33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Layers</a:t>
              </a:r>
              <a:endParaRPr/>
            </a:p>
          </p:txBody>
        </p:sp>
        <p:sp>
          <p:nvSpPr>
            <p:cNvPr id="160" name="Google Shape;160;g2ba614a565e_0_0"/>
            <p:cNvSpPr/>
            <p:nvPr/>
          </p:nvSpPr>
          <p:spPr>
            <a:xfrm>
              <a:off x="0" y="881628"/>
              <a:ext cx="4646700" cy="125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g2ba614a565e_0_0"/>
            <p:cNvSpPr txBox="1"/>
            <p:nvPr/>
          </p:nvSpPr>
          <p:spPr>
            <a:xfrm>
              <a:off x="0" y="881628"/>
              <a:ext cx="4646700" cy="125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7525" tIns="19050" rIns="106675" bIns="19050" anchor="t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nn.add(Dense(units=16, input_dim=31, activation="relu"))</a:t>
              </a:r>
              <a:endParaRPr/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nn.add(Dense(units=8, activation="relu"))</a:t>
              </a:r>
              <a:endParaRPr/>
            </a:p>
            <a:p>
              <a:pPr marL="114300" lvl="1" indent="-11430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nn.add(Dense(units=1, activation="sigmoid"))</a:t>
              </a:r>
              <a:endParaRPr/>
            </a:p>
          </p:txBody>
        </p:sp>
        <p:sp>
          <p:nvSpPr>
            <p:cNvPr id="162" name="Google Shape;162;g2ba614a565e_0_0"/>
            <p:cNvSpPr/>
            <p:nvPr/>
          </p:nvSpPr>
          <p:spPr>
            <a:xfrm>
              <a:off x="0" y="2241050"/>
              <a:ext cx="4646700" cy="365700"/>
            </a:xfrm>
            <a:prstGeom prst="roundRect">
              <a:avLst>
                <a:gd name="adj" fmla="val 16667"/>
              </a:avLst>
            </a:prstGeom>
            <a:solidFill>
              <a:srgbClr val="E38310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g2ba614a565e_0_0"/>
            <p:cNvSpPr txBox="1"/>
            <p:nvPr/>
          </p:nvSpPr>
          <p:spPr>
            <a:xfrm>
              <a:off x="17855" y="2258905"/>
              <a:ext cx="4610700" cy="33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Compilation</a:t>
              </a:r>
              <a:endParaRPr/>
            </a:p>
          </p:txBody>
        </p:sp>
        <p:sp>
          <p:nvSpPr>
            <p:cNvPr id="164" name="Google Shape;164;g2ba614a565e_0_0"/>
            <p:cNvSpPr/>
            <p:nvPr/>
          </p:nvSpPr>
          <p:spPr>
            <a:xfrm>
              <a:off x="0" y="2616377"/>
              <a:ext cx="46467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g2ba614a565e_0_0"/>
            <p:cNvSpPr txBox="1"/>
            <p:nvPr/>
          </p:nvSpPr>
          <p:spPr>
            <a:xfrm>
              <a:off x="0" y="2616377"/>
              <a:ext cx="46467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7525" tIns="19050" rIns="106675" bIns="19050" anchor="t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nn.compile(loss="binary_crossentropy", optimizer="adam", metrics=["accuracy"])</a:t>
              </a:r>
              <a:endParaRPr/>
            </a:p>
          </p:txBody>
        </p:sp>
        <p:sp>
          <p:nvSpPr>
            <p:cNvPr id="166" name="Google Shape;166;g2ba614a565e_0_0"/>
            <p:cNvSpPr/>
            <p:nvPr/>
          </p:nvSpPr>
          <p:spPr>
            <a:xfrm>
              <a:off x="0" y="2997254"/>
              <a:ext cx="4646700" cy="365700"/>
            </a:xfrm>
            <a:prstGeom prst="roundRect">
              <a:avLst>
                <a:gd name="adj" fmla="val 16667"/>
              </a:avLst>
            </a:prstGeom>
            <a:solidFill>
              <a:srgbClr val="E38310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g2ba614a565e_0_0"/>
            <p:cNvSpPr txBox="1"/>
            <p:nvPr/>
          </p:nvSpPr>
          <p:spPr>
            <a:xfrm>
              <a:off x="17855" y="3015109"/>
              <a:ext cx="4610700" cy="33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Fitting the model</a:t>
              </a:r>
              <a:endParaRPr/>
            </a:p>
          </p:txBody>
        </p:sp>
        <p:sp>
          <p:nvSpPr>
            <p:cNvPr id="168" name="Google Shape;168;g2ba614a565e_0_0"/>
            <p:cNvSpPr/>
            <p:nvPr/>
          </p:nvSpPr>
          <p:spPr>
            <a:xfrm>
              <a:off x="0" y="3425096"/>
              <a:ext cx="4646700" cy="59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g2ba614a565e_0_0"/>
            <p:cNvSpPr txBox="1"/>
            <p:nvPr/>
          </p:nvSpPr>
          <p:spPr>
            <a:xfrm>
              <a:off x="0" y="3425096"/>
              <a:ext cx="4646700" cy="59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7525" tIns="19050" rIns="106675" bIns="19050" anchor="t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nn.fit(X_train_scaled, y_train, epochs=200)</a:t>
              </a:r>
              <a:endParaRPr/>
            </a:p>
          </p:txBody>
        </p:sp>
      </p:grpSp>
      <p:grpSp>
        <p:nvGrpSpPr>
          <p:cNvPr id="170" name="Google Shape;170;g2ba614a565e_0_0"/>
          <p:cNvGrpSpPr/>
          <p:nvPr/>
        </p:nvGrpSpPr>
        <p:grpSpPr>
          <a:xfrm>
            <a:off x="6509125" y="2098527"/>
            <a:ext cx="4646700" cy="3360811"/>
            <a:chOff x="0" y="0"/>
            <a:chExt cx="4646700" cy="2915852"/>
          </a:xfrm>
        </p:grpSpPr>
        <p:sp>
          <p:nvSpPr>
            <p:cNvPr id="171" name="Google Shape;171;g2ba614a565e_0_0"/>
            <p:cNvSpPr/>
            <p:nvPr/>
          </p:nvSpPr>
          <p:spPr>
            <a:xfrm>
              <a:off x="0" y="0"/>
              <a:ext cx="4646700" cy="365700"/>
            </a:xfrm>
            <a:prstGeom prst="roundRect">
              <a:avLst>
                <a:gd name="adj" fmla="val 16667"/>
              </a:avLst>
            </a:prstGeom>
            <a:solidFill>
              <a:srgbClr val="E38310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g2ba614a565e_0_0"/>
            <p:cNvSpPr txBox="1"/>
            <p:nvPr/>
          </p:nvSpPr>
          <p:spPr>
            <a:xfrm>
              <a:off x="17855" y="17855"/>
              <a:ext cx="4610700" cy="33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Results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g2ba614a565e_0_0"/>
            <p:cNvSpPr/>
            <p:nvPr/>
          </p:nvSpPr>
          <p:spPr>
            <a:xfrm>
              <a:off x="0" y="389705"/>
              <a:ext cx="4646700" cy="365700"/>
            </a:xfrm>
            <a:prstGeom prst="roundRect">
              <a:avLst>
                <a:gd name="adj" fmla="val 16667"/>
              </a:avLst>
            </a:prstGeom>
            <a:solidFill>
              <a:srgbClr val="E38310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g2ba614a565e_0_0"/>
            <p:cNvSpPr txBox="1"/>
            <p:nvPr/>
          </p:nvSpPr>
          <p:spPr>
            <a:xfrm>
              <a:off x="17855" y="407560"/>
              <a:ext cx="4610700" cy="33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Evaluation</a:t>
              </a:r>
              <a:endParaRPr/>
            </a:p>
          </p:txBody>
        </p:sp>
        <p:sp>
          <p:nvSpPr>
            <p:cNvPr id="175" name="Google Shape;175;g2ba614a565e_0_0"/>
            <p:cNvSpPr/>
            <p:nvPr/>
          </p:nvSpPr>
          <p:spPr>
            <a:xfrm>
              <a:off x="0" y="879961"/>
              <a:ext cx="4646700" cy="168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g2ba614a565e_0_0"/>
            <p:cNvSpPr txBox="1"/>
            <p:nvPr/>
          </p:nvSpPr>
          <p:spPr>
            <a:xfrm>
              <a:off x="0" y="879961"/>
              <a:ext cx="4646700" cy="168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7525" tIns="19050" rIns="106675" bIns="19050" anchor="t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loss: </a:t>
              </a: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0.1247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categorical_accuracy: 0.</a:t>
              </a: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9650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914400" marR="0" lvl="0" indent="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g2ba614a565e_0_0"/>
            <p:cNvSpPr/>
            <p:nvPr/>
          </p:nvSpPr>
          <p:spPr>
            <a:xfrm>
              <a:off x="0" y="1392257"/>
              <a:ext cx="4646700" cy="365700"/>
            </a:xfrm>
            <a:prstGeom prst="roundRect">
              <a:avLst>
                <a:gd name="adj" fmla="val 16667"/>
              </a:avLst>
            </a:prstGeom>
            <a:solidFill>
              <a:srgbClr val="E38310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g2ba614a565e_0_0"/>
            <p:cNvSpPr txBox="1"/>
            <p:nvPr/>
          </p:nvSpPr>
          <p:spPr>
            <a:xfrm>
              <a:off x="17855" y="1410112"/>
              <a:ext cx="4610700" cy="33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Predictions</a:t>
              </a:r>
              <a:endParaRPr/>
            </a:p>
          </p:txBody>
        </p:sp>
        <p:sp>
          <p:nvSpPr>
            <p:cNvPr id="179" name="Google Shape;179;g2ba614a565e_0_0"/>
            <p:cNvSpPr/>
            <p:nvPr/>
          </p:nvSpPr>
          <p:spPr>
            <a:xfrm>
              <a:off x="0" y="1845752"/>
              <a:ext cx="4646700" cy="107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g2ba614a565e_0_0"/>
            <p:cNvSpPr txBox="1"/>
            <p:nvPr/>
          </p:nvSpPr>
          <p:spPr>
            <a:xfrm>
              <a:off x="0" y="1845752"/>
              <a:ext cx="4646700" cy="107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7525" tIns="19050" rIns="106675" bIns="19050" anchor="t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Benign (0.0)  - 88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malignant (1.0) - 55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69adb6d940_1_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269adb6d940_1_1"/>
          <p:cNvSpPr/>
          <p:nvPr/>
        </p:nvSpPr>
        <p:spPr>
          <a:xfrm>
            <a:off x="0" y="6341936"/>
            <a:ext cx="12192000" cy="6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7" name="Google Shape;187;g269adb6d940_1_1"/>
          <p:cNvCxnSpPr/>
          <p:nvPr/>
        </p:nvCxnSpPr>
        <p:spPr>
          <a:xfrm>
            <a:off x="1193532" y="1737845"/>
            <a:ext cx="99669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8" name="Google Shape;188;g269adb6d940_1_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BC Dataset</a:t>
            </a:r>
            <a:br>
              <a:rPr lang="en-US"/>
            </a:br>
            <a:r>
              <a:rPr lang="en-US"/>
              <a:t>svm</a:t>
            </a:r>
            <a:endParaRPr/>
          </a:p>
        </p:txBody>
      </p:sp>
      <p:sp>
        <p:nvSpPr>
          <p:cNvPr id="189" name="Google Shape;189;g269adb6d940_1_1"/>
          <p:cNvSpPr txBox="1"/>
          <p:nvPr/>
        </p:nvSpPr>
        <p:spPr>
          <a:xfrm>
            <a:off x="2581500" y="701375"/>
            <a:ext cx="5611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g269adb6d940_1_1"/>
          <p:cNvPicPr preferRelativeResize="0"/>
          <p:nvPr/>
        </p:nvPicPr>
        <p:blipFill rotWithShape="1">
          <a:blip r:embed="rId3">
            <a:alphaModFix/>
          </a:blip>
          <a:srcRect t="12342"/>
          <a:stretch/>
        </p:blipFill>
        <p:spPr>
          <a:xfrm>
            <a:off x="5316600" y="2400300"/>
            <a:ext cx="5843826" cy="400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269adb6d940_1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825" y="2281728"/>
            <a:ext cx="5082226" cy="3811669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269adb6d940_1_1"/>
          <p:cNvSpPr txBox="1"/>
          <p:nvPr/>
        </p:nvSpPr>
        <p:spPr>
          <a:xfrm>
            <a:off x="1490450" y="1997000"/>
            <a:ext cx="5611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BC data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269adb6d940_1_1"/>
          <p:cNvSpPr txBox="1"/>
          <p:nvPr/>
        </p:nvSpPr>
        <p:spPr>
          <a:xfrm>
            <a:off x="5981275" y="1737850"/>
            <a:ext cx="6234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BRCA data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1221</Words>
  <Application>Microsoft Office PowerPoint</Application>
  <PresentationFormat>Widescreen</PresentationFormat>
  <Paragraphs>218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Courier New</vt:lpstr>
      <vt:lpstr>Arial</vt:lpstr>
      <vt:lpstr>Roboto</vt:lpstr>
      <vt:lpstr>Calibri</vt:lpstr>
      <vt:lpstr>Retrospect</vt:lpstr>
      <vt:lpstr>Breast Cancer Data Analysis</vt:lpstr>
      <vt:lpstr>Executive Summary (project and project goals)</vt:lpstr>
      <vt:lpstr>BC Dataset - Selected Models</vt:lpstr>
      <vt:lpstr>BRCA Dataset - Selected Model</vt:lpstr>
      <vt:lpstr>Data Preparation Process</vt:lpstr>
      <vt:lpstr>BC Dataset – Logistic Regression vs. XGBoost Classifier</vt:lpstr>
      <vt:lpstr>BC Dataset – Classification Reports</vt:lpstr>
      <vt:lpstr>BC Dataset Neural Network</vt:lpstr>
      <vt:lpstr>BC Dataset svm</vt:lpstr>
      <vt:lpstr>Data Preprocessing</vt:lpstr>
      <vt:lpstr>SVM</vt:lpstr>
      <vt:lpstr>ann/knn</vt:lpstr>
      <vt:lpstr>BRCA Dataset Neural Network</vt:lpstr>
      <vt:lpstr>BRCA Dataset Sequential Neural Network</vt:lpstr>
      <vt:lpstr>Group Approach to Achieve Project Goals</vt:lpstr>
      <vt:lpstr>Results / Conclusions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Data Analysis</dc:title>
  <dc:creator>Tom Danner</dc:creator>
  <cp:lastModifiedBy>Tom Danner</cp:lastModifiedBy>
  <cp:revision>1</cp:revision>
  <dcterms:created xsi:type="dcterms:W3CDTF">2024-02-13T00:44:10Z</dcterms:created>
  <dcterms:modified xsi:type="dcterms:W3CDTF">2024-02-22T01:40:45Z</dcterms:modified>
</cp:coreProperties>
</file>