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23" roundtripDataSignature="AMtx7mhsKTPC01HBzKAPAbAPo/BZCXNP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The approach that your group took to achieve the project goals. (5 points)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4831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Include any relevant code or demonstrations of the machine learning model.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E4831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Describe the techniques that you used to evaluate the performance of the model.</a:t>
            </a:r>
            <a:endParaRPr sz="18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E4831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Discuss any unanticipated insights or problems that arose and how you resolved them.</a:t>
            </a:r>
            <a:endParaRPr/>
          </a:p>
        </p:txBody>
      </p:sp>
      <p:sp>
        <p:nvSpPr>
          <p:cNvPr id="251" name="Google Shape;25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The results and conclusions from the machine learning model or application. (5 points)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4831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Include relevant images or examples to support your work.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E4831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If the project goal wasn’t achieved, share the issues and what the group tried for resolving them.</a:t>
            </a:r>
            <a:endParaRPr/>
          </a:p>
        </p:txBody>
      </p:sp>
      <p:sp>
        <p:nvSpPr>
          <p:cNvPr id="257" name="Google Shape;25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Next steps. (2 points)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4831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Discuss the potential next steps for the project.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E4831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Discuss any additional questions that you’d explore if you had more time. Specifically, if you had additional weeks to work on your project, what would you research next?</a:t>
            </a:r>
            <a:endParaRPr/>
          </a:p>
        </p:txBody>
      </p:sp>
      <p:sp>
        <p:nvSpPr>
          <p:cNvPr id="263" name="Google Shape;26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aa75ef03f_1_3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baa75ef03f_1_3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a614a56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ba614a565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bba6ae4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b9bba6ae4a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2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2"/>
          <p:cNvSpPr txBox="1"/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12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12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" type="body"/>
          </p:nvPr>
        </p:nvSpPr>
        <p:spPr>
          <a:xfrm rot="5400000">
            <a:off x="4114830" y="-1171816"/>
            <a:ext cx="402330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2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2"/>
          <p:cNvSpPr txBox="1"/>
          <p:nvPr>
            <p:ph type="title"/>
          </p:nvPr>
        </p:nvSpPr>
        <p:spPr>
          <a:xfrm rot="5400000">
            <a:off x="7160700" y="1978978"/>
            <a:ext cx="57573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 rot="5400000">
            <a:off x="1826700" y="-573722"/>
            <a:ext cx="57573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1097279" y="1845734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217920" y="1845735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5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5"/>
          <p:cNvSpPr txBox="1"/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15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4" name="Google Shape;44;p15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1097280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6"/>
          <p:cNvSpPr txBox="1"/>
          <p:nvPr>
            <p:ph idx="2" type="body"/>
          </p:nvPr>
        </p:nvSpPr>
        <p:spPr>
          <a:xfrm>
            <a:off x="1097280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3" type="body"/>
          </p:nvPr>
        </p:nvSpPr>
        <p:spPr>
          <a:xfrm>
            <a:off x="6217920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6"/>
          <p:cNvSpPr txBox="1"/>
          <p:nvPr>
            <p:ph idx="4" type="body"/>
          </p:nvPr>
        </p:nvSpPr>
        <p:spPr>
          <a:xfrm>
            <a:off x="6217920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8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/>
          <p:nvPr/>
        </p:nvSpPr>
        <p:spPr>
          <a:xfrm>
            <a:off x="16" y="0"/>
            <a:ext cx="40509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9"/>
          <p:cNvSpPr/>
          <p:nvPr/>
        </p:nvSpPr>
        <p:spPr>
          <a:xfrm>
            <a:off x="4040071" y="0"/>
            <a:ext cx="63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4800600" y="731520"/>
            <a:ext cx="64923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2" type="body"/>
          </p:nvPr>
        </p:nvSpPr>
        <p:spPr>
          <a:xfrm>
            <a:off x="457200" y="2926080"/>
            <a:ext cx="3200400" cy="3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465512" y="6459785"/>
            <a:ext cx="26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800600" y="6459785"/>
            <a:ext cx="464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/>
          <p:nvPr/>
        </p:nvSpPr>
        <p:spPr>
          <a:xfrm>
            <a:off x="0" y="4953000"/>
            <a:ext cx="1218870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0"/>
          <p:cNvSpPr/>
          <p:nvPr/>
        </p:nvSpPr>
        <p:spPr>
          <a:xfrm>
            <a:off x="15" y="491507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0"/>
          <p:cNvSpPr txBox="1"/>
          <p:nvPr>
            <p:ph type="title"/>
          </p:nvPr>
        </p:nvSpPr>
        <p:spPr>
          <a:xfrm>
            <a:off x="1097280" y="5074920"/>
            <a:ext cx="101133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8" name="Google Shape;78;p20"/>
          <p:cNvPicPr preferRelativeResize="0"/>
          <p:nvPr>
            <p:ph idx="2" type="pic"/>
          </p:nvPr>
        </p:nvPicPr>
        <p:blipFill/>
        <p:spPr>
          <a:xfrm>
            <a:off x="15" y="0"/>
            <a:ext cx="12192000" cy="4915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1097280" y="5907023"/>
            <a:ext cx="101133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20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1"/>
          <p:cNvSpPr/>
          <p:nvPr/>
        </p:nvSpPr>
        <p:spPr>
          <a:xfrm>
            <a:off x="0" y="6334316"/>
            <a:ext cx="12192000" cy="6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1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1"/>
          <p:cNvCxnSpPr/>
          <p:nvPr/>
        </p:nvCxnSpPr>
        <p:spPr>
          <a:xfrm>
            <a:off x="1193532" y="1737845"/>
            <a:ext cx="99669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chive.ics.uci.edu/dataset/17/breast+cancer+wisconsin+diagnostic" TargetMode="External"/><Relationship Id="rId4" Type="http://schemas.openxmlformats.org/officeDocument/2006/relationships/hyperlink" Target="https://www.kaggle.com/datasets/amandam1/breastcancerdatase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>
            <p:ph type="ctrTitle"/>
          </p:nvPr>
        </p:nvSpPr>
        <p:spPr>
          <a:xfrm>
            <a:off x="965201" y="643467"/>
            <a:ext cx="6255026" cy="5054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Breast Cancer Data Analysis</a:t>
            </a:r>
            <a:endParaRPr/>
          </a:p>
        </p:txBody>
      </p:sp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7870995" y="643467"/>
            <a:ext cx="3341488" cy="5054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PRINCESS NWABULU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/>
              <a:t>MICHAEL PETERS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/>
              <a:t>TOM DANNER</a:t>
            </a:r>
            <a:endParaRPr/>
          </a:p>
        </p:txBody>
      </p:sp>
      <p:cxnSp>
        <p:nvCxnSpPr>
          <p:cNvPr id="104" name="Google Shape;104;p1"/>
          <p:cNvCxnSpPr/>
          <p:nvPr/>
        </p:nvCxnSpPr>
        <p:spPr>
          <a:xfrm>
            <a:off x="7534656" y="1391367"/>
            <a:ext cx="0" cy="3558208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7"/>
          <p:cNvSpPr/>
          <p:nvPr/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7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" name="Google Shape;222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BRCA Dataset</a:t>
            </a:r>
            <a:br>
              <a:rPr lang="en-US"/>
            </a:br>
            <a:r>
              <a:rPr lang="en-US"/>
              <a:t>Sequential Neural Network</a:t>
            </a:r>
            <a:endParaRPr/>
          </a:p>
        </p:txBody>
      </p:sp>
      <p:grpSp>
        <p:nvGrpSpPr>
          <p:cNvPr id="223" name="Google Shape;223;p7"/>
          <p:cNvGrpSpPr/>
          <p:nvPr/>
        </p:nvGrpSpPr>
        <p:grpSpPr>
          <a:xfrm>
            <a:off x="1393563" y="2098515"/>
            <a:ext cx="4646552" cy="4021256"/>
            <a:chOff x="0" y="0"/>
            <a:chExt cx="4646552" cy="4021256"/>
          </a:xfrm>
        </p:grpSpPr>
        <p:sp>
          <p:nvSpPr>
            <p:cNvPr id="224" name="Google Shape;224;p7"/>
            <p:cNvSpPr/>
            <p:nvPr/>
          </p:nvSpPr>
          <p:spPr>
            <a:xfrm>
              <a:off x="0" y="0"/>
              <a:ext cx="4646552" cy="365761"/>
            </a:xfrm>
            <a:prstGeom prst="roundRect">
              <a:avLst>
                <a:gd fmla="val 16667" name="adj"/>
              </a:avLst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7"/>
            <p:cNvSpPr txBox="1"/>
            <p:nvPr/>
          </p:nvSpPr>
          <p:spPr>
            <a:xfrm>
              <a:off x="17855" y="17855"/>
              <a:ext cx="4610842" cy="330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Setup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0" y="415785"/>
              <a:ext cx="4646552" cy="365761"/>
            </a:xfrm>
            <a:prstGeom prst="roundRect">
              <a:avLst>
                <a:gd fmla="val 16667" name="adj"/>
              </a:avLst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 txBox="1"/>
            <p:nvPr/>
          </p:nvSpPr>
          <p:spPr>
            <a:xfrm>
              <a:off x="17855" y="433640"/>
              <a:ext cx="4610842" cy="330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Layers</a:t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0" y="881628"/>
              <a:ext cx="4646552" cy="1258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 txBox="1"/>
            <p:nvPr/>
          </p:nvSpPr>
          <p:spPr>
            <a:xfrm>
              <a:off x="0" y="881628"/>
              <a:ext cx="4646552" cy="1258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47525" spcFirstLastPara="1" rIns="106675" wrap="square" tIns="190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(Dense(25, input_dim = number_of_predictors, activation = 'relu'))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(Dense(25, activation = 'relu'))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(Dense(25, activation = 'tanh'))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(Dense(25, activation = 'tanh'))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(Dropout(.1))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(Dense(number_of_classes, activation='softmax’))</a:t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0" y="2241050"/>
              <a:ext cx="4646552" cy="365761"/>
            </a:xfrm>
            <a:prstGeom prst="roundRect">
              <a:avLst>
                <a:gd fmla="val 16667" name="adj"/>
              </a:avLst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 txBox="1"/>
            <p:nvPr/>
          </p:nvSpPr>
          <p:spPr>
            <a:xfrm>
              <a:off x="17855" y="2258905"/>
              <a:ext cx="4610842" cy="330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Compilation</a:t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0" y="2616377"/>
              <a:ext cx="4646552" cy="380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 txBox="1"/>
            <p:nvPr/>
          </p:nvSpPr>
          <p:spPr>
            <a:xfrm>
              <a:off x="0" y="2616377"/>
              <a:ext cx="4646552" cy="380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47525" spcFirstLastPara="1" rIns="106675" wrap="square" tIns="190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(loss="categorical_focal_crossentropy", optimizer= "adam", metrics=['categorical_accuracy’])</a:t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0" y="2997254"/>
              <a:ext cx="4646552" cy="365761"/>
            </a:xfrm>
            <a:prstGeom prst="roundRect">
              <a:avLst>
                <a:gd fmla="val 16667" name="adj"/>
              </a:avLst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7"/>
            <p:cNvSpPr txBox="1"/>
            <p:nvPr/>
          </p:nvSpPr>
          <p:spPr>
            <a:xfrm>
              <a:off x="17855" y="3015109"/>
              <a:ext cx="4610842" cy="330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Fitting the model</a:t>
              </a: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0" y="3425096"/>
              <a:ext cx="4646552" cy="596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 txBox="1"/>
            <p:nvPr/>
          </p:nvSpPr>
          <p:spPr>
            <a:xfrm>
              <a:off x="0" y="3425096"/>
              <a:ext cx="4646552" cy="596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47525" spcFirstLastPara="1" rIns="106675" wrap="square" tIns="190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number_of_epochs = 200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nn.fit(X_train_scaled, y_train, epochs = number_of_epochs, shuffle = True)</a:t>
              </a:r>
              <a:endParaRPr/>
            </a:p>
          </p:txBody>
        </p:sp>
      </p:grpSp>
      <p:grpSp>
        <p:nvGrpSpPr>
          <p:cNvPr id="238" name="Google Shape;238;p7"/>
          <p:cNvGrpSpPr/>
          <p:nvPr/>
        </p:nvGrpSpPr>
        <p:grpSpPr>
          <a:xfrm>
            <a:off x="6509128" y="2098515"/>
            <a:ext cx="4646552" cy="2915942"/>
            <a:chOff x="0" y="0"/>
            <a:chExt cx="4646552" cy="2915942"/>
          </a:xfrm>
        </p:grpSpPr>
        <p:sp>
          <p:nvSpPr>
            <p:cNvPr id="239" name="Google Shape;239;p7"/>
            <p:cNvSpPr/>
            <p:nvPr/>
          </p:nvSpPr>
          <p:spPr>
            <a:xfrm>
              <a:off x="0" y="0"/>
              <a:ext cx="4646552" cy="365759"/>
            </a:xfrm>
            <a:prstGeom prst="roundRect">
              <a:avLst>
                <a:gd fmla="val 16667" name="adj"/>
              </a:avLst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7"/>
            <p:cNvSpPr txBox="1"/>
            <p:nvPr/>
          </p:nvSpPr>
          <p:spPr>
            <a:xfrm>
              <a:off x="17855" y="17855"/>
              <a:ext cx="4610842" cy="330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Results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0" y="389705"/>
              <a:ext cx="4646552" cy="365759"/>
            </a:xfrm>
            <a:prstGeom prst="roundRect">
              <a:avLst>
                <a:gd fmla="val 16667" name="adj"/>
              </a:avLst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7"/>
            <p:cNvSpPr txBox="1"/>
            <p:nvPr/>
          </p:nvSpPr>
          <p:spPr>
            <a:xfrm>
              <a:off x="17855" y="407560"/>
              <a:ext cx="4610842" cy="330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Evaluation</a:t>
              </a: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0" y="879961"/>
              <a:ext cx="4646552" cy="1684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7"/>
            <p:cNvSpPr txBox="1"/>
            <p:nvPr/>
          </p:nvSpPr>
          <p:spPr>
            <a:xfrm>
              <a:off x="0" y="879961"/>
              <a:ext cx="4646552" cy="1684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47525" spcFirstLastPara="1" rIns="106675" wrap="square" tIns="190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loss: 0.1370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categorical_accuracy: 0.6875</a:t>
              </a: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0" y="1392257"/>
              <a:ext cx="4646552" cy="365759"/>
            </a:xfrm>
            <a:prstGeom prst="roundRect">
              <a:avLst>
                <a:gd fmla="val 16667" name="adj"/>
              </a:avLst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7"/>
            <p:cNvSpPr txBox="1"/>
            <p:nvPr/>
          </p:nvSpPr>
          <p:spPr>
            <a:xfrm>
              <a:off x="17855" y="1410112"/>
              <a:ext cx="4610842" cy="330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Predictions</a:t>
              </a: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0" y="1845752"/>
              <a:ext cx="4646552" cy="1070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7"/>
            <p:cNvSpPr txBox="1"/>
            <p:nvPr/>
          </p:nvSpPr>
          <p:spPr>
            <a:xfrm>
              <a:off x="0" y="1845752"/>
              <a:ext cx="4646552" cy="1070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47525" spcFirstLastPara="1" rIns="106675" wrap="square" tIns="190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Infiltrating Ductal Carcinoma - 80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Group Approach to Achieve Project Goals</a:t>
            </a:r>
            <a:endParaRPr/>
          </a:p>
        </p:txBody>
      </p:sp>
      <p:sp>
        <p:nvSpPr>
          <p:cNvPr id="254" name="Google Shape;254;p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Evaluation Methods</a:t>
            </a:r>
            <a:endParaRPr/>
          </a:p>
          <a:p>
            <a:pPr indent="-182880" lvl="1" marL="384048" rtl="0" algn="l"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.evaluate (Neural Networks)</a:t>
            </a:r>
            <a:endParaRPr/>
          </a:p>
          <a:p>
            <a:pPr indent="-182880" lvl="1" marL="384048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confusion matrix, classification report(Logistic Regression/XGB Classifier)</a:t>
            </a:r>
            <a:endParaRPr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2880" lvl="1" marL="384048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t/>
            </a:r>
            <a:endParaRPr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0" lvl="0" marL="9144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Unanticipated Problems</a:t>
            </a:r>
            <a:endParaRPr/>
          </a:p>
          <a:p>
            <a:pPr indent="-182880" lvl="1" marL="384048" rtl="0" algn="l"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NaNs in y_test (Neural Network BRCA)</a:t>
            </a:r>
            <a:endParaRPr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2880" lvl="1" marL="384048" rtl="0" algn="l"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t/>
            </a:r>
            <a:endParaRPr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2880" lvl="1" marL="384048" rtl="0" algn="l"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t/>
            </a:r>
            <a:endParaRPr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Results / Conclusions</a:t>
            </a:r>
            <a:endParaRPr/>
          </a:p>
        </p:txBody>
      </p:sp>
      <p:sp>
        <p:nvSpPr>
          <p:cNvPr id="260" name="Google Shape;260;p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Almost perfectly predict if somebody had cancer.</a:t>
            </a:r>
            <a:endParaRPr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5579" lvl="2" marL="56692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◦"/>
            </a:pPr>
            <a:r>
              <a:rPr lang="en-US" sz="18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BC Dataset</a:t>
            </a:r>
            <a:endParaRPr sz="18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5580" lvl="3" marL="74980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◦"/>
            </a:pPr>
            <a:r>
              <a:rPr lang="en-US" sz="18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96.5% Accurate (Neural Network)</a:t>
            </a:r>
            <a:endParaRPr sz="18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5580" lvl="3" marL="74980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◦"/>
            </a:pPr>
            <a:r>
              <a:rPr lang="en-US" sz="18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99% training, 98% testing Accuracy (LR Model)</a:t>
            </a:r>
            <a:endParaRPr sz="18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5580" lvl="3" marL="74980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◦"/>
            </a:pPr>
            <a:r>
              <a:rPr lang="en-US" sz="18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100% training, 98% testing Accuracy (XGB Classifier Model)</a:t>
            </a:r>
            <a:endParaRPr sz="18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Not able to predict the type of cancer based on the provided data with enough accuracy.</a:t>
            </a:r>
            <a:endParaRPr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5579" lvl="2" marL="56692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◦"/>
            </a:pPr>
            <a:r>
              <a:rPr lang="en-US" sz="18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BRCA Dataset</a:t>
            </a:r>
            <a:endParaRPr sz="18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5580" lvl="3" marL="74980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◦"/>
            </a:pPr>
            <a:r>
              <a:rPr lang="en-US" sz="18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68.75% Accurate (</a:t>
            </a:r>
            <a:r>
              <a:rPr lang="en-US" sz="18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Sequential Neural Network)</a:t>
            </a:r>
            <a:endParaRPr sz="18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5580" lvl="3" marL="74980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◦"/>
            </a:pPr>
            <a:r>
              <a:rPr lang="en-US" sz="18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64.29% Accurate </a:t>
            </a:r>
            <a:r>
              <a:rPr lang="en-US" sz="18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(Neural Network)</a:t>
            </a:r>
            <a:endParaRPr sz="18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5580" lvl="3" marL="74980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◦"/>
            </a:pPr>
            <a:r>
              <a:t/>
            </a:r>
            <a:endParaRPr sz="18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266" name="Google Shape;266;p1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0" lvl="0" marL="9144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BC Dataset</a:t>
            </a:r>
            <a:endParaRPr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5579" lvl="2" marL="566928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◦"/>
            </a:pPr>
            <a:r>
              <a:rPr lang="en-US" sz="20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Find more testing data</a:t>
            </a:r>
            <a:endParaRPr sz="20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5579" lvl="2" marL="566928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◦"/>
            </a:pPr>
            <a:r>
              <a:t/>
            </a:r>
            <a:endParaRPr sz="20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0" lvl="0" marL="9144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BRCA Dataset</a:t>
            </a:r>
            <a:endParaRPr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5579" lvl="2" marL="566928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◦"/>
            </a:pPr>
            <a:r>
              <a:rPr lang="en-US" sz="20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Deeper analysis of BRCA model, where it fails.</a:t>
            </a:r>
            <a:endParaRPr sz="20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5579" lvl="2" marL="566928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◦"/>
            </a:pPr>
            <a:r>
              <a:rPr lang="en-US" sz="20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Try to determine which features are necessary to predict cancer type</a:t>
            </a:r>
            <a:endParaRPr sz="20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Executive Summary (project and project goals)</a:t>
            </a:r>
            <a:endParaRPr/>
          </a:p>
        </p:txBody>
      </p:sp>
      <p:sp>
        <p:nvSpPr>
          <p:cNvPr id="112" name="Google Shape;112;p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Create accurate and reliable models to predict if somebody has breast cancer and which type of breast cancer they have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b="0" i="0" lang="en-US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(Explain how this project relates to fintech and machine learning.)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0" i="0" lang="en-US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Data Sets: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b="0" i="0" lang="en-US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Breast Cancer Wisconsin - UC Irvin: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◦"/>
            </a:pPr>
            <a:r>
              <a:rPr b="0" i="0" lang="en-US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0" i="0" lang="en-US" u="sng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https://archive.ics.uci.edu/dataset/17/breast+cancer+wisconsin+diagnostic</a:t>
            </a:r>
            <a:r>
              <a:rPr b="0" i="0" lang="en-US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b="0" i="0" lang="en-US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BRCA – Kaggle</a:t>
            </a:r>
            <a:endParaRPr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◦"/>
            </a:pPr>
            <a:r>
              <a:rPr b="0" i="0" lang="en-US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i="0" lang="en-US" u="sng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https://www.kaggle.com/datasets/amandam1/breastcancerdataset</a:t>
            </a:r>
            <a:r>
              <a:rPr b="0" i="0" lang="en-US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/>
          </a:p>
          <a:p>
            <a:pPr indent="-939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BC Dataset - Selected Models</a:t>
            </a:r>
            <a:endParaRPr/>
          </a:p>
        </p:txBody>
      </p:sp>
      <p:sp>
        <p:nvSpPr>
          <p:cNvPr id="118" name="Google Shape;118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0" i="0" lang="en-US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The selected model. (5 points)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Describe the machine learning model that your group selected and why.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Breast Cancer Wisconsin - UC Irvine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/>
              <a:t>Neural Network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/>
              <a:t>XGB Classifier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/>
              <a:t>Logistic Regression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BRCA Dataset - Selected Model</a:t>
            </a:r>
            <a:endParaRPr/>
          </a:p>
        </p:txBody>
      </p:sp>
      <p:sp>
        <p:nvSpPr>
          <p:cNvPr id="124" name="Google Shape;124;p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b="0" i="0" lang="en-US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BRCA – Kaggle</a:t>
            </a:r>
            <a:endParaRPr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/>
              <a:t>Neural Network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/>
              <a:t>Sequential Neural Network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/>
              <a:t>(Model 3)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Data Preparation Process</a:t>
            </a:r>
            <a:endParaRPr/>
          </a:p>
        </p:txBody>
      </p:sp>
      <p:sp>
        <p:nvSpPr>
          <p:cNvPr id="130" name="Google Shape;130;p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0" i="0" lang="en-US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The data preparation and model training process. (3 points)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Describe the source of your data and why you chose it for your project.</a:t>
            </a:r>
            <a:endParaRPr/>
          </a:p>
          <a:p>
            <a:pPr indent="-1714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Describe the collection, cleanup, and preparation process.</a:t>
            </a:r>
            <a:endParaRPr/>
          </a:p>
          <a:p>
            <a:pPr indent="-285750" lvl="2" marL="12001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◦"/>
            </a:pPr>
            <a:r>
              <a:rPr lang="en-US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Collection searching on Kaggle for usable datasets</a:t>
            </a:r>
            <a:endParaRPr/>
          </a:p>
          <a:p>
            <a:pPr indent="-285750" lvl="2" marL="12001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◦"/>
            </a:pPr>
            <a:r>
              <a:rPr b="0" i="0" lang="en-US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Identifying feature and target wanted, dropping unwanted columns, transforming data into format the models will work with</a:t>
            </a:r>
            <a:r>
              <a:rPr lang="en-US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 using One Hot Encoder, Label Encoder, and to categorical, then using to Standard Scaler to scale the sets.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Describe the training process.</a:t>
            </a:r>
            <a:endParaRPr/>
          </a:p>
          <a:p>
            <a:pPr indent="-285750" lvl="2" marL="12001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◦"/>
            </a:pPr>
            <a:r>
              <a:rPr lang="en-US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Separating the features and target into training and testing datasets, scaling the datasets, fitting the data into the models, predicting results based on the testing data.</a:t>
            </a:r>
            <a:endParaRPr b="0" i="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BC Dataset – Logistic Regression vs. XGBoost Classifier</a:t>
            </a:r>
            <a:endParaRPr/>
          </a:p>
        </p:txBody>
      </p:sp>
      <p:pic>
        <p:nvPicPr>
          <p:cNvPr id="136" name="Google Shape;136;p6"/>
          <p:cNvPicPr preferRelativeResize="0"/>
          <p:nvPr/>
        </p:nvPicPr>
        <p:blipFill rotWithShape="1">
          <a:blip r:embed="rId3">
            <a:alphaModFix/>
          </a:blip>
          <a:srcRect b="0" l="0" r="11205" t="0"/>
          <a:stretch/>
        </p:blipFill>
        <p:spPr>
          <a:xfrm>
            <a:off x="6141225" y="3428998"/>
            <a:ext cx="2884468" cy="284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6"/>
          <p:cNvPicPr preferRelativeResize="0"/>
          <p:nvPr/>
        </p:nvPicPr>
        <p:blipFill rotWithShape="1">
          <a:blip r:embed="rId4">
            <a:alphaModFix/>
          </a:blip>
          <a:srcRect b="0" l="0" r="12686" t="0"/>
          <a:stretch/>
        </p:blipFill>
        <p:spPr>
          <a:xfrm>
            <a:off x="372278" y="1796885"/>
            <a:ext cx="2884472" cy="284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5">
            <a:alphaModFix/>
          </a:blip>
          <a:srcRect b="0" l="0" r="11205" t="0"/>
          <a:stretch/>
        </p:blipFill>
        <p:spPr>
          <a:xfrm>
            <a:off x="9107699" y="3428999"/>
            <a:ext cx="2884468" cy="284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6">
            <a:alphaModFix/>
          </a:blip>
          <a:srcRect b="0" l="0" r="12686" t="0"/>
          <a:stretch/>
        </p:blipFill>
        <p:spPr>
          <a:xfrm>
            <a:off x="3256748" y="1796875"/>
            <a:ext cx="2884472" cy="2841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aa75ef03f_1_317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BC Dataset – Classification Reports</a:t>
            </a:r>
            <a:endParaRPr/>
          </a:p>
        </p:txBody>
      </p:sp>
      <p:sp>
        <p:nvSpPr>
          <p:cNvPr id="145" name="Google Shape;145;g2baa75ef03f_1_3170"/>
          <p:cNvSpPr txBox="1"/>
          <p:nvPr/>
        </p:nvSpPr>
        <p:spPr>
          <a:xfrm>
            <a:off x="6895025" y="1872150"/>
            <a:ext cx="5048700" cy="4146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XGB Classifier Model Training Classification Report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precision    recall  f1-score   support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0       1.00      1.00      1.00       263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1       1.00      1.00      1.00       163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accuracy                           1.00       426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macro avg       1.00      1.00      1.00       426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weighted avg       1.00      1.00      1.00       426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________________________________________________________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XGB Classifier Model Testing Classification Report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precision    recall  f1-score   support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0       0.98      0.99      0.98        94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1       0.98      0.96      0.97        49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accuracy                           0.98       143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macro avg       0.98      0.97      0.98       143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weighted avg       0.98      0.98      0.98       143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2baa75ef03f_1_3170"/>
          <p:cNvSpPr txBox="1"/>
          <p:nvPr/>
        </p:nvSpPr>
        <p:spPr>
          <a:xfrm>
            <a:off x="577425" y="1872150"/>
            <a:ext cx="5048700" cy="4146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Logistic Regression Model Training Classification Report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precision    recall  f1-score   support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0       0.98      0.99      0.99       263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1       0.99      0.98      0.98       163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accuracy                           0.99       426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macro avg       0.99      0.98      0.99       426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weighted avg       0.99      0.99      0.99       426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________________________________________________________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Logistic Regression Model Testing Classification Report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precision    recall  f1-score   support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0       0.99      0.98      0.98        94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1       0.96      0.98      0.97        49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accuracy                           0.98       143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macro avg       0.97      0.98      0.98       143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weighted avg       0.98      0.98      0.98       143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a614a565e_0_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2ba614a565e_0_0"/>
          <p:cNvSpPr/>
          <p:nvPr/>
        </p:nvSpPr>
        <p:spPr>
          <a:xfrm>
            <a:off x="0" y="6341936"/>
            <a:ext cx="12192000" cy="6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g2ba614a565e_0_0"/>
          <p:cNvCxnSpPr/>
          <p:nvPr/>
        </p:nvCxnSpPr>
        <p:spPr>
          <a:xfrm>
            <a:off x="1193532" y="1737845"/>
            <a:ext cx="99669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g2ba614a565e_0_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BC Dataset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Neural Network</a:t>
            </a:r>
            <a:endParaRPr/>
          </a:p>
        </p:txBody>
      </p:sp>
      <p:grpSp>
        <p:nvGrpSpPr>
          <p:cNvPr id="155" name="Google Shape;155;g2ba614a565e_0_0"/>
          <p:cNvGrpSpPr/>
          <p:nvPr/>
        </p:nvGrpSpPr>
        <p:grpSpPr>
          <a:xfrm>
            <a:off x="1393563" y="2098515"/>
            <a:ext cx="4646700" cy="4021196"/>
            <a:chOff x="0" y="0"/>
            <a:chExt cx="4646700" cy="4021196"/>
          </a:xfrm>
        </p:grpSpPr>
        <p:sp>
          <p:nvSpPr>
            <p:cNvPr id="156" name="Google Shape;156;g2ba614a565e_0_0"/>
            <p:cNvSpPr/>
            <p:nvPr/>
          </p:nvSpPr>
          <p:spPr>
            <a:xfrm>
              <a:off x="0" y="0"/>
              <a:ext cx="4646700" cy="365700"/>
            </a:xfrm>
            <a:prstGeom prst="roundRect">
              <a:avLst>
                <a:gd fmla="val 16667" name="adj"/>
              </a:avLst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g2ba614a565e_0_0"/>
            <p:cNvSpPr txBox="1"/>
            <p:nvPr/>
          </p:nvSpPr>
          <p:spPr>
            <a:xfrm>
              <a:off x="17855" y="17855"/>
              <a:ext cx="46107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Setup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g2ba614a565e_0_0"/>
            <p:cNvSpPr/>
            <p:nvPr/>
          </p:nvSpPr>
          <p:spPr>
            <a:xfrm>
              <a:off x="0" y="415785"/>
              <a:ext cx="4646700" cy="365700"/>
            </a:xfrm>
            <a:prstGeom prst="roundRect">
              <a:avLst>
                <a:gd fmla="val 16667" name="adj"/>
              </a:avLst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g2ba614a565e_0_0"/>
            <p:cNvSpPr txBox="1"/>
            <p:nvPr/>
          </p:nvSpPr>
          <p:spPr>
            <a:xfrm>
              <a:off x="17855" y="433640"/>
              <a:ext cx="46107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Layers</a:t>
              </a:r>
              <a:endParaRPr/>
            </a:p>
          </p:txBody>
        </p:sp>
        <p:sp>
          <p:nvSpPr>
            <p:cNvPr id="160" name="Google Shape;160;g2ba614a565e_0_0"/>
            <p:cNvSpPr/>
            <p:nvPr/>
          </p:nvSpPr>
          <p:spPr>
            <a:xfrm>
              <a:off x="0" y="881628"/>
              <a:ext cx="4646700" cy="125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g2ba614a565e_0_0"/>
            <p:cNvSpPr txBox="1"/>
            <p:nvPr/>
          </p:nvSpPr>
          <p:spPr>
            <a:xfrm>
              <a:off x="0" y="881628"/>
              <a:ext cx="4646700" cy="125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47525" spcFirstLastPara="1" rIns="106675" wrap="square" tIns="190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nn.add(Dense(units=16, input_dim=31, activation="relu"))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nn.add(Dense(units=8, activation="relu"))</a:t>
              </a:r>
              <a:endParaRPr/>
            </a:p>
            <a:p>
              <a:pPr indent="-114300" lvl="1" marL="11430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nn.add(Dense(units=1, activation="</a:t>
              </a: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sigmoid</a:t>
              </a: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"))</a:t>
              </a:r>
              <a:endParaRPr/>
            </a:p>
          </p:txBody>
        </p:sp>
        <p:sp>
          <p:nvSpPr>
            <p:cNvPr id="162" name="Google Shape;162;g2ba614a565e_0_0"/>
            <p:cNvSpPr/>
            <p:nvPr/>
          </p:nvSpPr>
          <p:spPr>
            <a:xfrm>
              <a:off x="0" y="2241050"/>
              <a:ext cx="4646700" cy="365700"/>
            </a:xfrm>
            <a:prstGeom prst="roundRect">
              <a:avLst>
                <a:gd fmla="val 16667" name="adj"/>
              </a:avLst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g2ba614a565e_0_0"/>
            <p:cNvSpPr txBox="1"/>
            <p:nvPr/>
          </p:nvSpPr>
          <p:spPr>
            <a:xfrm>
              <a:off x="17855" y="2258905"/>
              <a:ext cx="46107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Compilation</a:t>
              </a:r>
              <a:endParaRPr/>
            </a:p>
          </p:txBody>
        </p:sp>
        <p:sp>
          <p:nvSpPr>
            <p:cNvPr id="164" name="Google Shape;164;g2ba614a565e_0_0"/>
            <p:cNvSpPr/>
            <p:nvPr/>
          </p:nvSpPr>
          <p:spPr>
            <a:xfrm>
              <a:off x="0" y="2616377"/>
              <a:ext cx="46467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g2ba614a565e_0_0"/>
            <p:cNvSpPr txBox="1"/>
            <p:nvPr/>
          </p:nvSpPr>
          <p:spPr>
            <a:xfrm>
              <a:off x="0" y="2616377"/>
              <a:ext cx="46467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47525" spcFirstLastPara="1" rIns="106675" wrap="square" tIns="190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nn.compile(loss="binary_crossentropy", optimizer="adam", metrics=["accuracy"])</a:t>
              </a:r>
              <a:endParaRPr/>
            </a:p>
          </p:txBody>
        </p:sp>
        <p:sp>
          <p:nvSpPr>
            <p:cNvPr id="166" name="Google Shape;166;g2ba614a565e_0_0"/>
            <p:cNvSpPr/>
            <p:nvPr/>
          </p:nvSpPr>
          <p:spPr>
            <a:xfrm>
              <a:off x="0" y="2997254"/>
              <a:ext cx="4646700" cy="365700"/>
            </a:xfrm>
            <a:prstGeom prst="roundRect">
              <a:avLst>
                <a:gd fmla="val 16667" name="adj"/>
              </a:avLst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g2ba614a565e_0_0"/>
            <p:cNvSpPr txBox="1"/>
            <p:nvPr/>
          </p:nvSpPr>
          <p:spPr>
            <a:xfrm>
              <a:off x="17855" y="3015109"/>
              <a:ext cx="46107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Fitting the model</a:t>
              </a:r>
              <a:endParaRPr/>
            </a:p>
          </p:txBody>
        </p:sp>
        <p:sp>
          <p:nvSpPr>
            <p:cNvPr id="168" name="Google Shape;168;g2ba614a565e_0_0"/>
            <p:cNvSpPr/>
            <p:nvPr/>
          </p:nvSpPr>
          <p:spPr>
            <a:xfrm>
              <a:off x="0" y="3425096"/>
              <a:ext cx="4646700" cy="59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g2ba614a565e_0_0"/>
            <p:cNvSpPr txBox="1"/>
            <p:nvPr/>
          </p:nvSpPr>
          <p:spPr>
            <a:xfrm>
              <a:off x="0" y="3425096"/>
              <a:ext cx="4646700" cy="59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47525" spcFirstLastPara="1" rIns="106675" wrap="square" tIns="190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nn.fit(X_train_scaled, y_train, epochs=200)</a:t>
              </a:r>
              <a:endParaRPr/>
            </a:p>
          </p:txBody>
        </p:sp>
      </p:grpSp>
      <p:grpSp>
        <p:nvGrpSpPr>
          <p:cNvPr id="170" name="Google Shape;170;g2ba614a565e_0_0"/>
          <p:cNvGrpSpPr/>
          <p:nvPr/>
        </p:nvGrpSpPr>
        <p:grpSpPr>
          <a:xfrm>
            <a:off x="6509125" y="2098527"/>
            <a:ext cx="4646700" cy="3360811"/>
            <a:chOff x="0" y="0"/>
            <a:chExt cx="4646700" cy="2915852"/>
          </a:xfrm>
        </p:grpSpPr>
        <p:sp>
          <p:nvSpPr>
            <p:cNvPr id="171" name="Google Shape;171;g2ba614a565e_0_0"/>
            <p:cNvSpPr/>
            <p:nvPr/>
          </p:nvSpPr>
          <p:spPr>
            <a:xfrm>
              <a:off x="0" y="0"/>
              <a:ext cx="4646700" cy="365700"/>
            </a:xfrm>
            <a:prstGeom prst="roundRect">
              <a:avLst>
                <a:gd fmla="val 16667" name="adj"/>
              </a:avLst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g2ba614a565e_0_0"/>
            <p:cNvSpPr txBox="1"/>
            <p:nvPr/>
          </p:nvSpPr>
          <p:spPr>
            <a:xfrm>
              <a:off x="17855" y="17855"/>
              <a:ext cx="46107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Results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g2ba614a565e_0_0"/>
            <p:cNvSpPr/>
            <p:nvPr/>
          </p:nvSpPr>
          <p:spPr>
            <a:xfrm>
              <a:off x="0" y="389705"/>
              <a:ext cx="4646700" cy="365700"/>
            </a:xfrm>
            <a:prstGeom prst="roundRect">
              <a:avLst>
                <a:gd fmla="val 16667" name="adj"/>
              </a:avLst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g2ba614a565e_0_0"/>
            <p:cNvSpPr txBox="1"/>
            <p:nvPr/>
          </p:nvSpPr>
          <p:spPr>
            <a:xfrm>
              <a:off x="17855" y="407560"/>
              <a:ext cx="46107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Evaluation</a:t>
              </a:r>
              <a:endParaRPr/>
            </a:p>
          </p:txBody>
        </p:sp>
        <p:sp>
          <p:nvSpPr>
            <p:cNvPr id="175" name="Google Shape;175;g2ba614a565e_0_0"/>
            <p:cNvSpPr/>
            <p:nvPr/>
          </p:nvSpPr>
          <p:spPr>
            <a:xfrm>
              <a:off x="0" y="879961"/>
              <a:ext cx="4646700" cy="16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g2ba614a565e_0_0"/>
            <p:cNvSpPr txBox="1"/>
            <p:nvPr/>
          </p:nvSpPr>
          <p:spPr>
            <a:xfrm>
              <a:off x="0" y="879961"/>
              <a:ext cx="4646700" cy="16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47525" spcFirstLastPara="1" rIns="106675" wrap="square" tIns="190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loss: </a:t>
              </a: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0.1247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categorical_accuracy: 0.</a:t>
              </a: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9650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9144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g2ba614a565e_0_0"/>
            <p:cNvSpPr/>
            <p:nvPr/>
          </p:nvSpPr>
          <p:spPr>
            <a:xfrm>
              <a:off x="0" y="1392257"/>
              <a:ext cx="4646700" cy="365700"/>
            </a:xfrm>
            <a:prstGeom prst="roundRect">
              <a:avLst>
                <a:gd fmla="val 16667" name="adj"/>
              </a:avLst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g2ba614a565e_0_0"/>
            <p:cNvSpPr txBox="1"/>
            <p:nvPr/>
          </p:nvSpPr>
          <p:spPr>
            <a:xfrm>
              <a:off x="17855" y="1410112"/>
              <a:ext cx="46107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Predictions</a:t>
              </a:r>
              <a:endParaRPr/>
            </a:p>
          </p:txBody>
        </p:sp>
        <p:sp>
          <p:nvSpPr>
            <p:cNvPr id="179" name="Google Shape;179;g2ba614a565e_0_0"/>
            <p:cNvSpPr/>
            <p:nvPr/>
          </p:nvSpPr>
          <p:spPr>
            <a:xfrm>
              <a:off x="0" y="1845752"/>
              <a:ext cx="4646700" cy="107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g2ba614a565e_0_0"/>
            <p:cNvSpPr txBox="1"/>
            <p:nvPr/>
          </p:nvSpPr>
          <p:spPr>
            <a:xfrm>
              <a:off x="0" y="1845752"/>
              <a:ext cx="4646700" cy="107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47525" spcFirstLastPara="1" rIns="106675" wrap="square" tIns="190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Benign </a:t>
              </a: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(0.0)  - 88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malignant (1.0) - 55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b9bba6ae4a_1_5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2b9bba6ae4a_1_5"/>
          <p:cNvSpPr/>
          <p:nvPr/>
        </p:nvSpPr>
        <p:spPr>
          <a:xfrm>
            <a:off x="0" y="6341936"/>
            <a:ext cx="12192000" cy="6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g2b9bba6ae4a_1_5"/>
          <p:cNvCxnSpPr/>
          <p:nvPr/>
        </p:nvCxnSpPr>
        <p:spPr>
          <a:xfrm>
            <a:off x="1193532" y="1737845"/>
            <a:ext cx="99669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g2b9bba6ae4a_1_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BRCA Dataset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Neural Network</a:t>
            </a:r>
            <a:endParaRPr/>
          </a:p>
        </p:txBody>
      </p:sp>
      <p:grpSp>
        <p:nvGrpSpPr>
          <p:cNvPr id="189" name="Google Shape;189;g2b9bba6ae4a_1_5"/>
          <p:cNvGrpSpPr/>
          <p:nvPr/>
        </p:nvGrpSpPr>
        <p:grpSpPr>
          <a:xfrm>
            <a:off x="1393563" y="2098515"/>
            <a:ext cx="4646700" cy="4021196"/>
            <a:chOff x="0" y="0"/>
            <a:chExt cx="4646700" cy="4021196"/>
          </a:xfrm>
        </p:grpSpPr>
        <p:sp>
          <p:nvSpPr>
            <p:cNvPr id="190" name="Google Shape;190;g2b9bba6ae4a_1_5"/>
            <p:cNvSpPr/>
            <p:nvPr/>
          </p:nvSpPr>
          <p:spPr>
            <a:xfrm>
              <a:off x="0" y="0"/>
              <a:ext cx="4646700" cy="365700"/>
            </a:xfrm>
            <a:prstGeom prst="roundRect">
              <a:avLst>
                <a:gd fmla="val 16667" name="adj"/>
              </a:avLst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g2b9bba6ae4a_1_5"/>
            <p:cNvSpPr txBox="1"/>
            <p:nvPr/>
          </p:nvSpPr>
          <p:spPr>
            <a:xfrm>
              <a:off x="17855" y="17855"/>
              <a:ext cx="46107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Setup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g2b9bba6ae4a_1_5"/>
            <p:cNvSpPr/>
            <p:nvPr/>
          </p:nvSpPr>
          <p:spPr>
            <a:xfrm>
              <a:off x="0" y="415785"/>
              <a:ext cx="4646700" cy="365700"/>
            </a:xfrm>
            <a:prstGeom prst="roundRect">
              <a:avLst>
                <a:gd fmla="val 16667" name="adj"/>
              </a:avLst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g2b9bba6ae4a_1_5"/>
            <p:cNvSpPr txBox="1"/>
            <p:nvPr/>
          </p:nvSpPr>
          <p:spPr>
            <a:xfrm>
              <a:off x="17855" y="433640"/>
              <a:ext cx="46107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Layers</a:t>
              </a:r>
              <a:endParaRPr/>
            </a:p>
          </p:txBody>
        </p:sp>
        <p:sp>
          <p:nvSpPr>
            <p:cNvPr id="194" name="Google Shape;194;g2b9bba6ae4a_1_5"/>
            <p:cNvSpPr/>
            <p:nvPr/>
          </p:nvSpPr>
          <p:spPr>
            <a:xfrm>
              <a:off x="0" y="881628"/>
              <a:ext cx="4646700" cy="125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g2b9bba6ae4a_1_5"/>
            <p:cNvSpPr txBox="1"/>
            <p:nvPr/>
          </p:nvSpPr>
          <p:spPr>
            <a:xfrm>
              <a:off x="0" y="881628"/>
              <a:ext cx="4646700" cy="125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47525" spcFirstLastPara="1" rIns="106675" wrap="square" tIns="190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nn.add(Dense(units=7, input_dim=14, activation="relu"))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nn.add(Dense(units=4, activation="relu"))</a:t>
              </a:r>
              <a:endParaRPr/>
            </a:p>
            <a:p>
              <a:pPr indent="-114300" lvl="1" marL="11430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nn.add(Dense(units=2, activation="relu"))</a:t>
              </a:r>
              <a:endParaRPr/>
            </a:p>
            <a:p>
              <a:pPr indent="-114300" lvl="1" marL="11430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nn.add(Dense(units=1, activation="relu"))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nn.add(Dense(units=1, activation="relu"))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g2b9bba6ae4a_1_5"/>
            <p:cNvSpPr/>
            <p:nvPr/>
          </p:nvSpPr>
          <p:spPr>
            <a:xfrm>
              <a:off x="0" y="2241050"/>
              <a:ext cx="4646700" cy="365700"/>
            </a:xfrm>
            <a:prstGeom prst="roundRect">
              <a:avLst>
                <a:gd fmla="val 16667" name="adj"/>
              </a:avLst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g2b9bba6ae4a_1_5"/>
            <p:cNvSpPr txBox="1"/>
            <p:nvPr/>
          </p:nvSpPr>
          <p:spPr>
            <a:xfrm>
              <a:off x="17855" y="2258905"/>
              <a:ext cx="46107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Compilation</a:t>
              </a:r>
              <a:endParaRPr/>
            </a:p>
          </p:txBody>
        </p:sp>
        <p:sp>
          <p:nvSpPr>
            <p:cNvPr id="198" name="Google Shape;198;g2b9bba6ae4a_1_5"/>
            <p:cNvSpPr/>
            <p:nvPr/>
          </p:nvSpPr>
          <p:spPr>
            <a:xfrm>
              <a:off x="0" y="2616377"/>
              <a:ext cx="46467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g2b9bba6ae4a_1_5"/>
            <p:cNvSpPr txBox="1"/>
            <p:nvPr/>
          </p:nvSpPr>
          <p:spPr>
            <a:xfrm>
              <a:off x="0" y="2616377"/>
              <a:ext cx="46467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47525" spcFirstLastPara="1" rIns="106675" wrap="square" tIns="190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nn.compile(loss="binary_crossentropy", optimizer="adam", metrics=["accuracy"])</a:t>
              </a:r>
              <a:endParaRPr/>
            </a:p>
          </p:txBody>
        </p:sp>
        <p:sp>
          <p:nvSpPr>
            <p:cNvPr id="200" name="Google Shape;200;g2b9bba6ae4a_1_5"/>
            <p:cNvSpPr/>
            <p:nvPr/>
          </p:nvSpPr>
          <p:spPr>
            <a:xfrm>
              <a:off x="0" y="2997254"/>
              <a:ext cx="4646700" cy="365700"/>
            </a:xfrm>
            <a:prstGeom prst="roundRect">
              <a:avLst>
                <a:gd fmla="val 16667" name="adj"/>
              </a:avLst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g2b9bba6ae4a_1_5"/>
            <p:cNvSpPr txBox="1"/>
            <p:nvPr/>
          </p:nvSpPr>
          <p:spPr>
            <a:xfrm>
              <a:off x="17855" y="3015109"/>
              <a:ext cx="46107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Fitting the model</a:t>
              </a:r>
              <a:endParaRPr/>
            </a:p>
          </p:txBody>
        </p:sp>
        <p:sp>
          <p:nvSpPr>
            <p:cNvPr id="202" name="Google Shape;202;g2b9bba6ae4a_1_5"/>
            <p:cNvSpPr/>
            <p:nvPr/>
          </p:nvSpPr>
          <p:spPr>
            <a:xfrm>
              <a:off x="0" y="3425096"/>
              <a:ext cx="4646700" cy="59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g2b9bba6ae4a_1_5"/>
            <p:cNvSpPr txBox="1"/>
            <p:nvPr/>
          </p:nvSpPr>
          <p:spPr>
            <a:xfrm>
              <a:off x="0" y="3425096"/>
              <a:ext cx="4646700" cy="59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47525" spcFirstLastPara="1" rIns="106675" wrap="square" tIns="190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nn.fit(X_train_scaled, y_train, epochs=50)</a:t>
              </a:r>
              <a:endParaRPr/>
            </a:p>
          </p:txBody>
        </p:sp>
      </p:grpSp>
      <p:grpSp>
        <p:nvGrpSpPr>
          <p:cNvPr id="204" name="Google Shape;204;g2b9bba6ae4a_1_5"/>
          <p:cNvGrpSpPr/>
          <p:nvPr/>
        </p:nvGrpSpPr>
        <p:grpSpPr>
          <a:xfrm>
            <a:off x="6509125" y="2098527"/>
            <a:ext cx="4646700" cy="3360811"/>
            <a:chOff x="0" y="0"/>
            <a:chExt cx="4646700" cy="2915852"/>
          </a:xfrm>
        </p:grpSpPr>
        <p:sp>
          <p:nvSpPr>
            <p:cNvPr id="205" name="Google Shape;205;g2b9bba6ae4a_1_5"/>
            <p:cNvSpPr/>
            <p:nvPr/>
          </p:nvSpPr>
          <p:spPr>
            <a:xfrm>
              <a:off x="0" y="0"/>
              <a:ext cx="4646700" cy="365700"/>
            </a:xfrm>
            <a:prstGeom prst="roundRect">
              <a:avLst>
                <a:gd fmla="val 16667" name="adj"/>
              </a:avLst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g2b9bba6ae4a_1_5"/>
            <p:cNvSpPr txBox="1"/>
            <p:nvPr/>
          </p:nvSpPr>
          <p:spPr>
            <a:xfrm>
              <a:off x="17855" y="17855"/>
              <a:ext cx="46107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Results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g2b9bba6ae4a_1_5"/>
            <p:cNvSpPr/>
            <p:nvPr/>
          </p:nvSpPr>
          <p:spPr>
            <a:xfrm>
              <a:off x="0" y="389705"/>
              <a:ext cx="4646700" cy="365700"/>
            </a:xfrm>
            <a:prstGeom prst="roundRect">
              <a:avLst>
                <a:gd fmla="val 16667" name="adj"/>
              </a:avLst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g2b9bba6ae4a_1_5"/>
            <p:cNvSpPr txBox="1"/>
            <p:nvPr/>
          </p:nvSpPr>
          <p:spPr>
            <a:xfrm>
              <a:off x="17855" y="407560"/>
              <a:ext cx="46107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Evaluation</a:t>
              </a:r>
              <a:endParaRPr/>
            </a:p>
          </p:txBody>
        </p:sp>
        <p:sp>
          <p:nvSpPr>
            <p:cNvPr id="209" name="Google Shape;209;g2b9bba6ae4a_1_5"/>
            <p:cNvSpPr/>
            <p:nvPr/>
          </p:nvSpPr>
          <p:spPr>
            <a:xfrm>
              <a:off x="0" y="879961"/>
              <a:ext cx="4646700" cy="16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g2b9bba6ae4a_1_5"/>
            <p:cNvSpPr txBox="1"/>
            <p:nvPr/>
          </p:nvSpPr>
          <p:spPr>
            <a:xfrm>
              <a:off x="0" y="879961"/>
              <a:ext cx="4646700" cy="16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47525" spcFirstLastPara="1" rIns="106675" wrap="square" tIns="190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loss: </a:t>
              </a: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(NaN)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categorical_accuracy: 0.6</a:t>
              </a: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429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9144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g2b9bba6ae4a_1_5"/>
            <p:cNvSpPr/>
            <p:nvPr/>
          </p:nvSpPr>
          <p:spPr>
            <a:xfrm>
              <a:off x="0" y="1392257"/>
              <a:ext cx="4646700" cy="365700"/>
            </a:xfrm>
            <a:prstGeom prst="roundRect">
              <a:avLst>
                <a:gd fmla="val 16667" name="adj"/>
              </a:avLst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g2b9bba6ae4a_1_5"/>
            <p:cNvSpPr txBox="1"/>
            <p:nvPr/>
          </p:nvSpPr>
          <p:spPr>
            <a:xfrm>
              <a:off x="17855" y="1410112"/>
              <a:ext cx="46107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Predictions</a:t>
              </a:r>
              <a:endParaRPr/>
            </a:p>
          </p:txBody>
        </p:sp>
        <p:sp>
          <p:nvSpPr>
            <p:cNvPr id="213" name="Google Shape;213;g2b9bba6ae4a_1_5"/>
            <p:cNvSpPr/>
            <p:nvPr/>
          </p:nvSpPr>
          <p:spPr>
            <a:xfrm>
              <a:off x="0" y="1845752"/>
              <a:ext cx="4646700" cy="107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g2b9bba6ae4a_1_5"/>
            <p:cNvSpPr txBox="1"/>
            <p:nvPr/>
          </p:nvSpPr>
          <p:spPr>
            <a:xfrm>
              <a:off x="0" y="1845752"/>
              <a:ext cx="4646700" cy="107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47525" spcFirstLastPara="1" rIns="106675" wrap="square" tIns="190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Infiltrating Ductal Carcinoma (0.0)  - </a:t>
              </a: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54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Mucinous Carcinoma (1.0) - 4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Infiltrating Lobular Carcinoma (2.0) - 20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Prediction (NaN) - 6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2024-02-13T00:44:10Z</dcterms:created>
  <dc:creator>Tom Danner</dc:creator>
</cp:coreProperties>
</file>