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5" r:id="rId4"/>
    <p:sldId id="289" r:id="rId5"/>
    <p:sldId id="296" r:id="rId6"/>
    <p:sldId id="2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083"/>
    <a:srgbClr val="534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기업어음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2023년 11월</c:v>
                </c:pt>
                <c:pt idx="1">
                  <c:v>2024년 11월</c:v>
                </c:pt>
                <c:pt idx="2">
                  <c:v>2025년 11월</c:v>
                </c:pt>
                <c:pt idx="3">
                  <c:v>2026년 11월</c:v>
                </c:pt>
                <c:pt idx="4">
                  <c:v>2027년 11월</c:v>
                </c:pt>
                <c:pt idx="5">
                  <c:v>2028년 11월</c:v>
                </c:pt>
              </c:strCache>
            </c:strRef>
          </c:cat>
          <c:val>
            <c:numRef>
              <c:f>Sheet1!$B$2:$B$7</c:f>
              <c:numCache>
                <c:formatCode>#,##0</c:formatCode>
                <c:ptCount val="6"/>
                <c:pt idx="0">
                  <c:v>100000000</c:v>
                </c:pt>
                <c:pt idx="1">
                  <c:v>104300000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8E-4CBE-838B-87B7A676CD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단기사채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2023년 11월</c:v>
                </c:pt>
                <c:pt idx="1">
                  <c:v>2024년 11월</c:v>
                </c:pt>
                <c:pt idx="2">
                  <c:v>2025년 11월</c:v>
                </c:pt>
                <c:pt idx="3">
                  <c:v>2026년 11월</c:v>
                </c:pt>
                <c:pt idx="4">
                  <c:v>2027년 11월</c:v>
                </c:pt>
                <c:pt idx="5">
                  <c:v>2028년 11월</c:v>
                </c:pt>
              </c:strCache>
            </c:strRef>
          </c:cat>
          <c:val>
            <c:numRef>
              <c:f>Sheet1!$C$2:$C$7</c:f>
              <c:numCache>
                <c:formatCode>#,##0</c:formatCode>
                <c:ptCount val="6"/>
                <c:pt idx="0">
                  <c:v>100000000</c:v>
                </c:pt>
                <c:pt idx="1">
                  <c:v>107100000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8E-4CBE-838B-87B7A676CD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5년 만기 국고채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2023년 11월</c:v>
                </c:pt>
                <c:pt idx="1">
                  <c:v>2024년 11월</c:v>
                </c:pt>
                <c:pt idx="2">
                  <c:v>2025년 11월</c:v>
                </c:pt>
                <c:pt idx="3">
                  <c:v>2026년 11월</c:v>
                </c:pt>
                <c:pt idx="4">
                  <c:v>2027년 11월</c:v>
                </c:pt>
                <c:pt idx="5">
                  <c:v>2028년 11월</c:v>
                </c:pt>
              </c:strCache>
            </c:strRef>
          </c:cat>
          <c:val>
            <c:numRef>
              <c:f>Sheet1!$D$2:$D$7</c:f>
              <c:numCache>
                <c:formatCode>#,##0</c:formatCode>
                <c:ptCount val="6"/>
                <c:pt idx="0">
                  <c:v>500000000</c:v>
                </c:pt>
                <c:pt idx="1">
                  <c:v>521955000</c:v>
                </c:pt>
                <c:pt idx="2">
                  <c:v>543910000</c:v>
                </c:pt>
                <c:pt idx="3">
                  <c:v>565865000</c:v>
                </c:pt>
                <c:pt idx="4">
                  <c:v>587820000</c:v>
                </c:pt>
                <c:pt idx="5">
                  <c:v>609775000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8E-4CBE-838B-87B7A676CD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5년 만기 AA등급 회사채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 cmpd="dbl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8E-4CBE-838B-87B7A676CDC4}"/>
              </c:ext>
            </c:extLst>
          </c:dPt>
          <c:cat>
            <c:strRef>
              <c:f>Sheet1!$A$2:$A$7</c:f>
              <c:strCache>
                <c:ptCount val="6"/>
                <c:pt idx="0">
                  <c:v>2023년 11월</c:v>
                </c:pt>
                <c:pt idx="1">
                  <c:v>2024년 11월</c:v>
                </c:pt>
                <c:pt idx="2">
                  <c:v>2025년 11월</c:v>
                </c:pt>
                <c:pt idx="3">
                  <c:v>2026년 11월</c:v>
                </c:pt>
                <c:pt idx="4">
                  <c:v>2027년 11월</c:v>
                </c:pt>
                <c:pt idx="5">
                  <c:v>2028년 11월</c:v>
                </c:pt>
              </c:strCache>
            </c:strRef>
          </c:cat>
          <c:val>
            <c:numRef>
              <c:f>Sheet1!$E$2:$E$7</c:f>
              <c:numCache>
                <c:formatCode>#,##0</c:formatCode>
                <c:ptCount val="6"/>
                <c:pt idx="0">
                  <c:v>100000000</c:v>
                </c:pt>
                <c:pt idx="1">
                  <c:v>104270000</c:v>
                </c:pt>
                <c:pt idx="2">
                  <c:v>108540000</c:v>
                </c:pt>
                <c:pt idx="3">
                  <c:v>112810000</c:v>
                </c:pt>
                <c:pt idx="4">
                  <c:v>117080000</c:v>
                </c:pt>
                <c:pt idx="5">
                  <c:v>121350000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8E-4CBE-838B-87B7A676CDC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5년 만기 MBS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2023년 11월</c:v>
                </c:pt>
                <c:pt idx="1">
                  <c:v>2024년 11월</c:v>
                </c:pt>
                <c:pt idx="2">
                  <c:v>2025년 11월</c:v>
                </c:pt>
                <c:pt idx="3">
                  <c:v>2026년 11월</c:v>
                </c:pt>
                <c:pt idx="4">
                  <c:v>2027년 11월</c:v>
                </c:pt>
                <c:pt idx="5">
                  <c:v>2028년 11월</c:v>
                </c:pt>
              </c:strCache>
            </c:strRef>
          </c:cat>
          <c:val>
            <c:numRef>
              <c:f>Sheet1!$F$2:$F$7</c:f>
              <c:numCache>
                <c:formatCode>#,##0</c:formatCode>
                <c:ptCount val="6"/>
                <c:pt idx="0">
                  <c:v>200000000</c:v>
                </c:pt>
                <c:pt idx="1">
                  <c:v>208988000</c:v>
                </c:pt>
                <c:pt idx="2">
                  <c:v>217976000</c:v>
                </c:pt>
                <c:pt idx="3">
                  <c:v>226964000</c:v>
                </c:pt>
                <c:pt idx="4">
                  <c:v>235952000</c:v>
                </c:pt>
                <c:pt idx="5">
                  <c:v>244940000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8E-4CBE-838B-87B7A676C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27943392"/>
        <c:axId val="827943808"/>
      </c:barChart>
      <c:catAx>
        <c:axId val="82794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943808"/>
        <c:crosses val="autoZero"/>
        <c:auto val="1"/>
        <c:lblAlgn val="ctr"/>
        <c:lblOffset val="100"/>
        <c:noMultiLvlLbl val="0"/>
      </c:catAx>
      <c:valAx>
        <c:axId val="82794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9433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기업어음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2024년 11월</c:v>
                </c:pt>
                <c:pt idx="1">
                  <c:v>2025년 11월</c:v>
                </c:pt>
                <c:pt idx="2">
                  <c:v>2026년 11월</c:v>
                </c:pt>
                <c:pt idx="3">
                  <c:v>2027년 11월</c:v>
                </c:pt>
                <c:pt idx="4">
                  <c:v>2028년 11월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21955000</c:v>
                </c:pt>
                <c:pt idx="1">
                  <c:v>22899065</c:v>
                </c:pt>
                <c:pt idx="2">
                  <c:v>23883724</c:v>
                </c:pt>
                <c:pt idx="3">
                  <c:v>24910721</c:v>
                </c:pt>
                <c:pt idx="4">
                  <c:v>25981885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FE-4331-A40F-E314401F5C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단기사채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2024년 11월</c:v>
                </c:pt>
                <c:pt idx="1">
                  <c:v>2025년 11월</c:v>
                </c:pt>
                <c:pt idx="2">
                  <c:v>2026년 11월</c:v>
                </c:pt>
                <c:pt idx="3">
                  <c:v>2027년 11월</c:v>
                </c:pt>
                <c:pt idx="4">
                  <c:v>2028년 11월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13258000</c:v>
                </c:pt>
                <c:pt idx="1">
                  <c:v>14199318</c:v>
                </c:pt>
                <c:pt idx="2">
                  <c:v>15207469</c:v>
                </c:pt>
                <c:pt idx="3">
                  <c:v>16287199</c:v>
                </c:pt>
                <c:pt idx="4">
                  <c:v>17443590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FE-4331-A40F-E314401F5C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747872"/>
        <c:axId val="918747456"/>
      </c:lineChart>
      <c:catAx>
        <c:axId val="91874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8747456"/>
        <c:crosses val="autoZero"/>
        <c:auto val="1"/>
        <c:lblAlgn val="ctr"/>
        <c:lblOffset val="100"/>
        <c:noMultiLvlLbl val="0"/>
      </c:catAx>
      <c:valAx>
        <c:axId val="91874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187478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959EBD-6A56-4CF8-BF76-EB1392C88B99}"/>
              </a:ext>
            </a:extLst>
          </p:cNvPr>
          <p:cNvGrpSpPr/>
          <p:nvPr/>
        </p:nvGrpSpPr>
        <p:grpSpPr>
          <a:xfrm>
            <a:off x="2142565" y="1128713"/>
            <a:ext cx="7754471" cy="4600575"/>
            <a:chOff x="2142565" y="1128713"/>
            <a:chExt cx="7754471" cy="4600575"/>
          </a:xfrm>
        </p:grpSpPr>
        <p:sp>
          <p:nvSpPr>
            <p:cNvPr id="45" name="Oval 41"/>
            <p:cNvSpPr>
              <a:spLocks noChangeArrowheads="1"/>
            </p:cNvSpPr>
            <p:nvPr/>
          </p:nvSpPr>
          <p:spPr bwMode="auto">
            <a:xfrm>
              <a:off x="2142565" y="1128713"/>
              <a:ext cx="7754471" cy="4600575"/>
            </a:xfrm>
            <a:prstGeom prst="ellipse">
              <a:avLst/>
            </a:prstGeom>
            <a:solidFill>
              <a:srgbClr val="383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 noEditPoints="1"/>
            </p:cNvSpPr>
            <p:nvPr/>
          </p:nvSpPr>
          <p:spPr bwMode="auto">
            <a:xfrm>
              <a:off x="2416175" y="1284288"/>
              <a:ext cx="7231969" cy="4289425"/>
            </a:xfrm>
            <a:custGeom>
              <a:avLst/>
              <a:gdLst>
                <a:gd name="T0" fmla="*/ 831 w 1662"/>
                <a:gd name="T1" fmla="*/ 1662 h 1662"/>
                <a:gd name="T2" fmla="*/ 0 w 1662"/>
                <a:gd name="T3" fmla="*/ 831 h 1662"/>
                <a:gd name="T4" fmla="*/ 831 w 1662"/>
                <a:gd name="T5" fmla="*/ 0 h 1662"/>
                <a:gd name="T6" fmla="*/ 1662 w 1662"/>
                <a:gd name="T7" fmla="*/ 831 h 1662"/>
                <a:gd name="T8" fmla="*/ 831 w 1662"/>
                <a:gd name="T9" fmla="*/ 1662 h 1662"/>
                <a:gd name="T10" fmla="*/ 831 w 1662"/>
                <a:gd name="T11" fmla="*/ 12 h 1662"/>
                <a:gd name="T12" fmla="*/ 12 w 1662"/>
                <a:gd name="T13" fmla="*/ 831 h 1662"/>
                <a:gd name="T14" fmla="*/ 831 w 1662"/>
                <a:gd name="T15" fmla="*/ 1650 h 1662"/>
                <a:gd name="T16" fmla="*/ 1650 w 1662"/>
                <a:gd name="T17" fmla="*/ 831 h 1662"/>
                <a:gd name="T18" fmla="*/ 831 w 1662"/>
                <a:gd name="T19" fmla="*/ 12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2" h="1662">
                  <a:moveTo>
                    <a:pt x="831" y="1662"/>
                  </a:moveTo>
                  <a:cubicBezTo>
                    <a:pt x="373" y="1662"/>
                    <a:pt x="0" y="1289"/>
                    <a:pt x="0" y="831"/>
                  </a:cubicBezTo>
                  <a:cubicBezTo>
                    <a:pt x="0" y="373"/>
                    <a:pt x="373" y="0"/>
                    <a:pt x="831" y="0"/>
                  </a:cubicBezTo>
                  <a:cubicBezTo>
                    <a:pt x="1289" y="0"/>
                    <a:pt x="1662" y="373"/>
                    <a:pt x="1662" y="831"/>
                  </a:cubicBezTo>
                  <a:cubicBezTo>
                    <a:pt x="1662" y="1289"/>
                    <a:pt x="1289" y="1662"/>
                    <a:pt x="831" y="1662"/>
                  </a:cubicBezTo>
                  <a:close/>
                  <a:moveTo>
                    <a:pt x="831" y="12"/>
                  </a:moveTo>
                  <a:cubicBezTo>
                    <a:pt x="380" y="12"/>
                    <a:pt x="12" y="380"/>
                    <a:pt x="12" y="831"/>
                  </a:cubicBezTo>
                  <a:cubicBezTo>
                    <a:pt x="12" y="1282"/>
                    <a:pt x="380" y="1650"/>
                    <a:pt x="831" y="1650"/>
                  </a:cubicBezTo>
                  <a:cubicBezTo>
                    <a:pt x="1282" y="1650"/>
                    <a:pt x="1650" y="1282"/>
                    <a:pt x="1650" y="831"/>
                  </a:cubicBezTo>
                  <a:cubicBezTo>
                    <a:pt x="1650" y="380"/>
                    <a:pt x="1282" y="12"/>
                    <a:pt x="831" y="12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5895489" y="5040313"/>
              <a:ext cx="340297" cy="288925"/>
            </a:xfrm>
            <a:custGeom>
              <a:avLst/>
              <a:gdLst>
                <a:gd name="T0" fmla="*/ 93 w 127"/>
                <a:gd name="T1" fmla="*/ 164 h 182"/>
                <a:gd name="T2" fmla="*/ 20 w 127"/>
                <a:gd name="T3" fmla="*/ 91 h 182"/>
                <a:gd name="T4" fmla="*/ 93 w 127"/>
                <a:gd name="T5" fmla="*/ 18 h 182"/>
                <a:gd name="T6" fmla="*/ 117 w 127"/>
                <a:gd name="T7" fmla="*/ 44 h 182"/>
                <a:gd name="T8" fmla="*/ 127 w 127"/>
                <a:gd name="T9" fmla="*/ 34 h 182"/>
                <a:gd name="T10" fmla="*/ 93 w 127"/>
                <a:gd name="T11" fmla="*/ 0 h 182"/>
                <a:gd name="T12" fmla="*/ 0 w 127"/>
                <a:gd name="T13" fmla="*/ 91 h 182"/>
                <a:gd name="T14" fmla="*/ 93 w 127"/>
                <a:gd name="T15" fmla="*/ 182 h 182"/>
                <a:gd name="T16" fmla="*/ 127 w 127"/>
                <a:gd name="T17" fmla="*/ 148 h 182"/>
                <a:gd name="T18" fmla="*/ 117 w 127"/>
                <a:gd name="T19" fmla="*/ 138 h 182"/>
                <a:gd name="T20" fmla="*/ 93 w 127"/>
                <a:gd name="T21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82">
                  <a:moveTo>
                    <a:pt x="93" y="164"/>
                  </a:moveTo>
                  <a:lnTo>
                    <a:pt x="20" y="91"/>
                  </a:lnTo>
                  <a:lnTo>
                    <a:pt x="93" y="18"/>
                  </a:lnTo>
                  <a:lnTo>
                    <a:pt x="117" y="44"/>
                  </a:lnTo>
                  <a:lnTo>
                    <a:pt x="127" y="34"/>
                  </a:lnTo>
                  <a:lnTo>
                    <a:pt x="93" y="0"/>
                  </a:lnTo>
                  <a:lnTo>
                    <a:pt x="0" y="91"/>
                  </a:lnTo>
                  <a:lnTo>
                    <a:pt x="93" y="182"/>
                  </a:lnTo>
                  <a:lnTo>
                    <a:pt x="127" y="148"/>
                  </a:lnTo>
                  <a:lnTo>
                    <a:pt x="117" y="138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2"/>
            <p:cNvSpPr>
              <a:spLocks noEditPoints="1"/>
            </p:cNvSpPr>
            <p:nvPr/>
          </p:nvSpPr>
          <p:spPr bwMode="auto">
            <a:xfrm>
              <a:off x="5988591" y="5040313"/>
              <a:ext cx="490350" cy="288925"/>
            </a:xfrm>
            <a:custGeom>
              <a:avLst/>
              <a:gdLst>
                <a:gd name="T0" fmla="*/ 91 w 183"/>
                <a:gd name="T1" fmla="*/ 0 h 182"/>
                <a:gd name="T2" fmla="*/ 0 w 183"/>
                <a:gd name="T3" fmla="*/ 91 h 182"/>
                <a:gd name="T4" fmla="*/ 91 w 183"/>
                <a:gd name="T5" fmla="*/ 182 h 182"/>
                <a:gd name="T6" fmla="*/ 183 w 183"/>
                <a:gd name="T7" fmla="*/ 91 h 182"/>
                <a:gd name="T8" fmla="*/ 91 w 183"/>
                <a:gd name="T9" fmla="*/ 0 h 182"/>
                <a:gd name="T10" fmla="*/ 18 w 183"/>
                <a:gd name="T11" fmla="*/ 91 h 182"/>
                <a:gd name="T12" fmla="*/ 91 w 183"/>
                <a:gd name="T13" fmla="*/ 18 h 182"/>
                <a:gd name="T14" fmla="*/ 164 w 183"/>
                <a:gd name="T15" fmla="*/ 91 h 182"/>
                <a:gd name="T16" fmla="*/ 91 w 183"/>
                <a:gd name="T17" fmla="*/ 164 h 182"/>
                <a:gd name="T18" fmla="*/ 18 w 183"/>
                <a:gd name="T19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82">
                  <a:moveTo>
                    <a:pt x="91" y="0"/>
                  </a:moveTo>
                  <a:lnTo>
                    <a:pt x="0" y="91"/>
                  </a:lnTo>
                  <a:lnTo>
                    <a:pt x="91" y="182"/>
                  </a:lnTo>
                  <a:lnTo>
                    <a:pt x="183" y="91"/>
                  </a:lnTo>
                  <a:lnTo>
                    <a:pt x="91" y="0"/>
                  </a:lnTo>
                  <a:close/>
                  <a:moveTo>
                    <a:pt x="18" y="91"/>
                  </a:moveTo>
                  <a:lnTo>
                    <a:pt x="91" y="18"/>
                  </a:lnTo>
                  <a:lnTo>
                    <a:pt x="164" y="91"/>
                  </a:lnTo>
                  <a:lnTo>
                    <a:pt x="91" y="164"/>
                  </a:lnTo>
                  <a:lnTo>
                    <a:pt x="18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6134219" y="1528763"/>
              <a:ext cx="337617" cy="288925"/>
            </a:xfrm>
            <a:custGeom>
              <a:avLst/>
              <a:gdLst>
                <a:gd name="T0" fmla="*/ 34 w 126"/>
                <a:gd name="T1" fmla="*/ 164 h 182"/>
                <a:gd name="T2" fmla="*/ 107 w 126"/>
                <a:gd name="T3" fmla="*/ 91 h 182"/>
                <a:gd name="T4" fmla="*/ 34 w 126"/>
                <a:gd name="T5" fmla="*/ 18 h 182"/>
                <a:gd name="T6" fmla="*/ 9 w 126"/>
                <a:gd name="T7" fmla="*/ 44 h 182"/>
                <a:gd name="T8" fmla="*/ 0 w 126"/>
                <a:gd name="T9" fmla="*/ 34 h 182"/>
                <a:gd name="T10" fmla="*/ 34 w 126"/>
                <a:gd name="T11" fmla="*/ 0 h 182"/>
                <a:gd name="T12" fmla="*/ 126 w 126"/>
                <a:gd name="T13" fmla="*/ 91 h 182"/>
                <a:gd name="T14" fmla="*/ 34 w 126"/>
                <a:gd name="T15" fmla="*/ 182 h 182"/>
                <a:gd name="T16" fmla="*/ 0 w 126"/>
                <a:gd name="T17" fmla="*/ 148 h 182"/>
                <a:gd name="T18" fmla="*/ 9 w 126"/>
                <a:gd name="T19" fmla="*/ 138 h 182"/>
                <a:gd name="T20" fmla="*/ 34 w 126"/>
                <a:gd name="T21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182">
                  <a:moveTo>
                    <a:pt x="34" y="164"/>
                  </a:moveTo>
                  <a:lnTo>
                    <a:pt x="107" y="91"/>
                  </a:lnTo>
                  <a:lnTo>
                    <a:pt x="34" y="18"/>
                  </a:lnTo>
                  <a:lnTo>
                    <a:pt x="9" y="44"/>
                  </a:lnTo>
                  <a:lnTo>
                    <a:pt x="0" y="34"/>
                  </a:lnTo>
                  <a:lnTo>
                    <a:pt x="34" y="0"/>
                  </a:lnTo>
                  <a:lnTo>
                    <a:pt x="126" y="91"/>
                  </a:lnTo>
                  <a:lnTo>
                    <a:pt x="34" y="182"/>
                  </a:lnTo>
                  <a:lnTo>
                    <a:pt x="0" y="148"/>
                  </a:lnTo>
                  <a:lnTo>
                    <a:pt x="9" y="138"/>
                  </a:lnTo>
                  <a:lnTo>
                    <a:pt x="34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/>
            <p:cNvSpPr>
              <a:spLocks noEditPoints="1"/>
            </p:cNvSpPr>
            <p:nvPr/>
          </p:nvSpPr>
          <p:spPr bwMode="auto">
            <a:xfrm>
              <a:off x="5881623" y="1528763"/>
              <a:ext cx="493028" cy="288925"/>
            </a:xfrm>
            <a:custGeom>
              <a:avLst/>
              <a:gdLst>
                <a:gd name="T0" fmla="*/ 0 w 184"/>
                <a:gd name="T1" fmla="*/ 91 h 182"/>
                <a:gd name="T2" fmla="*/ 93 w 184"/>
                <a:gd name="T3" fmla="*/ 182 h 182"/>
                <a:gd name="T4" fmla="*/ 184 w 184"/>
                <a:gd name="T5" fmla="*/ 91 h 182"/>
                <a:gd name="T6" fmla="*/ 93 w 184"/>
                <a:gd name="T7" fmla="*/ 0 h 182"/>
                <a:gd name="T8" fmla="*/ 0 w 184"/>
                <a:gd name="T9" fmla="*/ 91 h 182"/>
                <a:gd name="T10" fmla="*/ 93 w 184"/>
                <a:gd name="T11" fmla="*/ 164 h 182"/>
                <a:gd name="T12" fmla="*/ 20 w 184"/>
                <a:gd name="T13" fmla="*/ 91 h 182"/>
                <a:gd name="T14" fmla="*/ 93 w 184"/>
                <a:gd name="T15" fmla="*/ 18 h 182"/>
                <a:gd name="T16" fmla="*/ 166 w 184"/>
                <a:gd name="T17" fmla="*/ 91 h 182"/>
                <a:gd name="T18" fmla="*/ 93 w 184"/>
                <a:gd name="T19" fmla="*/ 16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4" h="182">
                  <a:moveTo>
                    <a:pt x="0" y="91"/>
                  </a:moveTo>
                  <a:lnTo>
                    <a:pt x="93" y="182"/>
                  </a:lnTo>
                  <a:lnTo>
                    <a:pt x="184" y="91"/>
                  </a:lnTo>
                  <a:lnTo>
                    <a:pt x="93" y="0"/>
                  </a:lnTo>
                  <a:lnTo>
                    <a:pt x="0" y="91"/>
                  </a:lnTo>
                  <a:close/>
                  <a:moveTo>
                    <a:pt x="93" y="164"/>
                  </a:moveTo>
                  <a:lnTo>
                    <a:pt x="20" y="91"/>
                  </a:lnTo>
                  <a:lnTo>
                    <a:pt x="93" y="18"/>
                  </a:lnTo>
                  <a:lnTo>
                    <a:pt x="166" y="91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498217" y="4004569"/>
            <a:ext cx="3259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경영학부 </a:t>
            </a:r>
            <a:r>
              <a:rPr lang="en-US" altLang="ko-KR" sz="2400" b="1" dirty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20230523 </a:t>
            </a:r>
            <a:r>
              <a:rPr lang="ko-KR" altLang="en-US" sz="2400" b="1" dirty="0" err="1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김난영</a:t>
            </a:r>
            <a:endParaRPr lang="en-US" sz="2400" b="1" dirty="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2743159" y="2691827"/>
            <a:ext cx="67056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금융의 이해 과제</a:t>
            </a:r>
            <a:endParaRPr lang="en-US" sz="66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5680" y="5236517"/>
            <a:ext cx="3675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증권정보포털에서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제시하는 </a:t>
            </a:r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호텔롯데의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2023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년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월 기업어음 수익률은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4.3%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이다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7" name="Rectangle 3"/>
          <p:cNvSpPr/>
          <p:nvPr/>
        </p:nvSpPr>
        <p:spPr>
          <a:xfrm>
            <a:off x="3170490" y="47364"/>
            <a:ext cx="475431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번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금융상품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23943A-AF6D-494C-BD22-B832E5E2D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" t="9164" r="2587" b="15620"/>
          <a:stretch/>
        </p:blipFill>
        <p:spPr>
          <a:xfrm>
            <a:off x="235680" y="1917133"/>
            <a:ext cx="5413687" cy="2607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8932A-8F12-4350-A2F4-CF91FFED9085}"/>
              </a:ext>
            </a:extLst>
          </p:cNvPr>
          <p:cNvSpPr txBox="1"/>
          <p:nvPr/>
        </p:nvSpPr>
        <p:spPr>
          <a:xfrm>
            <a:off x="235680" y="1517151"/>
            <a:ext cx="167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기업어음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236FD5-599B-4082-B93F-753BEB9402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r="2555"/>
          <a:stretch/>
        </p:blipFill>
        <p:spPr>
          <a:xfrm>
            <a:off x="5953685" y="974467"/>
            <a:ext cx="3647515" cy="24612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E4875D-CB36-4248-9C7E-6614E4CD7A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" t="6864" r="4830" b="6771"/>
          <a:stretch/>
        </p:blipFill>
        <p:spPr>
          <a:xfrm>
            <a:off x="5931104" y="4524500"/>
            <a:ext cx="3756212" cy="197791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B3183B4-DA31-4593-AB48-B83211623645}"/>
              </a:ext>
            </a:extLst>
          </p:cNvPr>
          <p:cNvSpPr txBox="1"/>
          <p:nvPr/>
        </p:nvSpPr>
        <p:spPr>
          <a:xfrm>
            <a:off x="6000277" y="713158"/>
            <a:ext cx="167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단기사채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C9291C-E06F-4392-8BDD-4C552BDB5B54}"/>
              </a:ext>
            </a:extLst>
          </p:cNvPr>
          <p:cNvSpPr txBox="1"/>
          <p:nvPr/>
        </p:nvSpPr>
        <p:spPr>
          <a:xfrm>
            <a:off x="6000277" y="4022707"/>
            <a:ext cx="219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3. 5</a:t>
            </a:r>
            <a:r>
              <a:rPr lang="ko-KR" altLang="en-US" b="1" dirty="0"/>
              <a:t>년 만기 </a:t>
            </a:r>
            <a:r>
              <a:rPr lang="ko-KR" altLang="en-US" b="1" dirty="0" err="1"/>
              <a:t>국고채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C1A84-9B0B-42D3-8FBC-9F1E1F3DE4ED}"/>
              </a:ext>
            </a:extLst>
          </p:cNvPr>
          <p:cNvSpPr txBox="1"/>
          <p:nvPr/>
        </p:nvSpPr>
        <p:spPr>
          <a:xfrm>
            <a:off x="9601200" y="1621511"/>
            <a:ext cx="2420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키움증권에서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제시하는 상상인증권의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2023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년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월 단기사채 수익률은 </a:t>
            </a:r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세전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7.10%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세후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6.00%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이다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E0928D-0268-4E96-A78F-7D1FAEA0C31C}"/>
              </a:ext>
            </a:extLst>
          </p:cNvPr>
          <p:cNvSpPr txBox="1"/>
          <p:nvPr/>
        </p:nvSpPr>
        <p:spPr>
          <a:xfrm>
            <a:off x="9687316" y="4811370"/>
            <a:ext cx="2504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삼성증권에 제시하는 국민주택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종의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2023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년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월 </a:t>
            </a:r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국고채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수익률은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4.391%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이다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AE3B782-DBC6-4A42-93BC-762EBDAC4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0" y="4656593"/>
            <a:ext cx="1293989" cy="4582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9BE5639-A24F-43A8-9097-2C6211906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181" y="839787"/>
            <a:ext cx="1344706" cy="4854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82FB4EB-AF97-494A-A323-C66207874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24" y="4420877"/>
            <a:ext cx="1287892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9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5679" y="5725947"/>
            <a:ext cx="3675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증권정보포털에서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제시하는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LG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유플러스의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2023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년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월 회사채 수익률은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4.27%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이다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7" name="Rectangle 3"/>
          <p:cNvSpPr/>
          <p:nvPr/>
        </p:nvSpPr>
        <p:spPr>
          <a:xfrm>
            <a:off x="3170490" y="47364"/>
            <a:ext cx="475431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번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 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금융상품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18932A-8F12-4350-A2F4-CF91FFED9085}"/>
              </a:ext>
            </a:extLst>
          </p:cNvPr>
          <p:cNvSpPr txBox="1"/>
          <p:nvPr/>
        </p:nvSpPr>
        <p:spPr>
          <a:xfrm>
            <a:off x="235680" y="698153"/>
            <a:ext cx="293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4. 5</a:t>
            </a:r>
            <a:r>
              <a:rPr lang="ko-KR" altLang="en-US" b="1" dirty="0"/>
              <a:t>년 만기 </a:t>
            </a:r>
            <a:r>
              <a:rPr lang="en-US" altLang="ko-KR" b="1" dirty="0"/>
              <a:t>AA </a:t>
            </a:r>
            <a:r>
              <a:rPr lang="ko-KR" altLang="en-US" b="1" dirty="0"/>
              <a:t>등급 회사채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3183B4-DA31-4593-AB48-B83211623645}"/>
              </a:ext>
            </a:extLst>
          </p:cNvPr>
          <p:cNvSpPr txBox="1"/>
          <p:nvPr/>
        </p:nvSpPr>
        <p:spPr>
          <a:xfrm>
            <a:off x="6426633" y="770204"/>
            <a:ext cx="19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5. 5</a:t>
            </a:r>
            <a:r>
              <a:rPr lang="ko-KR" altLang="en-US" b="1" dirty="0"/>
              <a:t>년 만기 </a:t>
            </a:r>
            <a:r>
              <a:rPr lang="en-US" altLang="ko-KR" b="1" dirty="0"/>
              <a:t>MBS</a:t>
            </a:r>
            <a:endParaRPr lang="ko-KR" altLang="en-US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A4C974-7DEC-40EB-A3B9-0BFFA0B70C30}"/>
              </a:ext>
            </a:extLst>
          </p:cNvPr>
          <p:cNvGrpSpPr/>
          <p:nvPr/>
        </p:nvGrpSpPr>
        <p:grpSpPr>
          <a:xfrm>
            <a:off x="235679" y="1082491"/>
            <a:ext cx="5764598" cy="4413098"/>
            <a:chOff x="235679" y="1082491"/>
            <a:chExt cx="5764598" cy="441309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8C6750-E8DA-41D1-929A-BBBE1FBD5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" t="2064" r="4277" b="78121"/>
            <a:stretch/>
          </p:blipFill>
          <p:spPr>
            <a:xfrm>
              <a:off x="235681" y="1082491"/>
              <a:ext cx="5764596" cy="62554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5A3455-6110-4A89-AFBA-4A954EAE1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8" t="59639" r="1137"/>
            <a:stretch/>
          </p:blipFill>
          <p:spPr>
            <a:xfrm>
              <a:off x="235679" y="3640995"/>
              <a:ext cx="5689991" cy="62554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C7429CD-E7CC-470F-9313-23908936D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3" t="9075" r="4706" b="13301"/>
            <a:stretch/>
          </p:blipFill>
          <p:spPr>
            <a:xfrm>
              <a:off x="235679" y="4266537"/>
              <a:ext cx="5600345" cy="1229052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7BC0884F-7158-4A43-93DF-2C55E1D63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t="39246" r="4277"/>
          <a:stretch/>
        </p:blipFill>
        <p:spPr>
          <a:xfrm>
            <a:off x="235679" y="1708033"/>
            <a:ext cx="5764596" cy="191795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492613D-604C-4D05-B732-139456496764}"/>
              </a:ext>
            </a:extLst>
          </p:cNvPr>
          <p:cNvGrpSpPr/>
          <p:nvPr/>
        </p:nvGrpSpPr>
        <p:grpSpPr>
          <a:xfrm>
            <a:off x="6426633" y="1259839"/>
            <a:ext cx="5075085" cy="2316085"/>
            <a:chOff x="2715244" y="1820435"/>
            <a:chExt cx="5075085" cy="231608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6DF597D-2D26-4D48-BFBD-02D04BFE5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514"/>
            <a:stretch/>
          </p:blipFill>
          <p:spPr>
            <a:xfrm>
              <a:off x="2715244" y="1820435"/>
              <a:ext cx="5075085" cy="135647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4F5AE012-BEBC-4E3C-8720-FE25268A0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85" t="28508"/>
            <a:stretch/>
          </p:blipFill>
          <p:spPr>
            <a:xfrm>
              <a:off x="3808938" y="3166742"/>
              <a:ext cx="3981391" cy="969778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EB888CE-521C-4F3D-8938-0844313CB901}"/>
              </a:ext>
            </a:extLst>
          </p:cNvPr>
          <p:cNvSpPr txBox="1"/>
          <p:nvPr/>
        </p:nvSpPr>
        <p:spPr>
          <a:xfrm>
            <a:off x="6426633" y="4205162"/>
            <a:ext cx="481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Noto Sans Korean"/>
              </a:rPr>
              <a:t>한국주택금융공사 </a:t>
            </a:r>
            <a:r>
              <a:rPr lang="en-US" altLang="ko-KR" b="1" i="0" dirty="0">
                <a:solidFill>
                  <a:schemeClr val="accent2">
                    <a:lumMod val="50000"/>
                  </a:schemeClr>
                </a:solidFill>
                <a:effectLst/>
                <a:latin typeface="Noto Sans Korean"/>
              </a:rPr>
              <a:t>K-MBS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에서 제시하는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MBS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의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2023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년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월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MBS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수익률은 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4.494%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이다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BD3A3B-5454-49F1-8B44-C9C1488CE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066" y="5606275"/>
            <a:ext cx="1828958" cy="64775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EA42912-146C-4075-8604-5A8832F5CB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889" y="3625989"/>
            <a:ext cx="1331095" cy="6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1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625" y="465653"/>
            <a:ext cx="44484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5000" b="1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번</a:t>
            </a:r>
            <a:endParaRPr lang="en-US" sz="5000" b="1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320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780" y="1327427"/>
            <a:ext cx="82552" cy="5396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6FB1F9E-7E63-4DA8-B180-BEFD3116169B}"/>
              </a:ext>
            </a:extLst>
          </p:cNvPr>
          <p:cNvGrpSpPr/>
          <p:nvPr/>
        </p:nvGrpSpPr>
        <p:grpSpPr>
          <a:xfrm>
            <a:off x="1401184" y="84527"/>
            <a:ext cx="10099484" cy="1354217"/>
            <a:chOff x="1470212" y="381083"/>
            <a:chExt cx="10099484" cy="13542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4CA7D3-5072-43A3-8F59-7A411CBBD233}"/>
                </a:ext>
              </a:extLst>
            </p:cNvPr>
            <p:cNvSpPr txBox="1"/>
            <p:nvPr/>
          </p:nvSpPr>
          <p:spPr>
            <a:xfrm>
              <a:off x="1470212" y="381083"/>
              <a:ext cx="4046083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/>
                <a:t>기업어음 </a:t>
              </a:r>
              <a:r>
                <a:rPr lang="en-US" altLang="ko-KR" sz="1600" dirty="0"/>
                <a:t>- </a:t>
              </a:r>
              <a:r>
                <a:rPr lang="en-US" altLang="ko-KR" sz="1600" dirty="0">
                  <a:highlight>
                    <a:srgbClr val="FFFF00"/>
                  </a:highlight>
                </a:rPr>
                <a:t>1</a:t>
              </a:r>
              <a:r>
                <a:rPr lang="ko-KR" altLang="en-US" sz="1600" dirty="0">
                  <a:highlight>
                    <a:srgbClr val="FFFF00"/>
                  </a:highlight>
                </a:rPr>
                <a:t>억</a:t>
              </a:r>
              <a:r>
                <a:rPr lang="ko-KR" altLang="en-US" sz="1600" dirty="0"/>
                <a:t> 투자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r>
                <a:rPr lang="ko-KR" altLang="en-US" sz="1600" dirty="0"/>
                <a:t>단기사채 </a:t>
              </a:r>
              <a:r>
                <a:rPr lang="en-US" altLang="ko-KR" sz="1600" dirty="0"/>
                <a:t>- </a:t>
              </a:r>
              <a:r>
                <a:rPr lang="en-US" altLang="ko-KR" sz="1600" dirty="0">
                  <a:highlight>
                    <a:srgbClr val="FFFF00"/>
                  </a:highlight>
                </a:rPr>
                <a:t>1</a:t>
              </a:r>
              <a:r>
                <a:rPr lang="ko-KR" altLang="en-US" sz="1600" dirty="0">
                  <a:highlight>
                    <a:srgbClr val="FFFF00"/>
                  </a:highlight>
                </a:rPr>
                <a:t>억</a:t>
              </a:r>
              <a:r>
                <a:rPr lang="ko-KR" altLang="en-US" sz="1600" dirty="0"/>
                <a:t> 투자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r>
                <a:rPr lang="en-US" altLang="ko-KR" sz="1600" dirty="0"/>
                <a:t>5</a:t>
              </a:r>
              <a:r>
                <a:rPr lang="ko-KR" altLang="en-US" sz="1600" dirty="0"/>
                <a:t>년 만기 </a:t>
              </a:r>
              <a:r>
                <a:rPr lang="ko-KR" altLang="en-US" sz="1600" dirty="0" err="1"/>
                <a:t>국고채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- </a:t>
              </a:r>
              <a:r>
                <a:rPr lang="en-US" altLang="ko-KR" sz="1600" dirty="0">
                  <a:highlight>
                    <a:srgbClr val="FFFF00"/>
                  </a:highlight>
                </a:rPr>
                <a:t>5</a:t>
              </a:r>
              <a:r>
                <a:rPr lang="ko-KR" altLang="en-US" sz="1600" dirty="0">
                  <a:highlight>
                    <a:srgbClr val="FFFF00"/>
                  </a:highlight>
                </a:rPr>
                <a:t>억 </a:t>
              </a:r>
              <a:r>
                <a:rPr lang="ko-KR" altLang="en-US" sz="1600" dirty="0"/>
                <a:t>투자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r>
                <a:rPr lang="en-US" altLang="ko-KR" sz="1600" dirty="0"/>
                <a:t>5</a:t>
              </a:r>
              <a:r>
                <a:rPr lang="ko-KR" altLang="en-US" sz="1600" dirty="0"/>
                <a:t>년 만기 </a:t>
              </a:r>
              <a:r>
                <a:rPr lang="en-US" altLang="ko-KR" sz="1600" dirty="0"/>
                <a:t>AA</a:t>
              </a:r>
              <a:r>
                <a:rPr lang="ko-KR" altLang="en-US" sz="1600" dirty="0"/>
                <a:t>등급 회사채 </a:t>
              </a:r>
              <a:r>
                <a:rPr lang="en-US" altLang="ko-KR" sz="1600" dirty="0"/>
                <a:t>- </a:t>
              </a:r>
              <a:r>
                <a:rPr lang="en-US" altLang="ko-KR" sz="1600" dirty="0">
                  <a:highlight>
                    <a:srgbClr val="FFFF00"/>
                  </a:highlight>
                </a:rPr>
                <a:t>1</a:t>
              </a:r>
              <a:r>
                <a:rPr lang="ko-KR" altLang="en-US" sz="1600" dirty="0">
                  <a:highlight>
                    <a:srgbClr val="FFFF00"/>
                  </a:highlight>
                </a:rPr>
                <a:t>억</a:t>
              </a:r>
              <a:r>
                <a:rPr lang="ko-KR" altLang="en-US" sz="1600" dirty="0"/>
                <a:t> 투자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r>
                <a:rPr lang="en-US" altLang="ko-KR" sz="1600" dirty="0"/>
                <a:t>5</a:t>
              </a:r>
              <a:r>
                <a:rPr lang="ko-KR" altLang="en-US" sz="1600" dirty="0"/>
                <a:t>년 만기 </a:t>
              </a:r>
              <a:r>
                <a:rPr lang="en-US" altLang="ko-KR" sz="1600" dirty="0"/>
                <a:t>MBS - </a:t>
              </a:r>
              <a:r>
                <a:rPr lang="en-US" altLang="ko-KR" sz="1600" dirty="0">
                  <a:highlight>
                    <a:srgbClr val="FFFF00"/>
                  </a:highlight>
                </a:rPr>
                <a:t>2</a:t>
              </a:r>
              <a:r>
                <a:rPr lang="ko-KR" altLang="en-US" sz="1600" dirty="0">
                  <a:highlight>
                    <a:srgbClr val="FFFF00"/>
                  </a:highlight>
                </a:rPr>
                <a:t>억 </a:t>
              </a:r>
              <a:r>
                <a:rPr lang="ko-KR" altLang="en-US" sz="1600" dirty="0"/>
                <a:t>투자</a:t>
              </a:r>
            </a:p>
          </p:txBody>
        </p:sp>
        <p:sp>
          <p:nvSpPr>
            <p:cNvPr id="11" name="오른쪽 대괄호 10">
              <a:extLst>
                <a:ext uri="{FF2B5EF4-FFF2-40B4-BE49-F238E27FC236}">
                  <a16:creationId xmlns:a16="http://schemas.microsoft.com/office/drawing/2014/main" id="{B37AE3D2-64AE-46C8-B39B-A29F341D694B}"/>
                </a:ext>
              </a:extLst>
            </p:cNvPr>
            <p:cNvSpPr/>
            <p:nvPr/>
          </p:nvSpPr>
          <p:spPr>
            <a:xfrm>
              <a:off x="5184133" y="448949"/>
              <a:ext cx="209357" cy="1184483"/>
            </a:xfrm>
            <a:prstGeom prst="righ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0528F8-8A03-4EC7-859C-EED4B45A02A2}"/>
                </a:ext>
              </a:extLst>
            </p:cNvPr>
            <p:cNvSpPr txBox="1"/>
            <p:nvPr/>
          </p:nvSpPr>
          <p:spPr>
            <a:xfrm>
              <a:off x="5599202" y="620346"/>
              <a:ext cx="59704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총 </a:t>
              </a:r>
              <a:r>
                <a:rPr lang="en-US" altLang="ko-KR" dirty="0"/>
                <a:t>10</a:t>
              </a:r>
              <a:r>
                <a:rPr lang="ko-KR" altLang="en-US" dirty="0"/>
                <a:t>억을 </a:t>
              </a:r>
              <a:r>
                <a:rPr lang="en-US" altLang="ko-KR" dirty="0"/>
                <a:t>2023</a:t>
              </a:r>
              <a:r>
                <a:rPr lang="ko-KR" altLang="en-US" dirty="0"/>
                <a:t>년 </a:t>
              </a:r>
              <a:r>
                <a:rPr lang="en-US" altLang="ko-KR" dirty="0"/>
                <a:t>11</a:t>
              </a:r>
              <a:r>
                <a:rPr lang="ko-KR" altLang="en-US" dirty="0"/>
                <a:t>월 </a:t>
              </a:r>
              <a:r>
                <a:rPr lang="en-US" altLang="ko-KR" dirty="0"/>
                <a:t>1</a:t>
              </a:r>
              <a:r>
                <a:rPr lang="ko-KR" altLang="en-US" dirty="0"/>
                <a:t>일에 투자한 뒤</a:t>
              </a:r>
              <a:r>
                <a:rPr lang="en-US" altLang="ko-KR" dirty="0"/>
                <a:t> </a:t>
              </a:r>
            </a:p>
            <a:p>
              <a:r>
                <a:rPr lang="ko-KR" altLang="en-US" dirty="0"/>
                <a:t>이자 지급주기를 </a:t>
              </a:r>
              <a:r>
                <a:rPr lang="en-US" altLang="ko-KR" dirty="0"/>
                <a:t>1</a:t>
              </a:r>
              <a:r>
                <a:rPr lang="ko-KR" altLang="en-US" dirty="0"/>
                <a:t>년으로 하여 </a:t>
              </a:r>
              <a:r>
                <a:rPr lang="en-US" altLang="ko-KR" dirty="0"/>
                <a:t>1</a:t>
              </a:r>
              <a:r>
                <a:rPr lang="ko-KR" altLang="en-US" dirty="0"/>
                <a:t>년마다 </a:t>
              </a:r>
              <a:r>
                <a:rPr lang="ko-KR" altLang="en-US" dirty="0" err="1"/>
                <a:t>단리로</a:t>
              </a:r>
              <a:r>
                <a:rPr lang="ko-KR" altLang="en-US" dirty="0"/>
                <a:t> 갱신하며</a:t>
              </a:r>
              <a:endParaRPr lang="en-US" altLang="ko-KR" dirty="0"/>
            </a:p>
            <a:p>
              <a:r>
                <a:rPr lang="en-US" altLang="ko-KR" dirty="0"/>
                <a:t>5</a:t>
              </a:r>
              <a:r>
                <a:rPr lang="ko-KR" altLang="en-US" dirty="0"/>
                <a:t>년을 투자할 것이다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F2C3ED0-7BEC-4365-BE1E-B424F66B8C39}"/>
              </a:ext>
            </a:extLst>
          </p:cNvPr>
          <p:cNvSpPr txBox="1"/>
          <p:nvPr/>
        </p:nvSpPr>
        <p:spPr>
          <a:xfrm>
            <a:off x="1389748" y="1480517"/>
            <a:ext cx="7141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현재의 수익률이 앞으로도 동일하다고 가정하니 </a:t>
            </a:r>
            <a:r>
              <a:rPr lang="en-US" altLang="ko-KR" dirty="0"/>
              <a:t>1</a:t>
            </a:r>
            <a:r>
              <a:rPr lang="ko-KR" altLang="en-US" dirty="0"/>
              <a:t>년마다 계산할 때 원금에 수익률을 곱해 나온 이자를 해마다 더해줄 것이다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</a:rPr>
              <a:t>이자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수익</a:t>
            </a:r>
            <a:r>
              <a:rPr lang="en-US" altLang="ko-KR" dirty="0">
                <a:highlight>
                  <a:srgbClr val="FFFF00"/>
                </a:highlight>
              </a:rPr>
              <a:t>) = </a:t>
            </a:r>
            <a:r>
              <a:rPr lang="ko-KR" altLang="en-US" dirty="0">
                <a:highlight>
                  <a:srgbClr val="FFFF00"/>
                </a:highlight>
              </a:rPr>
              <a:t>원금</a:t>
            </a:r>
            <a:r>
              <a:rPr lang="en-US" altLang="ko-KR" dirty="0">
                <a:highlight>
                  <a:srgbClr val="FFFF00"/>
                </a:highlight>
              </a:rPr>
              <a:t>*</a:t>
            </a:r>
            <a:r>
              <a:rPr lang="ko-KR" altLang="en-US" dirty="0">
                <a:highlight>
                  <a:srgbClr val="FFFF00"/>
                </a:highlight>
              </a:rPr>
              <a:t>수익률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1D7-191A-4844-AA97-8BB445FCD646}"/>
              </a:ext>
            </a:extLst>
          </p:cNvPr>
          <p:cNvSpPr txBox="1"/>
          <p:nvPr/>
        </p:nvSpPr>
        <p:spPr>
          <a:xfrm>
            <a:off x="1389748" y="2542319"/>
            <a:ext cx="10051843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※</a:t>
            </a:r>
            <a:r>
              <a:rPr lang="ko-KR" altLang="en-US" sz="2000" b="1" dirty="0"/>
              <a:t>투자 수익 구하기</a:t>
            </a:r>
            <a:endParaRPr lang="en-US" altLang="ko-KR" sz="2000" b="1" dirty="0"/>
          </a:p>
          <a:p>
            <a:r>
              <a:rPr lang="en-US" altLang="ko-KR" sz="1500" dirty="0"/>
              <a:t>1. </a:t>
            </a:r>
            <a:r>
              <a:rPr lang="ko-KR" altLang="en-US" sz="1500" dirty="0"/>
              <a:t>기업어음 </a:t>
            </a:r>
            <a:r>
              <a:rPr lang="en-US" altLang="ko-KR" sz="1500" dirty="0"/>
              <a:t>- </a:t>
            </a:r>
            <a:r>
              <a:rPr lang="ko-KR" altLang="en-US" sz="1500" dirty="0"/>
              <a:t>수익률</a:t>
            </a:r>
            <a:r>
              <a:rPr lang="en-US" altLang="ko-KR" sz="1500" dirty="0"/>
              <a:t>: 4.3%		1</a:t>
            </a:r>
            <a:r>
              <a:rPr lang="ko-KR" altLang="en-US" sz="1500" dirty="0"/>
              <a:t>억</a:t>
            </a:r>
            <a:r>
              <a:rPr lang="en-US" altLang="ko-KR" sz="1500" dirty="0"/>
              <a:t>*4.3% = 4,300,000</a:t>
            </a:r>
            <a:r>
              <a:rPr lang="ko-KR" altLang="en-US" sz="1500" dirty="0"/>
              <a:t>원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처음 년도에 </a:t>
            </a:r>
            <a:r>
              <a:rPr lang="en-US" altLang="ko-KR" sz="1500" dirty="0"/>
              <a:t>1</a:t>
            </a:r>
            <a:r>
              <a:rPr lang="ko-KR" altLang="en-US" sz="1500" dirty="0"/>
              <a:t>억을 투자하면 </a:t>
            </a:r>
            <a:r>
              <a:rPr lang="en-US" altLang="ko-KR" sz="1500" dirty="0"/>
              <a:t>2023</a:t>
            </a:r>
            <a:r>
              <a:rPr lang="ko-KR" altLang="en-US" sz="1500" dirty="0"/>
              <a:t>년</a:t>
            </a:r>
            <a:r>
              <a:rPr lang="en-US" altLang="ko-KR" sz="1500" dirty="0"/>
              <a:t>: 1</a:t>
            </a:r>
            <a:r>
              <a:rPr lang="ko-KR" altLang="en-US" sz="1500" dirty="0"/>
              <a:t>억원</a:t>
            </a:r>
            <a:r>
              <a:rPr lang="en-US" altLang="ko-KR" sz="1500" dirty="0"/>
              <a:t>/ 2024</a:t>
            </a:r>
            <a:r>
              <a:rPr lang="ko-KR" altLang="en-US" sz="1500" dirty="0"/>
              <a:t>년</a:t>
            </a:r>
            <a:r>
              <a:rPr lang="en-US" altLang="ko-KR" sz="1500" dirty="0"/>
              <a:t>: 1</a:t>
            </a:r>
            <a:r>
              <a:rPr lang="ko-KR" altLang="en-US" sz="1500" dirty="0"/>
              <a:t>억</a:t>
            </a:r>
            <a:r>
              <a:rPr lang="en-US" altLang="ko-KR" sz="1500" dirty="0"/>
              <a:t>+4,300,000 = 104,300,000</a:t>
            </a:r>
            <a:r>
              <a:rPr lang="ko-KR" altLang="en-US" sz="1500" dirty="0"/>
              <a:t>원</a:t>
            </a:r>
            <a:r>
              <a:rPr lang="en-US" altLang="ko-KR" sz="1500" dirty="0"/>
              <a:t> </a:t>
            </a:r>
          </a:p>
          <a:p>
            <a:endParaRPr lang="en-US" altLang="ko-KR" sz="1500" dirty="0"/>
          </a:p>
          <a:p>
            <a:r>
              <a:rPr lang="en-US" altLang="ko-KR" sz="1500" dirty="0"/>
              <a:t>2. </a:t>
            </a:r>
            <a:r>
              <a:rPr lang="ko-KR" altLang="en-US" sz="1500" dirty="0"/>
              <a:t>단기사채 </a:t>
            </a:r>
            <a:r>
              <a:rPr lang="en-US" altLang="ko-KR" sz="1500" dirty="0"/>
              <a:t>- </a:t>
            </a:r>
            <a:r>
              <a:rPr lang="ko-KR" altLang="en-US" sz="1500" dirty="0"/>
              <a:t>수익률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세전</a:t>
            </a:r>
            <a:r>
              <a:rPr lang="ko-KR" altLang="en-US" sz="1500" dirty="0"/>
              <a:t> </a:t>
            </a:r>
            <a:r>
              <a:rPr lang="en-US" altLang="ko-KR" sz="1500" dirty="0"/>
              <a:t>7.10%	 	1</a:t>
            </a:r>
            <a:r>
              <a:rPr lang="ko-KR" altLang="en-US" sz="1500" dirty="0"/>
              <a:t>억</a:t>
            </a:r>
            <a:r>
              <a:rPr lang="en-US" altLang="ko-KR" sz="1500" dirty="0"/>
              <a:t>*7.10%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</a:t>
            </a:r>
            <a:r>
              <a:rPr lang="en-US" altLang="ko-KR" sz="1500" dirty="0"/>
              <a:t>7,100,000</a:t>
            </a:r>
            <a:r>
              <a:rPr lang="ko-KR" altLang="en-US" sz="1500" dirty="0"/>
              <a:t>원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처음 년도에 </a:t>
            </a:r>
            <a:r>
              <a:rPr lang="en-US" altLang="ko-KR" sz="1500" dirty="0"/>
              <a:t>1</a:t>
            </a:r>
            <a:r>
              <a:rPr lang="ko-KR" altLang="en-US" sz="1500" dirty="0"/>
              <a:t>억을 투자하면 </a:t>
            </a:r>
            <a:r>
              <a:rPr lang="en-US" altLang="ko-KR" sz="1500" dirty="0"/>
              <a:t>2023</a:t>
            </a:r>
            <a:r>
              <a:rPr lang="ko-KR" altLang="en-US" sz="1500" dirty="0"/>
              <a:t>년</a:t>
            </a:r>
            <a:r>
              <a:rPr lang="en-US" altLang="ko-KR" sz="1500" dirty="0"/>
              <a:t>: 1</a:t>
            </a:r>
            <a:r>
              <a:rPr lang="ko-KR" altLang="en-US" sz="1500" dirty="0"/>
              <a:t>억원</a:t>
            </a:r>
            <a:r>
              <a:rPr lang="en-US" altLang="ko-KR" sz="1500" dirty="0"/>
              <a:t>/ 2024</a:t>
            </a:r>
            <a:r>
              <a:rPr lang="ko-KR" altLang="en-US" sz="1500" dirty="0"/>
              <a:t>년</a:t>
            </a:r>
            <a:r>
              <a:rPr lang="en-US" altLang="ko-KR" sz="1500" dirty="0"/>
              <a:t>: 1</a:t>
            </a:r>
            <a:r>
              <a:rPr lang="ko-KR" altLang="en-US" sz="1500" dirty="0"/>
              <a:t>억</a:t>
            </a:r>
            <a:r>
              <a:rPr lang="en-US" altLang="ko-KR" sz="1500" dirty="0"/>
              <a:t>+7,100,000 = 107,100,000</a:t>
            </a:r>
            <a:r>
              <a:rPr lang="ko-KR" altLang="en-US" sz="1500" dirty="0"/>
              <a:t>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3. 5</a:t>
            </a:r>
            <a:r>
              <a:rPr lang="ko-KR" altLang="en-US" sz="1500" dirty="0"/>
              <a:t>년 만기 </a:t>
            </a:r>
            <a:r>
              <a:rPr lang="ko-KR" altLang="en-US" sz="1500" dirty="0" err="1"/>
              <a:t>국고채</a:t>
            </a:r>
            <a:r>
              <a:rPr lang="en-US" altLang="ko-KR" sz="1500" dirty="0"/>
              <a:t> - </a:t>
            </a:r>
            <a:r>
              <a:rPr lang="ko-KR" altLang="en-US" sz="1500" dirty="0"/>
              <a:t>수익률</a:t>
            </a:r>
            <a:r>
              <a:rPr lang="en-US" altLang="ko-KR" sz="1500" dirty="0"/>
              <a:t>: 4.391% 	         5</a:t>
            </a:r>
            <a:r>
              <a:rPr lang="ko-KR" altLang="en-US" sz="1500" dirty="0"/>
              <a:t>억</a:t>
            </a:r>
            <a:r>
              <a:rPr lang="en-US" altLang="ko-KR" sz="1500" dirty="0"/>
              <a:t>*4.391% = 21,955,000</a:t>
            </a:r>
            <a:r>
              <a:rPr lang="ko-KR" altLang="en-US" sz="1500" dirty="0"/>
              <a:t>원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처음 년도에 </a:t>
            </a:r>
            <a:r>
              <a:rPr lang="en-US" altLang="ko-KR" sz="1500" dirty="0"/>
              <a:t>5</a:t>
            </a:r>
            <a:r>
              <a:rPr lang="ko-KR" altLang="en-US" sz="1500" dirty="0"/>
              <a:t>억을 투자하면 </a:t>
            </a:r>
            <a:r>
              <a:rPr lang="en-US" altLang="ko-KR" sz="1500" dirty="0"/>
              <a:t>2023</a:t>
            </a:r>
            <a:r>
              <a:rPr lang="ko-KR" altLang="en-US" sz="1500" dirty="0"/>
              <a:t>년</a:t>
            </a:r>
            <a:r>
              <a:rPr lang="en-US" altLang="ko-KR" sz="1500" dirty="0"/>
              <a:t>: 5</a:t>
            </a:r>
            <a:r>
              <a:rPr lang="ko-KR" altLang="en-US" sz="1500" dirty="0"/>
              <a:t>억원</a:t>
            </a:r>
            <a:r>
              <a:rPr lang="en-US" altLang="ko-KR" sz="1500" dirty="0"/>
              <a:t>/ 2024</a:t>
            </a:r>
            <a:r>
              <a:rPr lang="ko-KR" altLang="en-US" sz="1500" dirty="0"/>
              <a:t>년</a:t>
            </a:r>
            <a:r>
              <a:rPr lang="en-US" altLang="ko-KR" sz="1500" dirty="0"/>
              <a:t>: 5</a:t>
            </a:r>
            <a:r>
              <a:rPr lang="ko-KR" altLang="en-US" sz="1500" dirty="0"/>
              <a:t>억</a:t>
            </a:r>
            <a:r>
              <a:rPr lang="en-US" altLang="ko-KR" sz="1500" dirty="0"/>
              <a:t>+ 21,955,000 = 521,955,000</a:t>
            </a:r>
            <a:r>
              <a:rPr lang="ko-KR" altLang="en-US" sz="1500" dirty="0"/>
              <a:t>원</a:t>
            </a:r>
            <a:r>
              <a:rPr lang="en-US" altLang="ko-KR" sz="1500" dirty="0"/>
              <a:t>/ 2025</a:t>
            </a:r>
            <a:r>
              <a:rPr lang="ko-KR" altLang="en-US" sz="1500" dirty="0"/>
              <a:t>년</a:t>
            </a:r>
            <a:r>
              <a:rPr lang="en-US" altLang="ko-KR" sz="1500" dirty="0"/>
              <a:t>: 543,910,000</a:t>
            </a:r>
            <a:r>
              <a:rPr lang="ko-KR" altLang="en-US" sz="1500" dirty="0"/>
              <a:t>원</a:t>
            </a:r>
            <a:r>
              <a:rPr lang="en-US" altLang="ko-KR" sz="1500" dirty="0"/>
              <a:t>/ 2026</a:t>
            </a:r>
            <a:r>
              <a:rPr lang="ko-KR" altLang="en-US" sz="1500" dirty="0"/>
              <a:t>년</a:t>
            </a:r>
            <a:r>
              <a:rPr lang="en-US" altLang="ko-KR" sz="1500" dirty="0"/>
              <a:t>: 565,865,000</a:t>
            </a:r>
            <a:r>
              <a:rPr lang="ko-KR" altLang="en-US" sz="1500" dirty="0"/>
              <a:t>원</a:t>
            </a:r>
            <a:r>
              <a:rPr lang="en-US" altLang="ko-KR" sz="1500" dirty="0"/>
              <a:t>/ 2027</a:t>
            </a:r>
            <a:r>
              <a:rPr lang="ko-KR" altLang="en-US" sz="1500" dirty="0"/>
              <a:t>년</a:t>
            </a:r>
            <a:r>
              <a:rPr lang="en-US" altLang="ko-KR" sz="1500" dirty="0"/>
              <a:t>: 587,820,000</a:t>
            </a:r>
            <a:r>
              <a:rPr lang="ko-KR" altLang="en-US" sz="1500" dirty="0"/>
              <a:t>원</a:t>
            </a:r>
            <a:r>
              <a:rPr lang="en-US" altLang="ko-KR" sz="1500" dirty="0"/>
              <a:t>/ 2028</a:t>
            </a:r>
            <a:r>
              <a:rPr lang="ko-KR" altLang="en-US" sz="1500" dirty="0"/>
              <a:t>년</a:t>
            </a:r>
            <a:r>
              <a:rPr lang="en-US" altLang="ko-KR" sz="1500" dirty="0"/>
              <a:t>: 609,775,000</a:t>
            </a:r>
            <a:r>
              <a:rPr lang="ko-KR" altLang="en-US" sz="1500" dirty="0"/>
              <a:t>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4. 5</a:t>
            </a:r>
            <a:r>
              <a:rPr lang="ko-KR" altLang="en-US" sz="1500" dirty="0"/>
              <a:t>년 만기 </a:t>
            </a:r>
            <a:r>
              <a:rPr lang="en-US" altLang="ko-KR" sz="1500" dirty="0"/>
              <a:t>AA</a:t>
            </a:r>
            <a:r>
              <a:rPr lang="ko-KR" altLang="en-US" sz="1500" dirty="0"/>
              <a:t>등급 회사채 </a:t>
            </a:r>
            <a:r>
              <a:rPr lang="en-US" altLang="ko-KR" sz="1500" dirty="0"/>
              <a:t>– </a:t>
            </a:r>
            <a:r>
              <a:rPr lang="ko-KR" altLang="en-US" sz="1500" dirty="0"/>
              <a:t>수익률</a:t>
            </a:r>
            <a:r>
              <a:rPr lang="en-US" altLang="ko-KR" sz="1500" dirty="0"/>
              <a:t>: 4.27%		1</a:t>
            </a:r>
            <a:r>
              <a:rPr lang="ko-KR" altLang="en-US" sz="1500" dirty="0"/>
              <a:t>억</a:t>
            </a:r>
            <a:r>
              <a:rPr lang="en-US" altLang="ko-KR" sz="1500" dirty="0"/>
              <a:t>*4.27% =  4,270,000</a:t>
            </a:r>
            <a:r>
              <a:rPr lang="ko-KR" altLang="en-US" sz="1500" dirty="0"/>
              <a:t>원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 처음 년도에 </a:t>
            </a:r>
            <a:r>
              <a:rPr lang="en-US" altLang="ko-KR" sz="1500" dirty="0"/>
              <a:t>1</a:t>
            </a:r>
            <a:r>
              <a:rPr lang="ko-KR" altLang="en-US" sz="1500" dirty="0"/>
              <a:t>억을 투자하면 </a:t>
            </a:r>
            <a:r>
              <a:rPr lang="en-US" altLang="ko-KR" sz="1500" dirty="0"/>
              <a:t>2023</a:t>
            </a:r>
            <a:r>
              <a:rPr lang="ko-KR" altLang="en-US" sz="1500" dirty="0"/>
              <a:t>년</a:t>
            </a:r>
            <a:r>
              <a:rPr lang="en-US" altLang="ko-KR" sz="1500" dirty="0"/>
              <a:t>: 1</a:t>
            </a:r>
            <a:r>
              <a:rPr lang="ko-KR" altLang="en-US" sz="1500" dirty="0"/>
              <a:t>억</a:t>
            </a:r>
            <a:r>
              <a:rPr lang="en-US" altLang="ko-KR" sz="1500" dirty="0"/>
              <a:t>/ 2024</a:t>
            </a:r>
            <a:r>
              <a:rPr lang="ko-KR" altLang="en-US" sz="1500" dirty="0"/>
              <a:t>년</a:t>
            </a:r>
            <a:r>
              <a:rPr lang="en-US" altLang="ko-KR" sz="1500" dirty="0"/>
              <a:t>: 1</a:t>
            </a:r>
            <a:r>
              <a:rPr lang="ko-KR" altLang="en-US" sz="1500" dirty="0"/>
              <a:t>억</a:t>
            </a:r>
            <a:r>
              <a:rPr lang="en-US" altLang="ko-KR" sz="1500" dirty="0"/>
              <a:t>+4,270,000  = 104,270,000</a:t>
            </a:r>
            <a:r>
              <a:rPr lang="ko-KR" altLang="en-US" sz="1500" dirty="0"/>
              <a:t>원</a:t>
            </a:r>
            <a:r>
              <a:rPr lang="en-US" altLang="ko-KR" sz="1500" dirty="0"/>
              <a:t>/ 2025</a:t>
            </a:r>
            <a:r>
              <a:rPr lang="ko-KR" altLang="en-US" sz="1500" dirty="0"/>
              <a:t>년</a:t>
            </a:r>
            <a:r>
              <a:rPr lang="en-US" altLang="ko-KR" sz="1500" dirty="0"/>
              <a:t>: 108,540,000</a:t>
            </a:r>
            <a:r>
              <a:rPr lang="ko-KR" altLang="en-US" sz="1500" dirty="0"/>
              <a:t>원</a:t>
            </a:r>
            <a:r>
              <a:rPr lang="en-US" altLang="ko-KR" sz="1500" dirty="0"/>
              <a:t>/ 2026</a:t>
            </a:r>
            <a:r>
              <a:rPr lang="ko-KR" altLang="en-US" sz="1500" dirty="0"/>
              <a:t>년</a:t>
            </a:r>
            <a:r>
              <a:rPr lang="en-US" altLang="ko-KR" sz="1500" dirty="0"/>
              <a:t>: 112,810,000</a:t>
            </a:r>
            <a:r>
              <a:rPr lang="ko-KR" altLang="en-US" sz="1500" dirty="0"/>
              <a:t>원</a:t>
            </a:r>
            <a:r>
              <a:rPr lang="en-US" altLang="ko-KR" sz="1500" dirty="0"/>
              <a:t>/ 2027</a:t>
            </a:r>
            <a:r>
              <a:rPr lang="ko-KR" altLang="en-US" sz="1500" dirty="0"/>
              <a:t>년</a:t>
            </a:r>
            <a:r>
              <a:rPr lang="en-US" altLang="ko-KR" sz="1500" dirty="0"/>
              <a:t>: 117,080,000</a:t>
            </a:r>
            <a:r>
              <a:rPr lang="ko-KR" altLang="en-US" sz="1500" dirty="0"/>
              <a:t>원</a:t>
            </a:r>
            <a:r>
              <a:rPr lang="en-US" altLang="ko-KR" sz="1500" dirty="0"/>
              <a:t>/ 2028</a:t>
            </a:r>
            <a:r>
              <a:rPr lang="ko-KR" altLang="en-US" sz="1500" dirty="0"/>
              <a:t>년</a:t>
            </a:r>
            <a:r>
              <a:rPr lang="en-US" altLang="ko-KR" sz="1500" dirty="0"/>
              <a:t>: 121,350,000</a:t>
            </a:r>
            <a:r>
              <a:rPr lang="ko-KR" altLang="en-US" sz="1500" dirty="0"/>
              <a:t>원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5. 5</a:t>
            </a:r>
            <a:r>
              <a:rPr lang="ko-KR" altLang="en-US" sz="1500" dirty="0"/>
              <a:t>년 만기 </a:t>
            </a:r>
            <a:r>
              <a:rPr lang="en-US" altLang="ko-KR" sz="1500" dirty="0"/>
              <a:t>MBS – </a:t>
            </a:r>
            <a:r>
              <a:rPr lang="ko-KR" altLang="en-US" sz="1500" dirty="0"/>
              <a:t>수익률</a:t>
            </a:r>
            <a:r>
              <a:rPr lang="en-US" altLang="ko-KR" sz="1500" dirty="0"/>
              <a:t>: 4.494% 	 2</a:t>
            </a:r>
            <a:r>
              <a:rPr lang="ko-KR" altLang="en-US" sz="1500" dirty="0"/>
              <a:t>억</a:t>
            </a:r>
            <a:r>
              <a:rPr lang="en-US" altLang="ko-KR" sz="1500" dirty="0"/>
              <a:t>*4.494% = 8,988,000</a:t>
            </a:r>
            <a:r>
              <a:rPr lang="ko-KR" altLang="en-US" sz="1500" dirty="0"/>
              <a:t>원</a:t>
            </a:r>
            <a:endParaRPr lang="en-US" altLang="ko-KR" sz="1500" dirty="0"/>
          </a:p>
          <a:p>
            <a:r>
              <a:rPr lang="en-US" altLang="ko-KR" sz="1500" dirty="0"/>
              <a:t>	</a:t>
            </a:r>
            <a:r>
              <a:rPr lang="ko-KR" altLang="en-US" sz="1500" dirty="0"/>
              <a:t> 처음 년도에 </a:t>
            </a:r>
            <a:r>
              <a:rPr lang="en-US" altLang="ko-KR" sz="1500" dirty="0"/>
              <a:t>1</a:t>
            </a:r>
            <a:r>
              <a:rPr lang="ko-KR" altLang="en-US" sz="1500" dirty="0"/>
              <a:t>억을 투자하면 </a:t>
            </a:r>
            <a:r>
              <a:rPr lang="en-US" altLang="ko-KR" sz="1500" dirty="0"/>
              <a:t>2023</a:t>
            </a:r>
            <a:r>
              <a:rPr lang="ko-KR" altLang="en-US" sz="1500" dirty="0"/>
              <a:t>년</a:t>
            </a:r>
            <a:r>
              <a:rPr lang="en-US" altLang="ko-KR" sz="1500" dirty="0"/>
              <a:t>: 2</a:t>
            </a:r>
            <a:r>
              <a:rPr lang="ko-KR" altLang="en-US" sz="1500" dirty="0"/>
              <a:t>억</a:t>
            </a:r>
            <a:r>
              <a:rPr lang="en-US" altLang="ko-KR" sz="1500" dirty="0"/>
              <a:t>/ 2024</a:t>
            </a:r>
            <a:r>
              <a:rPr lang="ko-KR" altLang="en-US" sz="1500" dirty="0"/>
              <a:t>년</a:t>
            </a:r>
            <a:r>
              <a:rPr lang="en-US" altLang="ko-KR" sz="1500" dirty="0"/>
              <a:t>: 2</a:t>
            </a:r>
            <a:r>
              <a:rPr lang="ko-KR" altLang="en-US" sz="1500" dirty="0"/>
              <a:t>억</a:t>
            </a:r>
            <a:r>
              <a:rPr lang="en-US" altLang="ko-KR" sz="1500" dirty="0"/>
              <a:t>+ 8,988,000 = 208,988,000</a:t>
            </a:r>
            <a:r>
              <a:rPr lang="ko-KR" altLang="en-US" sz="1500" dirty="0"/>
              <a:t>원</a:t>
            </a:r>
            <a:r>
              <a:rPr lang="en-US" altLang="ko-KR" sz="1500" dirty="0"/>
              <a:t>/ 2025</a:t>
            </a:r>
            <a:r>
              <a:rPr lang="ko-KR" altLang="en-US" sz="1500" dirty="0"/>
              <a:t>년</a:t>
            </a:r>
            <a:r>
              <a:rPr lang="en-US" altLang="ko-KR" sz="1500" dirty="0"/>
              <a:t>: 217,976,000</a:t>
            </a:r>
            <a:r>
              <a:rPr lang="ko-KR" altLang="en-US" sz="1500" dirty="0"/>
              <a:t>원</a:t>
            </a:r>
            <a:r>
              <a:rPr lang="en-US" altLang="ko-KR" sz="1500" dirty="0"/>
              <a:t>/ 2026</a:t>
            </a:r>
            <a:r>
              <a:rPr lang="ko-KR" altLang="en-US" sz="1500" dirty="0"/>
              <a:t>년</a:t>
            </a:r>
            <a:r>
              <a:rPr lang="en-US" altLang="ko-KR" sz="1500" dirty="0"/>
              <a:t>: 226,964,000</a:t>
            </a:r>
            <a:r>
              <a:rPr lang="ko-KR" altLang="en-US" sz="1500" dirty="0"/>
              <a:t>원</a:t>
            </a:r>
            <a:r>
              <a:rPr lang="en-US" altLang="ko-KR" sz="1500" dirty="0"/>
              <a:t>/ 2027</a:t>
            </a:r>
            <a:r>
              <a:rPr lang="ko-KR" altLang="en-US" sz="1500" dirty="0"/>
              <a:t>년</a:t>
            </a:r>
            <a:r>
              <a:rPr lang="en-US" altLang="ko-KR" sz="1500" dirty="0"/>
              <a:t>: 235,952,000</a:t>
            </a:r>
            <a:r>
              <a:rPr lang="ko-KR" altLang="en-US" sz="1500" dirty="0"/>
              <a:t>원</a:t>
            </a:r>
            <a:r>
              <a:rPr lang="en-US" altLang="ko-KR" sz="1500" dirty="0"/>
              <a:t>/ 2028</a:t>
            </a:r>
            <a:r>
              <a:rPr lang="ko-KR" altLang="en-US" sz="1500" dirty="0"/>
              <a:t>년</a:t>
            </a:r>
            <a:r>
              <a:rPr lang="en-US" altLang="ko-KR" sz="1500" dirty="0"/>
              <a:t>: 244,940,000</a:t>
            </a:r>
            <a:r>
              <a:rPr lang="ko-KR" altLang="en-US" sz="1500" dirty="0"/>
              <a:t>원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B9CA9B9-5943-4F0F-AE0D-AF434DBD8188}"/>
              </a:ext>
            </a:extLst>
          </p:cNvPr>
          <p:cNvSpPr/>
          <p:nvPr/>
        </p:nvSpPr>
        <p:spPr>
          <a:xfrm>
            <a:off x="4324299" y="3633305"/>
            <a:ext cx="681318" cy="14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68BF164-E1E4-4715-87DE-19480D3D983C}"/>
              </a:ext>
            </a:extLst>
          </p:cNvPr>
          <p:cNvSpPr/>
          <p:nvPr/>
        </p:nvSpPr>
        <p:spPr>
          <a:xfrm>
            <a:off x="4580496" y="4298248"/>
            <a:ext cx="681318" cy="14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0E7419A-64F6-4FCB-9605-A5D615A3542B}"/>
              </a:ext>
            </a:extLst>
          </p:cNvPr>
          <p:cNvSpPr/>
          <p:nvPr/>
        </p:nvSpPr>
        <p:spPr>
          <a:xfrm>
            <a:off x="5100649" y="5252966"/>
            <a:ext cx="851648" cy="145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45E5564-8D07-40F5-8290-878A3A39285E}"/>
              </a:ext>
            </a:extLst>
          </p:cNvPr>
          <p:cNvSpPr/>
          <p:nvPr/>
        </p:nvSpPr>
        <p:spPr>
          <a:xfrm>
            <a:off x="4265795" y="6115336"/>
            <a:ext cx="798327" cy="14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0485624-3594-4D54-A312-8C3268591199}"/>
              </a:ext>
            </a:extLst>
          </p:cNvPr>
          <p:cNvSpPr/>
          <p:nvPr/>
        </p:nvSpPr>
        <p:spPr>
          <a:xfrm>
            <a:off x="3759523" y="2915609"/>
            <a:ext cx="1246094" cy="15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9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625" y="465653"/>
            <a:ext cx="44484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5000" b="1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번</a:t>
            </a:r>
            <a:endParaRPr lang="en-US" sz="5000" b="1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320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780" y="1327427"/>
            <a:ext cx="82552" cy="5396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819388-F5E4-4F6F-9A2E-61F9C2B34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173718"/>
              </p:ext>
            </p:extLst>
          </p:nvPr>
        </p:nvGraphicFramePr>
        <p:xfrm>
          <a:off x="1354980" y="0"/>
          <a:ext cx="9815043" cy="3727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74C956-1D66-46EB-BA8E-3F056894E59D}"/>
              </a:ext>
            </a:extLst>
          </p:cNvPr>
          <p:cNvSpPr txBox="1"/>
          <p:nvPr/>
        </p:nvSpPr>
        <p:spPr>
          <a:xfrm>
            <a:off x="1252818" y="96321"/>
            <a:ext cx="111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D90F0-82EA-4F65-BC44-39EAD3AC6533}"/>
              </a:ext>
            </a:extLst>
          </p:cNvPr>
          <p:cNvSpPr txBox="1"/>
          <p:nvPr/>
        </p:nvSpPr>
        <p:spPr>
          <a:xfrm>
            <a:off x="865494" y="3609818"/>
            <a:ext cx="11326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※</a:t>
            </a:r>
            <a:r>
              <a:rPr lang="ko-KR" altLang="en-US" b="1" dirty="0"/>
              <a:t>재투자</a:t>
            </a:r>
            <a:endParaRPr lang="en-US" altLang="ko-KR" b="1" dirty="0"/>
          </a:p>
          <a:p>
            <a:r>
              <a:rPr lang="en-US" altLang="ko-KR" dirty="0"/>
              <a:t>* </a:t>
            </a:r>
            <a:r>
              <a:rPr lang="ko-KR" altLang="en-US" dirty="0"/>
              <a:t>국고채의 수익은 기업어음에 재투자</a:t>
            </a:r>
            <a:r>
              <a:rPr lang="en-US" altLang="ko-KR" dirty="0"/>
              <a:t>, 5</a:t>
            </a:r>
            <a:r>
              <a:rPr lang="ko-KR" altLang="en-US" dirty="0"/>
              <a:t>년 만기 </a:t>
            </a:r>
            <a:r>
              <a:rPr lang="en-US" altLang="ko-KR" dirty="0"/>
              <a:t>AA</a:t>
            </a:r>
            <a:r>
              <a:rPr lang="ko-KR" altLang="en-US" dirty="0"/>
              <a:t>등급 회사채와 </a:t>
            </a:r>
            <a:r>
              <a:rPr lang="en-US" altLang="ko-KR" dirty="0"/>
              <a:t>5</a:t>
            </a:r>
            <a:r>
              <a:rPr lang="ko-KR" altLang="en-US" dirty="0"/>
              <a:t>년 만기 </a:t>
            </a:r>
            <a:r>
              <a:rPr lang="en-US" altLang="ko-KR" dirty="0"/>
              <a:t>MBS</a:t>
            </a:r>
            <a:r>
              <a:rPr lang="ko-KR" altLang="en-US" dirty="0"/>
              <a:t>수익은 단기사채에 재투자한다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 1</a:t>
            </a:r>
            <a:r>
              <a:rPr lang="ko-KR" altLang="en-US" dirty="0"/>
              <a:t>번째 재투자 할 때는 수익금을 원금으로 투자</a:t>
            </a:r>
            <a:r>
              <a:rPr lang="en-US" altLang="ko-KR" dirty="0"/>
              <a:t>, 2</a:t>
            </a:r>
            <a:r>
              <a:rPr lang="ko-KR" altLang="en-US" dirty="0"/>
              <a:t>번째 재투자 할 때부터는 </a:t>
            </a:r>
            <a:r>
              <a:rPr lang="en-US" altLang="ko-KR" dirty="0"/>
              <a:t>(</a:t>
            </a:r>
            <a:r>
              <a:rPr lang="ko-KR" altLang="en-US" dirty="0"/>
              <a:t>전년도 재투자한 원리금</a:t>
            </a:r>
            <a:r>
              <a:rPr lang="en-US" altLang="ko-KR" dirty="0"/>
              <a:t>)+(</a:t>
            </a:r>
            <a:r>
              <a:rPr lang="ko-KR" altLang="en-US" dirty="0"/>
              <a:t>새로 나온 수익금</a:t>
            </a:r>
            <a:r>
              <a:rPr lang="en-US" altLang="ko-KR" dirty="0"/>
              <a:t>(</a:t>
            </a:r>
            <a:r>
              <a:rPr lang="ko-KR" altLang="en-US" dirty="0"/>
              <a:t>이자</a:t>
            </a:r>
            <a:r>
              <a:rPr lang="en-US" altLang="ko-KR" dirty="0"/>
              <a:t>))</a:t>
            </a:r>
            <a:r>
              <a:rPr lang="ko-KR" altLang="en-US" dirty="0"/>
              <a:t>을 원금으로 재투자한다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BB206-9EE5-4C58-A7D4-A8936A91CA28}"/>
              </a:ext>
            </a:extLst>
          </p:cNvPr>
          <p:cNvSpPr txBox="1"/>
          <p:nvPr/>
        </p:nvSpPr>
        <p:spPr>
          <a:xfrm>
            <a:off x="923476" y="4937245"/>
            <a:ext cx="11210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기업어음에 재투자 </a:t>
            </a:r>
            <a:r>
              <a:rPr lang="en-US" altLang="ko-KR" sz="1600" dirty="0"/>
              <a:t>– 2024</a:t>
            </a:r>
            <a:r>
              <a:rPr lang="ko-KR" altLang="en-US" sz="1600" dirty="0"/>
              <a:t>년</a:t>
            </a:r>
            <a:r>
              <a:rPr lang="en-US" altLang="ko-KR" sz="1600" dirty="0"/>
              <a:t>: 21,955,000/ 2025</a:t>
            </a:r>
            <a:r>
              <a:rPr lang="ko-KR" altLang="en-US" sz="1600" dirty="0"/>
              <a:t>년</a:t>
            </a:r>
            <a:r>
              <a:rPr lang="en-US" altLang="ko-KR" sz="1600" dirty="0"/>
              <a:t>: 21,955,000+(21,955,000*4.3%) = 22,899,065</a:t>
            </a:r>
            <a:r>
              <a:rPr lang="ko-KR" altLang="en-US" sz="1600" dirty="0"/>
              <a:t>원</a:t>
            </a:r>
            <a:r>
              <a:rPr lang="en-US" altLang="ko-KR" sz="1600" dirty="0"/>
              <a:t>/ 2026</a:t>
            </a:r>
            <a:r>
              <a:rPr lang="ko-KR" altLang="en-US" sz="1600" dirty="0"/>
              <a:t>년</a:t>
            </a:r>
            <a:r>
              <a:rPr lang="en-US" altLang="ko-KR" sz="1600" dirty="0"/>
              <a:t>: 22,899,065+(22,899,065*4.3%) = 23,883,724</a:t>
            </a:r>
            <a:r>
              <a:rPr lang="ko-KR" altLang="en-US" sz="1600" dirty="0"/>
              <a:t>원</a:t>
            </a:r>
            <a:r>
              <a:rPr lang="en-US" altLang="ko-KR" sz="1600" dirty="0"/>
              <a:t>/ 2027</a:t>
            </a:r>
            <a:r>
              <a:rPr lang="ko-KR" altLang="en-US" sz="1600" dirty="0"/>
              <a:t>년</a:t>
            </a:r>
            <a:r>
              <a:rPr lang="en-US" altLang="ko-KR" sz="1600" dirty="0"/>
              <a:t>: 23,883,724+(23,883,724*4.3%) = 24,910,724</a:t>
            </a:r>
            <a:r>
              <a:rPr lang="ko-KR" altLang="en-US" sz="1600" dirty="0"/>
              <a:t>원</a:t>
            </a:r>
            <a:r>
              <a:rPr lang="en-US" altLang="ko-KR" sz="1600" dirty="0"/>
              <a:t>/ 2028</a:t>
            </a:r>
            <a:r>
              <a:rPr lang="ko-KR" altLang="en-US" sz="1600" dirty="0"/>
              <a:t>년</a:t>
            </a:r>
            <a:r>
              <a:rPr lang="en-US" altLang="ko-KR" sz="1600" dirty="0"/>
              <a:t>: 24,910,724+(24,910,724*4.3%) = 25,981,885</a:t>
            </a:r>
            <a:r>
              <a:rPr lang="ko-KR" altLang="en-US" sz="1600" dirty="0"/>
              <a:t>원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단기사채에 재투자 </a:t>
            </a:r>
            <a:r>
              <a:rPr lang="en-US" altLang="ko-KR" sz="1600" dirty="0"/>
              <a:t>- 2024</a:t>
            </a:r>
            <a:r>
              <a:rPr lang="ko-KR" altLang="en-US" sz="1600" dirty="0"/>
              <a:t>년</a:t>
            </a:r>
            <a:r>
              <a:rPr lang="en-US" altLang="ko-KR" sz="1600" dirty="0"/>
              <a:t>: 4,270,000+ 8,988,000 = 13,258,000</a:t>
            </a:r>
            <a:r>
              <a:rPr lang="ko-KR" altLang="en-US" sz="1600" dirty="0"/>
              <a:t>원</a:t>
            </a:r>
            <a:r>
              <a:rPr lang="en-US" altLang="ko-KR" sz="1600" dirty="0"/>
              <a:t>/ 2025</a:t>
            </a:r>
            <a:r>
              <a:rPr lang="ko-KR" altLang="en-US" sz="1600" dirty="0"/>
              <a:t>년</a:t>
            </a:r>
            <a:r>
              <a:rPr lang="en-US" altLang="ko-KR" sz="1600" dirty="0"/>
              <a:t>: 13,258,000+(13,258,000*7.10%) = 14,199,318</a:t>
            </a:r>
            <a:r>
              <a:rPr lang="ko-KR" altLang="en-US" sz="1600" dirty="0"/>
              <a:t>원</a:t>
            </a:r>
            <a:r>
              <a:rPr lang="en-US" altLang="ko-KR" sz="1600" dirty="0"/>
              <a:t>/ 2026</a:t>
            </a:r>
            <a:r>
              <a:rPr lang="ko-KR" altLang="en-US" sz="1600" dirty="0"/>
              <a:t>년</a:t>
            </a:r>
            <a:r>
              <a:rPr lang="en-US" altLang="ko-KR" sz="1600" dirty="0"/>
              <a:t>: 14,199,318+(14,199,318*7.10%) = 15,207,469</a:t>
            </a:r>
            <a:r>
              <a:rPr lang="ko-KR" altLang="en-US" sz="1600" dirty="0"/>
              <a:t>원</a:t>
            </a:r>
            <a:r>
              <a:rPr lang="en-US" altLang="ko-KR" sz="1600" dirty="0"/>
              <a:t>/ 2027</a:t>
            </a:r>
            <a:r>
              <a:rPr lang="ko-KR" altLang="en-US" sz="1600" dirty="0"/>
              <a:t>년</a:t>
            </a:r>
            <a:r>
              <a:rPr lang="en-US" altLang="ko-KR" sz="1600" dirty="0"/>
              <a:t>: 15,207,469+(15,207,469*7.10%) = 16,287,199</a:t>
            </a:r>
            <a:r>
              <a:rPr lang="ko-KR" altLang="en-US" sz="1600" dirty="0"/>
              <a:t>원</a:t>
            </a:r>
            <a:r>
              <a:rPr lang="en-US" altLang="ko-KR" sz="1600" dirty="0"/>
              <a:t>/ 2028</a:t>
            </a:r>
            <a:r>
              <a:rPr lang="ko-KR" altLang="en-US" sz="1600" dirty="0"/>
              <a:t>년</a:t>
            </a:r>
            <a:r>
              <a:rPr lang="en-US" altLang="ko-KR" sz="1600" dirty="0"/>
              <a:t>: 16,287,199+(16,287,199*7.10%) = 17,443,590</a:t>
            </a:r>
            <a:r>
              <a:rPr lang="ko-KR" altLang="en-US" sz="1600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03580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625" y="465653"/>
            <a:ext cx="44484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r>
              <a:rPr lang="ko-KR" altLang="en-US" sz="5000" b="1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번</a:t>
            </a:r>
            <a:endParaRPr lang="en-US" sz="5000" b="1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320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780" y="1327427"/>
            <a:ext cx="82552" cy="53969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AE1C19-C01A-4DD7-BB78-1C2C427FE8D4}"/>
              </a:ext>
            </a:extLst>
          </p:cNvPr>
          <p:cNvSpPr txBox="1"/>
          <p:nvPr/>
        </p:nvSpPr>
        <p:spPr>
          <a:xfrm>
            <a:off x="1048871" y="3429000"/>
            <a:ext cx="10892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※2028</a:t>
            </a:r>
            <a:r>
              <a:rPr lang="ko-KR" altLang="en-US" b="1" dirty="0"/>
              <a:t>년 </a:t>
            </a:r>
            <a:r>
              <a:rPr lang="en-US" altLang="ko-KR" b="1" dirty="0"/>
              <a:t>10</a:t>
            </a:r>
            <a:r>
              <a:rPr lang="ko-KR" altLang="en-US" b="1" dirty="0"/>
              <a:t>월 </a:t>
            </a:r>
            <a:r>
              <a:rPr lang="en-US" altLang="ko-KR" b="1" dirty="0"/>
              <a:t>31</a:t>
            </a:r>
            <a:r>
              <a:rPr lang="ko-KR" altLang="en-US" b="1" dirty="0"/>
              <a:t>일 최종 원리금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기업어음 원리금</a:t>
            </a:r>
            <a:r>
              <a:rPr lang="en-US" altLang="ko-KR" dirty="0"/>
              <a:t>:</a:t>
            </a:r>
            <a:r>
              <a:rPr lang="en-US" altLang="ko-KR" sz="1800" dirty="0"/>
              <a:t> 104,300,000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단기사채 원리금</a:t>
            </a:r>
            <a:r>
              <a:rPr lang="en-US" altLang="ko-KR" dirty="0"/>
              <a:t>: </a:t>
            </a:r>
            <a:r>
              <a:rPr lang="en-US" altLang="ko-KR" sz="1800" dirty="0"/>
              <a:t>107,100,000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/>
              <a:t>년 만기 </a:t>
            </a:r>
            <a:r>
              <a:rPr lang="ko-KR" altLang="en-US" dirty="0" err="1"/>
              <a:t>국고채</a:t>
            </a:r>
            <a:r>
              <a:rPr lang="ko-KR" altLang="en-US" dirty="0"/>
              <a:t> 원리금</a:t>
            </a:r>
            <a:r>
              <a:rPr lang="en-US" altLang="ko-KR" dirty="0"/>
              <a:t>(</a:t>
            </a:r>
            <a:r>
              <a:rPr lang="ko-KR" altLang="en-US" dirty="0"/>
              <a:t>재투자한 비용 제외</a:t>
            </a:r>
            <a:r>
              <a:rPr lang="en-US" altLang="ko-KR" dirty="0"/>
              <a:t>): (</a:t>
            </a:r>
            <a:r>
              <a:rPr lang="ko-KR" altLang="en-US" dirty="0"/>
              <a:t>원금</a:t>
            </a:r>
            <a:r>
              <a:rPr lang="en-US" altLang="ko-KR" dirty="0"/>
              <a:t>+</a:t>
            </a:r>
            <a:r>
              <a:rPr lang="ko-KR" altLang="en-US" dirty="0"/>
              <a:t>마지막 해 이자</a:t>
            </a:r>
            <a:r>
              <a:rPr lang="en-US" altLang="ko-KR" dirty="0"/>
              <a:t>) = </a:t>
            </a:r>
            <a:r>
              <a:rPr lang="en-US" altLang="ko-KR" sz="1800" dirty="0"/>
              <a:t>521,955,000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/>
              <a:t>년 만기 </a:t>
            </a:r>
            <a:r>
              <a:rPr lang="en-US" altLang="ko-KR" dirty="0"/>
              <a:t>AA</a:t>
            </a:r>
            <a:r>
              <a:rPr lang="ko-KR" altLang="en-US" dirty="0"/>
              <a:t>등급 회사채 원리금</a:t>
            </a:r>
            <a:r>
              <a:rPr lang="en-US" altLang="ko-KR" dirty="0"/>
              <a:t>(</a:t>
            </a:r>
            <a:r>
              <a:rPr lang="ko-KR" altLang="en-US" dirty="0"/>
              <a:t>재투자한 비용 제외</a:t>
            </a:r>
            <a:r>
              <a:rPr lang="en-US" altLang="ko-KR" dirty="0"/>
              <a:t>): (</a:t>
            </a:r>
            <a:r>
              <a:rPr lang="ko-KR" altLang="en-US" dirty="0"/>
              <a:t>원금</a:t>
            </a:r>
            <a:r>
              <a:rPr lang="en-US" altLang="ko-KR" dirty="0"/>
              <a:t>+</a:t>
            </a:r>
            <a:r>
              <a:rPr lang="ko-KR" altLang="en-US" dirty="0"/>
              <a:t>마지막 해 이자</a:t>
            </a:r>
            <a:r>
              <a:rPr lang="en-US" altLang="ko-KR" dirty="0"/>
              <a:t>) = </a:t>
            </a:r>
            <a:r>
              <a:rPr lang="en-US" altLang="ko-KR" sz="1800" dirty="0"/>
              <a:t>104,270,000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/>
              <a:t>년 만기 </a:t>
            </a:r>
            <a:r>
              <a:rPr lang="en-US" altLang="ko-KR" dirty="0"/>
              <a:t>MBS </a:t>
            </a:r>
            <a:r>
              <a:rPr lang="ko-KR" altLang="en-US" dirty="0"/>
              <a:t>원리금</a:t>
            </a:r>
            <a:r>
              <a:rPr lang="en-US" altLang="ko-KR" dirty="0"/>
              <a:t>(</a:t>
            </a:r>
            <a:r>
              <a:rPr lang="ko-KR" altLang="en-US" dirty="0"/>
              <a:t>재투자한 비용 제외</a:t>
            </a:r>
            <a:r>
              <a:rPr lang="en-US" altLang="ko-KR" dirty="0"/>
              <a:t>): (</a:t>
            </a:r>
            <a:r>
              <a:rPr lang="ko-KR" altLang="en-US" dirty="0"/>
              <a:t>원금</a:t>
            </a:r>
            <a:r>
              <a:rPr lang="en-US" altLang="ko-KR" dirty="0"/>
              <a:t>+</a:t>
            </a:r>
            <a:r>
              <a:rPr lang="ko-KR" altLang="en-US" dirty="0"/>
              <a:t>마지막 해 이자</a:t>
            </a:r>
            <a:r>
              <a:rPr lang="en-US" altLang="ko-KR" dirty="0"/>
              <a:t>) = </a:t>
            </a:r>
            <a:r>
              <a:rPr lang="en-US" altLang="ko-KR" sz="1800" dirty="0"/>
              <a:t>208,988,000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재투자 </a:t>
            </a:r>
            <a:r>
              <a:rPr lang="en-US" altLang="ko-KR" dirty="0"/>
              <a:t>- </a:t>
            </a:r>
            <a:r>
              <a:rPr lang="ko-KR" altLang="en-US" dirty="0"/>
              <a:t>기업어음 원리금</a:t>
            </a:r>
            <a:r>
              <a:rPr lang="en-US" altLang="ko-KR" dirty="0"/>
              <a:t>: 25,981,885</a:t>
            </a:r>
            <a:r>
              <a:rPr lang="ko-KR" altLang="en-US" dirty="0"/>
              <a:t>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재투자 </a:t>
            </a:r>
            <a:r>
              <a:rPr lang="en-US" altLang="ko-KR" dirty="0"/>
              <a:t>-</a:t>
            </a:r>
            <a:r>
              <a:rPr lang="en-US" altLang="ko-KR" sz="1800" dirty="0"/>
              <a:t> </a:t>
            </a:r>
            <a:r>
              <a:rPr lang="ko-KR" altLang="en-US" dirty="0"/>
              <a:t>단기사채 원리금</a:t>
            </a:r>
            <a:r>
              <a:rPr lang="en-US" altLang="ko-KR" dirty="0"/>
              <a:t>: </a:t>
            </a:r>
            <a:r>
              <a:rPr lang="en-US" altLang="ko-KR" sz="1800" dirty="0"/>
              <a:t>17,443,590</a:t>
            </a:r>
            <a:r>
              <a:rPr lang="ko-KR" altLang="en-US" sz="1800" dirty="0"/>
              <a:t>원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r>
              <a:rPr lang="en-US" altLang="ko-KR" b="1" dirty="0"/>
              <a:t>※2028</a:t>
            </a:r>
            <a:r>
              <a:rPr lang="ko-KR" altLang="en-US" b="1" dirty="0"/>
              <a:t>년 </a:t>
            </a:r>
            <a:r>
              <a:rPr lang="en-US" altLang="ko-KR" b="1" dirty="0"/>
              <a:t>10</a:t>
            </a:r>
            <a:r>
              <a:rPr lang="ko-KR" altLang="en-US" b="1" dirty="0"/>
              <a:t>월 </a:t>
            </a:r>
            <a:r>
              <a:rPr lang="en-US" altLang="ko-KR" b="1" dirty="0"/>
              <a:t>31</a:t>
            </a:r>
            <a:r>
              <a:rPr lang="ko-KR" altLang="en-US" b="1" dirty="0"/>
              <a:t>일 최종 원리금 합계</a:t>
            </a:r>
            <a:r>
              <a:rPr lang="en-US" altLang="ko-KR" b="1" dirty="0"/>
              <a:t>: </a:t>
            </a:r>
            <a:r>
              <a:rPr lang="en-US" altLang="ko-KR" sz="1800" dirty="0"/>
              <a:t>104,300,000</a:t>
            </a:r>
            <a:r>
              <a:rPr lang="ko-KR" altLang="en-US" sz="1800" dirty="0"/>
              <a:t>원 </a:t>
            </a:r>
            <a:r>
              <a:rPr lang="en-US" altLang="ko-KR" sz="1800" dirty="0"/>
              <a:t>+ 107,100,000</a:t>
            </a:r>
            <a:r>
              <a:rPr lang="ko-KR" altLang="en-US" sz="1800" dirty="0"/>
              <a:t>원 </a:t>
            </a:r>
            <a:r>
              <a:rPr lang="en-US" altLang="ko-KR" sz="1800" dirty="0"/>
              <a:t>+ 521,955,000</a:t>
            </a:r>
            <a:r>
              <a:rPr lang="ko-KR" altLang="en-US" sz="1800" dirty="0"/>
              <a:t>원 </a:t>
            </a:r>
            <a:r>
              <a:rPr lang="en-US" altLang="ko-KR" sz="1800" dirty="0"/>
              <a:t>+ 104,270,000</a:t>
            </a:r>
            <a:r>
              <a:rPr lang="ko-KR" altLang="en-US" sz="1800" dirty="0"/>
              <a:t>원 </a:t>
            </a:r>
            <a:r>
              <a:rPr lang="en-US" altLang="ko-KR" sz="1800" dirty="0"/>
              <a:t>+ 208,988,000</a:t>
            </a:r>
            <a:r>
              <a:rPr lang="ko-KR" altLang="en-US" sz="1800" dirty="0"/>
              <a:t>원 </a:t>
            </a:r>
            <a:r>
              <a:rPr lang="en-US" altLang="ko-KR" sz="1800" dirty="0"/>
              <a:t>+</a:t>
            </a:r>
            <a:r>
              <a:rPr lang="en-US" altLang="ko-KR" dirty="0"/>
              <a:t> 25,981,885</a:t>
            </a:r>
            <a:r>
              <a:rPr lang="ko-KR" altLang="en-US" dirty="0"/>
              <a:t>원 </a:t>
            </a:r>
            <a:r>
              <a:rPr lang="en-US" altLang="ko-KR" dirty="0"/>
              <a:t>+</a:t>
            </a:r>
            <a:r>
              <a:rPr lang="en-US" altLang="ko-KR" sz="1800" dirty="0"/>
              <a:t> 17,443,590</a:t>
            </a:r>
            <a:r>
              <a:rPr lang="ko-KR" altLang="en-US" sz="1800" dirty="0"/>
              <a:t>원 </a:t>
            </a:r>
            <a:r>
              <a:rPr lang="en-US" altLang="ko-KR" sz="1800" dirty="0"/>
              <a:t>=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1,090,038,475</a:t>
            </a:r>
            <a:r>
              <a:rPr lang="ko-KR" altLang="en-US" dirty="0">
                <a:highlight>
                  <a:srgbClr val="FFFF00"/>
                </a:highlight>
              </a:rPr>
              <a:t>원</a:t>
            </a:r>
            <a:endParaRPr lang="en-US" altLang="ko-KR" sz="1800" dirty="0">
              <a:highlight>
                <a:srgbClr val="FFFF00"/>
              </a:highlight>
            </a:endParaRPr>
          </a:p>
          <a:p>
            <a:endParaRPr lang="en-US" altLang="ko-KR" b="1" dirty="0"/>
          </a:p>
          <a:p>
            <a:endParaRPr lang="en-US" altLang="ko-KR" sz="1800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971B3ED4-5226-4303-8EB7-75E7603C4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520402"/>
              </p:ext>
            </p:extLst>
          </p:nvPr>
        </p:nvGraphicFramePr>
        <p:xfrm>
          <a:off x="1349843" y="145142"/>
          <a:ext cx="9492313" cy="3283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CC4BCC-0A5C-45C9-9733-AC2C8A5D7B97}"/>
              </a:ext>
            </a:extLst>
          </p:cNvPr>
          <p:cNvSpPr txBox="1"/>
          <p:nvPr/>
        </p:nvSpPr>
        <p:spPr>
          <a:xfrm>
            <a:off x="10725615" y="280987"/>
            <a:ext cx="121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20620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797</Words>
  <Application>Microsoft Office PowerPoint</Application>
  <PresentationFormat>와이드스크린</PresentationFormat>
  <Paragraphs>62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Noto Sans CJK KR Bold</vt:lpstr>
      <vt:lpstr>Noto Sans Korean</vt:lpstr>
      <vt:lpstr>맑은 고딕</vt:lpstr>
      <vt:lpstr>Arial</vt:lpstr>
      <vt:lpstr>Calibri</vt:lpstr>
      <vt:lpstr>Lato</vt:lpstr>
      <vt:lpstr>Montserrat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admin</cp:lastModifiedBy>
  <cp:revision>194</cp:revision>
  <dcterms:created xsi:type="dcterms:W3CDTF">2018-08-21T13:08:41Z</dcterms:created>
  <dcterms:modified xsi:type="dcterms:W3CDTF">2023-11-30T12:30:17Z</dcterms:modified>
</cp:coreProperties>
</file>