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78" r:id="rId4"/>
    <p:sldId id="258" r:id="rId5"/>
    <p:sldId id="286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9083"/>
    <a:srgbClr val="534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42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65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875780" y="171450"/>
            <a:ext cx="8098506" cy="6529388"/>
          </a:xfrm>
          <a:custGeom>
            <a:avLst/>
            <a:gdLst>
              <a:gd name="connsiteX0" fmla="*/ 0 w 8098506"/>
              <a:gd name="connsiteY0" fmla="*/ 0 h 6529388"/>
              <a:gd name="connsiteX1" fmla="*/ 8098506 w 8098506"/>
              <a:gd name="connsiteY1" fmla="*/ 0 h 6529388"/>
              <a:gd name="connsiteX2" fmla="*/ 8098506 w 8098506"/>
              <a:gd name="connsiteY2" fmla="*/ 6529388 h 6529388"/>
              <a:gd name="connsiteX3" fmla="*/ 0 w 8098506"/>
              <a:gd name="connsiteY3" fmla="*/ 6529388 h 652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8506" h="6529388">
                <a:moveTo>
                  <a:pt x="0" y="0"/>
                </a:moveTo>
                <a:lnTo>
                  <a:pt x="8098506" y="0"/>
                </a:lnTo>
                <a:lnTo>
                  <a:pt x="8098506" y="6529388"/>
                </a:lnTo>
                <a:lnTo>
                  <a:pt x="0" y="65293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4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50617" y="2835370"/>
            <a:ext cx="3619496" cy="3624498"/>
          </a:xfrm>
          <a:custGeom>
            <a:avLst/>
            <a:gdLst>
              <a:gd name="connsiteX0" fmla="*/ 2297113 w 4594226"/>
              <a:gd name="connsiteY0" fmla="*/ 0 h 4600576"/>
              <a:gd name="connsiteX1" fmla="*/ 4594226 w 4594226"/>
              <a:gd name="connsiteY1" fmla="*/ 2300288 h 4600576"/>
              <a:gd name="connsiteX2" fmla="*/ 2297113 w 4594226"/>
              <a:gd name="connsiteY2" fmla="*/ 4600576 h 4600576"/>
              <a:gd name="connsiteX3" fmla="*/ 0 w 4594226"/>
              <a:gd name="connsiteY3" fmla="*/ 2300288 h 4600576"/>
              <a:gd name="connsiteX4" fmla="*/ 2297113 w 4594226"/>
              <a:gd name="connsiteY4" fmla="*/ 0 h 460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4226" h="4600576">
                <a:moveTo>
                  <a:pt x="2297113" y="0"/>
                </a:moveTo>
                <a:cubicBezTo>
                  <a:pt x="3565773" y="0"/>
                  <a:pt x="4594226" y="1029874"/>
                  <a:pt x="4594226" y="2300288"/>
                </a:cubicBezTo>
                <a:cubicBezTo>
                  <a:pt x="4594226" y="3570702"/>
                  <a:pt x="3565773" y="4600576"/>
                  <a:pt x="2297113" y="4600576"/>
                </a:cubicBezTo>
                <a:cubicBezTo>
                  <a:pt x="1028453" y="4600576"/>
                  <a:pt x="0" y="3570702"/>
                  <a:pt x="0" y="2300288"/>
                </a:cubicBezTo>
                <a:cubicBezTo>
                  <a:pt x="0" y="1029874"/>
                  <a:pt x="1028453" y="0"/>
                  <a:pt x="22971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5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5247769" y="4265908"/>
            <a:ext cx="1877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10904 </a:t>
            </a:r>
            <a:r>
              <a:rPr lang="ko-KR" altLang="en-US" sz="2000" dirty="0" err="1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김난영</a:t>
            </a:r>
            <a:endParaRPr lang="en-US" sz="2000" dirty="0">
              <a:solidFill>
                <a:schemeClr val="bg1"/>
              </a:solidFill>
              <a:latin typeface="Montserrat" panose="00000500000000000000" pitchFamily="50" charset="0"/>
              <a:ea typeface="Raleway" pitchFamily="2" charset="0"/>
              <a:cs typeface="Lato" panose="020F0502020204030203" pitchFamily="34" charset="0"/>
            </a:endParaRPr>
          </a:p>
        </p:txBody>
      </p:sp>
      <p:sp>
        <p:nvSpPr>
          <p:cNvPr id="1753" name="TextBox 1752"/>
          <p:cNvSpPr txBox="1"/>
          <p:nvPr/>
        </p:nvSpPr>
        <p:spPr>
          <a:xfrm>
            <a:off x="4307722" y="2691827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rPr>
              <a:t>경영학과</a:t>
            </a:r>
            <a:endParaRPr lang="en-US" sz="6600" b="1" dirty="0">
              <a:solidFill>
                <a:schemeClr val="bg1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and Round Single Corner Rectangle 8"/>
          <p:cNvSpPr/>
          <p:nvPr/>
        </p:nvSpPr>
        <p:spPr>
          <a:xfrm rot="5400000">
            <a:off x="5701542" y="550494"/>
            <a:ext cx="5712641" cy="5542959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  <a:ln w="101600">
            <a:noFill/>
          </a:ln>
          <a:effectLst>
            <a:outerShdw blurRad="266700" dist="38100" dir="5400000" sx="99000" sy="99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2625" y="1155491"/>
            <a:ext cx="44484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000" b="1" dirty="0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전공 </a:t>
            </a:r>
            <a:r>
              <a:rPr lang="ko-KR" altLang="en-US" sz="5000" b="1" dirty="0" err="1">
                <a:solidFill>
                  <a:schemeClr val="accent2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선택동기</a:t>
            </a:r>
            <a:endParaRPr lang="en-US" sz="5000" b="1" dirty="0">
              <a:solidFill>
                <a:schemeClr val="accent2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1053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1332" y="2017266"/>
            <a:ext cx="72000" cy="47070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2009"/>
          <p:cNvSpPr/>
          <p:nvPr/>
        </p:nvSpPr>
        <p:spPr>
          <a:xfrm>
            <a:off x="6256886" y="1199091"/>
            <a:ext cx="479048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어렸을 때부터 </a:t>
            </a:r>
            <a:r>
              <a:rPr lang="ko-KR" altLang="en-US" sz="2000" dirty="0" err="1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인문학쪽에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 관심을</a:t>
            </a:r>
            <a:endParaRPr lang="en-US" altLang="ko-KR" sz="2000" dirty="0">
              <a:solidFill>
                <a:schemeClr val="accent2">
                  <a:lumMod val="7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Light" panose="020F0502020204030203" pitchFamily="34" charset="0"/>
            </a:endParaRPr>
          </a:p>
          <a:p>
            <a:pPr>
              <a:lnSpc>
                <a:spcPct val="170000"/>
              </a:lnSpc>
            </a:pP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가지고 있었습니다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.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 진로를 </a:t>
            </a:r>
            <a:r>
              <a:rPr lang="ko-KR" altLang="en-US" sz="2000" dirty="0" err="1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고민하던중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 고등학교에 </a:t>
            </a:r>
            <a:r>
              <a:rPr lang="ko-KR" altLang="en-US" sz="2000" dirty="0" err="1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진학한뒤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 학과들을 알아보게 되어 경영학과에 대해 찾아보게 되었습니다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.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경영학과에 대해 알아볼수록 저의 적성에도 </a:t>
            </a:r>
            <a:r>
              <a:rPr lang="ko-KR" altLang="en-US" sz="2000" dirty="0" err="1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맞아보이고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 매력을 느끼게 되어 경영학과를 선택하게 되었습니다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80868E6-BA96-4A8E-B619-38685A76BECD}"/>
              </a:ext>
            </a:extLst>
          </p:cNvPr>
          <p:cNvGrpSpPr/>
          <p:nvPr/>
        </p:nvGrpSpPr>
        <p:grpSpPr>
          <a:xfrm>
            <a:off x="1626507" y="3027614"/>
            <a:ext cx="2930085" cy="2930085"/>
            <a:chOff x="1420112" y="2649070"/>
            <a:chExt cx="2930085" cy="2930085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FECFD48-C4C6-4BFE-A31B-85D8A367BB99}"/>
                </a:ext>
              </a:extLst>
            </p:cNvPr>
            <p:cNvSpPr/>
            <p:nvPr/>
          </p:nvSpPr>
          <p:spPr>
            <a:xfrm>
              <a:off x="1420112" y="2649070"/>
              <a:ext cx="2930085" cy="29300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EFCEFF1-7EE1-43E0-8FE2-8C7003023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2364" y="2721322"/>
              <a:ext cx="2785580" cy="278558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347769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205970" y="4625423"/>
            <a:ext cx="21915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마케팅 목표를 달성하기 위해서 다양한 마케팅 활동을 통합하는 적합한 방법을 연구하는 분야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084311" y="2236868"/>
            <a:ext cx="2109798" cy="2112882"/>
            <a:chOff x="2646363" y="2141538"/>
            <a:chExt cx="2174875" cy="2178050"/>
          </a:xfrm>
          <a:solidFill>
            <a:schemeClr val="accent1"/>
          </a:solidFill>
          <a:effectLst/>
        </p:grpSpPr>
        <p:sp>
          <p:nvSpPr>
            <p:cNvPr id="28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003088" y="2258389"/>
            <a:ext cx="2109798" cy="2112882"/>
            <a:chOff x="2646363" y="2141538"/>
            <a:chExt cx="2174875" cy="2178050"/>
          </a:xfrm>
          <a:solidFill>
            <a:schemeClr val="accent1"/>
          </a:solidFill>
          <a:effectLst/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722171" y="2243379"/>
            <a:ext cx="2109798" cy="2112882"/>
            <a:chOff x="2646363" y="2141538"/>
            <a:chExt cx="2174875" cy="2178050"/>
          </a:xfrm>
          <a:solidFill>
            <a:schemeClr val="accent1"/>
          </a:solidFill>
          <a:effectLst/>
        </p:grpSpPr>
        <p:sp>
          <p:nvSpPr>
            <p:cNvPr id="31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366651" y="2258389"/>
            <a:ext cx="2109798" cy="2112882"/>
            <a:chOff x="2646363" y="2141538"/>
            <a:chExt cx="2174875" cy="2178050"/>
          </a:xfrm>
          <a:solidFill>
            <a:schemeClr val="accent1"/>
          </a:solidFill>
          <a:effectLst/>
        </p:grpSpPr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2646363" y="2141538"/>
              <a:ext cx="2174875" cy="2178050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2771775" y="2268538"/>
              <a:ext cx="1922462" cy="1924050"/>
            </a:xfrm>
            <a:prstGeom prst="ellipse">
              <a:avLst/>
            </a:prstGeom>
            <a:grpFill/>
            <a:ln w="254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7" name="Rectangle 3"/>
          <p:cNvSpPr/>
          <p:nvPr/>
        </p:nvSpPr>
        <p:spPr>
          <a:xfrm>
            <a:off x="3343514" y="301310"/>
            <a:ext cx="5659574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5000" dirty="0">
                <a:solidFill>
                  <a:schemeClr val="accent2">
                    <a:lumMod val="50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전공 중 관심분야</a:t>
            </a:r>
            <a:endParaRPr lang="en-US" altLang="ko-KR" sz="5000" dirty="0">
              <a:solidFill>
                <a:schemeClr val="accent2">
                  <a:lumMod val="50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ctr"/>
            <a:r>
              <a:rPr lang="ko-KR" altLang="en-US" sz="4000" dirty="0">
                <a:solidFill>
                  <a:schemeClr val="accent2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마케팅</a:t>
            </a:r>
            <a:endParaRPr lang="en-US" sz="4000" dirty="0">
              <a:solidFill>
                <a:schemeClr val="accent2">
                  <a:lumMod val="7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08690" y="4605519"/>
            <a:ext cx="21915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많은 불확실성을 내포하고 있는 마케팅 의사결정을 효과적으로 수행하기위한 시장과 소비자에 대한 조사를 연구하는 분야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003088" y="4728629"/>
            <a:ext cx="21915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기업의 국제화와 관련된 마케팅의 제반 과제를 전략적 관점에서 다루는 분야</a:t>
            </a:r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8075" y="3093243"/>
            <a:ext cx="16708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00" b="1" dirty="0">
                <a:solidFill>
                  <a:schemeClr val="bg1"/>
                </a:solidFill>
              </a:rPr>
              <a:t>마케팅 전략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77906" y="3104495"/>
            <a:ext cx="15931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solidFill>
                  <a:schemeClr val="bg1"/>
                </a:solidFill>
              </a:rPr>
              <a:t>마케팅 조사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6956" y="3123319"/>
            <a:ext cx="1864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소비자 </a:t>
            </a:r>
            <a:r>
              <a:rPr lang="ko-KR" altLang="en-US" sz="2000" b="1" dirty="0" err="1">
                <a:solidFill>
                  <a:schemeClr val="bg1"/>
                </a:solidFill>
              </a:rPr>
              <a:t>행동론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75975" y="3104495"/>
            <a:ext cx="17137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b="1" dirty="0">
                <a:solidFill>
                  <a:schemeClr val="bg1"/>
                </a:solidFill>
              </a:rPr>
              <a:t>국제 마케팅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2865" y="4629611"/>
            <a:ext cx="1893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A19083"/>
                </a:solidFill>
              </a:rPr>
              <a:t>소비자의 욕구와 행동을 분석하고</a:t>
            </a:r>
            <a:r>
              <a:rPr lang="en-US" altLang="ko-KR" sz="1600" b="1" dirty="0">
                <a:solidFill>
                  <a:srgbClr val="A19083"/>
                </a:solidFill>
              </a:rPr>
              <a:t>, </a:t>
            </a:r>
            <a:r>
              <a:rPr lang="ko-KR" altLang="en-US" sz="1600" b="1" dirty="0">
                <a:solidFill>
                  <a:srgbClr val="A19083"/>
                </a:solidFill>
              </a:rPr>
              <a:t>마케팅 활동에 대한 소비자의 반응을 연구하는 분야</a:t>
            </a:r>
          </a:p>
        </p:txBody>
      </p:sp>
    </p:spTree>
    <p:extLst>
      <p:ext uri="{BB962C8B-B14F-4D97-AF65-F5344CB8AC3E}">
        <p14:creationId xmlns:p14="http://schemas.microsoft.com/office/powerpoint/2010/main" val="149449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544" y="2621709"/>
            <a:ext cx="2055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Lato" panose="020F0502020204030203" pitchFamily="34" charset="0"/>
              </a:rPr>
              <a:t>권장이수</a:t>
            </a:r>
            <a:r>
              <a: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Lato" panose="020F0502020204030203" pitchFamily="34" charset="0"/>
              </a:rPr>
              <a:t> 계통도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  <a:cs typeface="Lato" panose="020F050202020403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1332" y="145142"/>
            <a:ext cx="72000" cy="1053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8928" y="2017833"/>
            <a:ext cx="3328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커리큘럼 예시</a:t>
            </a:r>
            <a:endParaRPr lang="en-US" sz="3600" dirty="0"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1332" y="3117849"/>
            <a:ext cx="72000" cy="36065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4" name="Freeform 81"/>
          <p:cNvSpPr>
            <a:spLocks/>
          </p:cNvSpPr>
          <p:nvPr/>
        </p:nvSpPr>
        <p:spPr bwMode="auto">
          <a:xfrm>
            <a:off x="8370210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5" name="Freeform 82"/>
          <p:cNvSpPr>
            <a:spLocks noEditPoints="1"/>
          </p:cNvSpPr>
          <p:nvPr/>
        </p:nvSpPr>
        <p:spPr bwMode="auto">
          <a:xfrm>
            <a:off x="8497210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8" name="TextBox 1927"/>
          <p:cNvSpPr txBox="1"/>
          <p:nvPr/>
        </p:nvSpPr>
        <p:spPr>
          <a:xfrm>
            <a:off x="7502260" y="4011987"/>
            <a:ext cx="21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  <a:latin typeface="Montserrat" panose="00000500000000000000" pitchFamily="50" charset="0"/>
                <a:ea typeface="Raleway" pitchFamily="2" charset="0"/>
                <a:cs typeface="Lato" panose="020F0502020204030203" pitchFamily="34" charset="0"/>
              </a:rPr>
              <a:t>we are the profesional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857" y="113872"/>
            <a:ext cx="8374144" cy="6599652"/>
          </a:xfrm>
          <a:prstGeom prst="rect">
            <a:avLst/>
          </a:prstGeom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7CCEB411-48AC-4D18-B924-C556929866E9}"/>
              </a:ext>
            </a:extLst>
          </p:cNvPr>
          <p:cNvSpPr/>
          <p:nvPr/>
        </p:nvSpPr>
        <p:spPr>
          <a:xfrm>
            <a:off x="302625" y="1199091"/>
            <a:ext cx="274947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0" dirty="0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경영학과</a:t>
            </a:r>
            <a:endParaRPr lang="en-US" sz="5000" dirty="0"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714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65544" y="399566"/>
            <a:ext cx="4900701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0" b="1" dirty="0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졸업 후 </a:t>
            </a:r>
            <a:r>
              <a:rPr lang="ko-KR" altLang="en-US" sz="5000" b="1" dirty="0" err="1">
                <a:solidFill>
                  <a:schemeClr val="accent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진출분야</a:t>
            </a:r>
            <a:endParaRPr lang="en-US" sz="5000" b="1" dirty="0">
              <a:solidFill>
                <a:schemeClr val="accent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2742" y="1261340"/>
            <a:ext cx="78590" cy="49200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009"/>
          <p:cNvSpPr/>
          <p:nvPr/>
        </p:nvSpPr>
        <p:spPr>
          <a:xfrm>
            <a:off x="988063" y="1791093"/>
            <a:ext cx="8556363" cy="263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7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국제 </a:t>
            </a:r>
            <a:r>
              <a:rPr lang="ko-KR" altLang="en-US" sz="2000" b="1" dirty="0" err="1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무역사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,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판매 관리사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,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물류 관리사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, </a:t>
            </a:r>
            <a:r>
              <a:rPr lang="ko-KR" altLang="en-US" sz="2000" b="1" dirty="0" err="1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사회조사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 </a:t>
            </a:r>
            <a:r>
              <a:rPr lang="ko-KR" altLang="en-US" sz="2000" b="1" dirty="0" err="1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분석사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 등의 자격증을 취득할 수 있음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.</a:t>
            </a:r>
          </a:p>
          <a:p>
            <a:pPr marL="285750" indent="-285750">
              <a:lnSpc>
                <a:spcPct val="17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일반 제조업체 뿐만 아니라 은행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,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보험회사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, 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백화점 등의 기업체의 </a:t>
            </a:r>
            <a:r>
              <a:rPr lang="ko-KR" altLang="en-US" sz="2000" b="1" dirty="0" err="1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마케팅팀</a:t>
            </a: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 및 기획실</a:t>
            </a:r>
            <a:r>
              <a:rPr lang="en-US" altLang="ko-KR" sz="20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.</a:t>
            </a:r>
          </a:p>
          <a:p>
            <a:pPr marL="285750" indent="-285750">
              <a:lnSpc>
                <a:spcPct val="170000"/>
              </a:lnSpc>
              <a:buFontTx/>
              <a:buChar char="-"/>
            </a:pPr>
            <a:r>
              <a:rPr lang="ko-KR" altLang="en-US" sz="2000" b="1" dirty="0">
                <a:solidFill>
                  <a:schemeClr val="accent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Lato Light" panose="020F0502020204030203" pitchFamily="34" charset="0"/>
              </a:rPr>
              <a:t>광고 및 컨설팅 업체</a:t>
            </a:r>
            <a:endParaRPr lang="en-US" altLang="ko-KR" sz="2000" b="1" dirty="0">
              <a:solidFill>
                <a:schemeClr val="accent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Lato Light" panose="020F0502020204030203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B9BA3CB-167C-4FFD-8214-FF4B03B97490}"/>
              </a:ext>
            </a:extLst>
          </p:cNvPr>
          <p:cNvSpPr/>
          <p:nvPr/>
        </p:nvSpPr>
        <p:spPr>
          <a:xfrm>
            <a:off x="8273852" y="3488832"/>
            <a:ext cx="2930085" cy="293008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7437635-780C-404C-8E2D-2CB79905B0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3" r="32808" b="49488"/>
          <a:stretch/>
        </p:blipFill>
        <p:spPr>
          <a:xfrm>
            <a:off x="8325805" y="3582212"/>
            <a:ext cx="2826178" cy="27433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4241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795713" y="1128713"/>
            <a:ext cx="4594225" cy="4600575"/>
          </a:xfrm>
          <a:prstGeom prst="ellipse">
            <a:avLst/>
          </a:prstGeom>
          <a:solidFill>
            <a:srgbClr val="38343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2"/>
          <p:cNvSpPr>
            <a:spLocks noEditPoints="1"/>
          </p:cNvSpPr>
          <p:nvPr/>
        </p:nvSpPr>
        <p:spPr bwMode="auto">
          <a:xfrm>
            <a:off x="3951288" y="1284288"/>
            <a:ext cx="4284663" cy="4289425"/>
          </a:xfrm>
          <a:custGeom>
            <a:avLst/>
            <a:gdLst>
              <a:gd name="T0" fmla="*/ 831 w 1662"/>
              <a:gd name="T1" fmla="*/ 1662 h 1662"/>
              <a:gd name="T2" fmla="*/ 0 w 1662"/>
              <a:gd name="T3" fmla="*/ 831 h 1662"/>
              <a:gd name="T4" fmla="*/ 831 w 1662"/>
              <a:gd name="T5" fmla="*/ 0 h 1662"/>
              <a:gd name="T6" fmla="*/ 1662 w 1662"/>
              <a:gd name="T7" fmla="*/ 831 h 1662"/>
              <a:gd name="T8" fmla="*/ 831 w 1662"/>
              <a:gd name="T9" fmla="*/ 1662 h 1662"/>
              <a:gd name="T10" fmla="*/ 831 w 1662"/>
              <a:gd name="T11" fmla="*/ 12 h 1662"/>
              <a:gd name="T12" fmla="*/ 12 w 1662"/>
              <a:gd name="T13" fmla="*/ 831 h 1662"/>
              <a:gd name="T14" fmla="*/ 831 w 1662"/>
              <a:gd name="T15" fmla="*/ 1650 h 1662"/>
              <a:gd name="T16" fmla="*/ 1650 w 1662"/>
              <a:gd name="T17" fmla="*/ 831 h 1662"/>
              <a:gd name="T18" fmla="*/ 831 w 1662"/>
              <a:gd name="T19" fmla="*/ 12 h 16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62" h="1662">
                <a:moveTo>
                  <a:pt x="831" y="1662"/>
                </a:moveTo>
                <a:cubicBezTo>
                  <a:pt x="373" y="1662"/>
                  <a:pt x="0" y="1289"/>
                  <a:pt x="0" y="831"/>
                </a:cubicBezTo>
                <a:cubicBezTo>
                  <a:pt x="0" y="373"/>
                  <a:pt x="373" y="0"/>
                  <a:pt x="831" y="0"/>
                </a:cubicBezTo>
                <a:cubicBezTo>
                  <a:pt x="1289" y="0"/>
                  <a:pt x="1662" y="373"/>
                  <a:pt x="1662" y="831"/>
                </a:cubicBezTo>
                <a:cubicBezTo>
                  <a:pt x="1662" y="1289"/>
                  <a:pt x="1289" y="1662"/>
                  <a:pt x="831" y="1662"/>
                </a:cubicBezTo>
                <a:close/>
                <a:moveTo>
                  <a:pt x="831" y="12"/>
                </a:moveTo>
                <a:cubicBezTo>
                  <a:pt x="380" y="12"/>
                  <a:pt x="12" y="380"/>
                  <a:pt x="12" y="831"/>
                </a:cubicBezTo>
                <a:cubicBezTo>
                  <a:pt x="12" y="1282"/>
                  <a:pt x="380" y="1650"/>
                  <a:pt x="831" y="1650"/>
                </a:cubicBezTo>
                <a:cubicBezTo>
                  <a:pt x="1282" y="1650"/>
                  <a:pt x="1650" y="1282"/>
                  <a:pt x="1650" y="831"/>
                </a:cubicBezTo>
                <a:cubicBezTo>
                  <a:pt x="1650" y="380"/>
                  <a:pt x="1282" y="12"/>
                  <a:pt x="831" y="12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81"/>
          <p:cNvSpPr>
            <a:spLocks/>
          </p:cNvSpPr>
          <p:nvPr/>
        </p:nvSpPr>
        <p:spPr bwMode="auto">
          <a:xfrm>
            <a:off x="5873751" y="5040313"/>
            <a:ext cx="201613" cy="288925"/>
          </a:xfrm>
          <a:custGeom>
            <a:avLst/>
            <a:gdLst>
              <a:gd name="T0" fmla="*/ 93 w 127"/>
              <a:gd name="T1" fmla="*/ 164 h 182"/>
              <a:gd name="T2" fmla="*/ 20 w 127"/>
              <a:gd name="T3" fmla="*/ 91 h 182"/>
              <a:gd name="T4" fmla="*/ 93 w 127"/>
              <a:gd name="T5" fmla="*/ 18 h 182"/>
              <a:gd name="T6" fmla="*/ 117 w 127"/>
              <a:gd name="T7" fmla="*/ 44 h 182"/>
              <a:gd name="T8" fmla="*/ 127 w 127"/>
              <a:gd name="T9" fmla="*/ 34 h 182"/>
              <a:gd name="T10" fmla="*/ 93 w 127"/>
              <a:gd name="T11" fmla="*/ 0 h 182"/>
              <a:gd name="T12" fmla="*/ 0 w 127"/>
              <a:gd name="T13" fmla="*/ 91 h 182"/>
              <a:gd name="T14" fmla="*/ 93 w 127"/>
              <a:gd name="T15" fmla="*/ 182 h 182"/>
              <a:gd name="T16" fmla="*/ 127 w 127"/>
              <a:gd name="T17" fmla="*/ 148 h 182"/>
              <a:gd name="T18" fmla="*/ 117 w 127"/>
              <a:gd name="T19" fmla="*/ 138 h 182"/>
              <a:gd name="T20" fmla="*/ 93 w 127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7" h="182"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17" y="44"/>
                </a:lnTo>
                <a:lnTo>
                  <a:pt x="127" y="34"/>
                </a:lnTo>
                <a:lnTo>
                  <a:pt x="93" y="0"/>
                </a:lnTo>
                <a:lnTo>
                  <a:pt x="0" y="91"/>
                </a:lnTo>
                <a:lnTo>
                  <a:pt x="93" y="182"/>
                </a:lnTo>
                <a:lnTo>
                  <a:pt x="127" y="148"/>
                </a:lnTo>
                <a:lnTo>
                  <a:pt x="117" y="138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2"/>
          <p:cNvSpPr>
            <a:spLocks noEditPoints="1"/>
          </p:cNvSpPr>
          <p:nvPr/>
        </p:nvSpPr>
        <p:spPr bwMode="auto">
          <a:xfrm>
            <a:off x="6000751" y="5040313"/>
            <a:ext cx="290513" cy="288925"/>
          </a:xfrm>
          <a:custGeom>
            <a:avLst/>
            <a:gdLst>
              <a:gd name="T0" fmla="*/ 91 w 183"/>
              <a:gd name="T1" fmla="*/ 0 h 182"/>
              <a:gd name="T2" fmla="*/ 0 w 183"/>
              <a:gd name="T3" fmla="*/ 91 h 182"/>
              <a:gd name="T4" fmla="*/ 91 w 183"/>
              <a:gd name="T5" fmla="*/ 182 h 182"/>
              <a:gd name="T6" fmla="*/ 183 w 183"/>
              <a:gd name="T7" fmla="*/ 91 h 182"/>
              <a:gd name="T8" fmla="*/ 91 w 183"/>
              <a:gd name="T9" fmla="*/ 0 h 182"/>
              <a:gd name="T10" fmla="*/ 18 w 183"/>
              <a:gd name="T11" fmla="*/ 91 h 182"/>
              <a:gd name="T12" fmla="*/ 91 w 183"/>
              <a:gd name="T13" fmla="*/ 18 h 182"/>
              <a:gd name="T14" fmla="*/ 164 w 183"/>
              <a:gd name="T15" fmla="*/ 91 h 182"/>
              <a:gd name="T16" fmla="*/ 91 w 183"/>
              <a:gd name="T17" fmla="*/ 164 h 182"/>
              <a:gd name="T18" fmla="*/ 18 w 183"/>
              <a:gd name="T1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182">
                <a:moveTo>
                  <a:pt x="91" y="0"/>
                </a:moveTo>
                <a:lnTo>
                  <a:pt x="0" y="91"/>
                </a:lnTo>
                <a:lnTo>
                  <a:pt x="91" y="182"/>
                </a:lnTo>
                <a:lnTo>
                  <a:pt x="183" y="91"/>
                </a:lnTo>
                <a:lnTo>
                  <a:pt x="91" y="0"/>
                </a:lnTo>
                <a:close/>
                <a:moveTo>
                  <a:pt x="18" y="91"/>
                </a:moveTo>
                <a:lnTo>
                  <a:pt x="91" y="18"/>
                </a:lnTo>
                <a:lnTo>
                  <a:pt x="164" y="91"/>
                </a:lnTo>
                <a:lnTo>
                  <a:pt x="91" y="164"/>
                </a:lnTo>
                <a:lnTo>
                  <a:pt x="18" y="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83"/>
          <p:cNvSpPr>
            <a:spLocks/>
          </p:cNvSpPr>
          <p:nvPr/>
        </p:nvSpPr>
        <p:spPr bwMode="auto">
          <a:xfrm>
            <a:off x="6111876" y="1528763"/>
            <a:ext cx="200025" cy="288925"/>
          </a:xfrm>
          <a:custGeom>
            <a:avLst/>
            <a:gdLst>
              <a:gd name="T0" fmla="*/ 34 w 126"/>
              <a:gd name="T1" fmla="*/ 164 h 182"/>
              <a:gd name="T2" fmla="*/ 107 w 126"/>
              <a:gd name="T3" fmla="*/ 91 h 182"/>
              <a:gd name="T4" fmla="*/ 34 w 126"/>
              <a:gd name="T5" fmla="*/ 18 h 182"/>
              <a:gd name="T6" fmla="*/ 9 w 126"/>
              <a:gd name="T7" fmla="*/ 44 h 182"/>
              <a:gd name="T8" fmla="*/ 0 w 126"/>
              <a:gd name="T9" fmla="*/ 34 h 182"/>
              <a:gd name="T10" fmla="*/ 34 w 126"/>
              <a:gd name="T11" fmla="*/ 0 h 182"/>
              <a:gd name="T12" fmla="*/ 126 w 126"/>
              <a:gd name="T13" fmla="*/ 91 h 182"/>
              <a:gd name="T14" fmla="*/ 34 w 126"/>
              <a:gd name="T15" fmla="*/ 182 h 182"/>
              <a:gd name="T16" fmla="*/ 0 w 126"/>
              <a:gd name="T17" fmla="*/ 148 h 182"/>
              <a:gd name="T18" fmla="*/ 9 w 126"/>
              <a:gd name="T19" fmla="*/ 138 h 182"/>
              <a:gd name="T20" fmla="*/ 34 w 126"/>
              <a:gd name="T21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6" h="182">
                <a:moveTo>
                  <a:pt x="34" y="164"/>
                </a:moveTo>
                <a:lnTo>
                  <a:pt x="107" y="91"/>
                </a:lnTo>
                <a:lnTo>
                  <a:pt x="34" y="18"/>
                </a:lnTo>
                <a:lnTo>
                  <a:pt x="9" y="44"/>
                </a:lnTo>
                <a:lnTo>
                  <a:pt x="0" y="34"/>
                </a:lnTo>
                <a:lnTo>
                  <a:pt x="34" y="0"/>
                </a:lnTo>
                <a:lnTo>
                  <a:pt x="126" y="91"/>
                </a:lnTo>
                <a:lnTo>
                  <a:pt x="34" y="182"/>
                </a:lnTo>
                <a:lnTo>
                  <a:pt x="0" y="148"/>
                </a:lnTo>
                <a:lnTo>
                  <a:pt x="9" y="138"/>
                </a:lnTo>
                <a:lnTo>
                  <a:pt x="34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Freeform 84"/>
          <p:cNvSpPr>
            <a:spLocks noEditPoints="1"/>
          </p:cNvSpPr>
          <p:nvPr/>
        </p:nvSpPr>
        <p:spPr bwMode="auto">
          <a:xfrm>
            <a:off x="5894388" y="1528763"/>
            <a:ext cx="292100" cy="288925"/>
          </a:xfrm>
          <a:custGeom>
            <a:avLst/>
            <a:gdLst>
              <a:gd name="T0" fmla="*/ 0 w 184"/>
              <a:gd name="T1" fmla="*/ 91 h 182"/>
              <a:gd name="T2" fmla="*/ 93 w 184"/>
              <a:gd name="T3" fmla="*/ 182 h 182"/>
              <a:gd name="T4" fmla="*/ 184 w 184"/>
              <a:gd name="T5" fmla="*/ 91 h 182"/>
              <a:gd name="T6" fmla="*/ 93 w 184"/>
              <a:gd name="T7" fmla="*/ 0 h 182"/>
              <a:gd name="T8" fmla="*/ 0 w 184"/>
              <a:gd name="T9" fmla="*/ 91 h 182"/>
              <a:gd name="T10" fmla="*/ 93 w 184"/>
              <a:gd name="T11" fmla="*/ 164 h 182"/>
              <a:gd name="T12" fmla="*/ 20 w 184"/>
              <a:gd name="T13" fmla="*/ 91 h 182"/>
              <a:gd name="T14" fmla="*/ 93 w 184"/>
              <a:gd name="T15" fmla="*/ 18 h 182"/>
              <a:gd name="T16" fmla="*/ 166 w 184"/>
              <a:gd name="T17" fmla="*/ 91 h 182"/>
              <a:gd name="T18" fmla="*/ 93 w 184"/>
              <a:gd name="T19" fmla="*/ 164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4" h="182">
                <a:moveTo>
                  <a:pt x="0" y="91"/>
                </a:moveTo>
                <a:lnTo>
                  <a:pt x="93" y="182"/>
                </a:lnTo>
                <a:lnTo>
                  <a:pt x="184" y="91"/>
                </a:lnTo>
                <a:lnTo>
                  <a:pt x="93" y="0"/>
                </a:lnTo>
                <a:lnTo>
                  <a:pt x="0" y="91"/>
                </a:lnTo>
                <a:close/>
                <a:moveTo>
                  <a:pt x="93" y="164"/>
                </a:moveTo>
                <a:lnTo>
                  <a:pt x="20" y="91"/>
                </a:lnTo>
                <a:lnTo>
                  <a:pt x="93" y="18"/>
                </a:lnTo>
                <a:lnTo>
                  <a:pt x="166" y="91"/>
                </a:lnTo>
                <a:lnTo>
                  <a:pt x="93" y="1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3" name="TextBox 1752"/>
          <p:cNvSpPr txBox="1"/>
          <p:nvPr/>
        </p:nvSpPr>
        <p:spPr>
          <a:xfrm>
            <a:off x="4738743" y="2468042"/>
            <a:ext cx="27462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THANK</a:t>
            </a:r>
          </a:p>
        </p:txBody>
      </p:sp>
      <p:sp>
        <p:nvSpPr>
          <p:cNvPr id="1754" name="TextBox 1753"/>
          <p:cNvSpPr txBox="1"/>
          <p:nvPr/>
        </p:nvSpPr>
        <p:spPr>
          <a:xfrm>
            <a:off x="4870841" y="3287447"/>
            <a:ext cx="252017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</a:rPr>
              <a:t>YOU</a:t>
            </a:r>
            <a:r>
              <a:rPr lang="en-US" sz="7000" dirty="0">
                <a:solidFill>
                  <a:schemeClr val="bg1"/>
                </a:solidFill>
                <a:latin typeface="Calibri" panose="020F0502020204030204" pitchFamily="34" charset="0"/>
                <a:ea typeface="Raleway" pitchFamily="2" charset="0"/>
                <a:cs typeface="Calibri" panose="020F0502020204030204" pitchFamily="34" charset="0"/>
                <a:sym typeface="Wingdings" panose="05000000000000000000" pitchFamily="2" charset="2"/>
              </a:rPr>
              <a:t></a:t>
            </a:r>
            <a:endParaRPr lang="en-US" sz="7000" dirty="0">
              <a:solidFill>
                <a:schemeClr val="bg1"/>
              </a:solidFill>
              <a:latin typeface="Calibri" panose="020F0502020204030204" pitchFamily="34" charset="0"/>
              <a:ea typeface="Raleway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1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tro brow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3483F"/>
      </a:accent1>
      <a:accent2>
        <a:srgbClr val="A4906C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148</Words>
  <Application>Microsoft Office PowerPoint</Application>
  <PresentationFormat>와이드스크린</PresentationFormat>
  <Paragraphs>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Noto Sans CJK KR Bold</vt:lpstr>
      <vt:lpstr>Noto Sans CJK KR Light</vt:lpstr>
      <vt:lpstr>나눔스퀘어</vt:lpstr>
      <vt:lpstr>맑은 고딕</vt:lpstr>
      <vt:lpstr>Arial</vt:lpstr>
      <vt:lpstr>Calibri</vt:lpstr>
      <vt:lpstr>Lato</vt:lpstr>
      <vt:lpstr>Montserrat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delight</dc:creator>
  <cp:lastModifiedBy>김 난영</cp:lastModifiedBy>
  <cp:revision>144</cp:revision>
  <dcterms:created xsi:type="dcterms:W3CDTF">2018-08-21T13:08:41Z</dcterms:created>
  <dcterms:modified xsi:type="dcterms:W3CDTF">2023-03-12T11:17:46Z</dcterms:modified>
</cp:coreProperties>
</file>