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83" r:id="rId5"/>
    <p:sldId id="272" r:id="rId6"/>
    <p:sldId id="282" r:id="rId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4698" autoAdjust="0"/>
  </p:normalViewPr>
  <p:slideViewPr>
    <p:cSldViewPr>
      <p:cViewPr varScale="1">
        <p:scale>
          <a:sx n="106" d="100"/>
          <a:sy n="106" d="100"/>
        </p:scale>
        <p:origin x="1026" y="114"/>
      </p:cViewPr>
      <p:guideLst>
        <p:guide orient="horz" pos="2112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738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7" tIns="46068" rIns="92137" bIns="46068" numCol="1" anchor="t" anchorCtr="0" compatLnSpc="1">
            <a:prstTxWarp prst="textNoShape">
              <a:avLst/>
            </a:prstTxWarp>
          </a:bodyPr>
          <a:lstStyle>
            <a:lvl1pPr defTabSz="921667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294" y="0"/>
            <a:ext cx="2947381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7" tIns="46068" rIns="92137" bIns="46068" numCol="1" anchor="t" anchorCtr="0" compatLnSpc="1">
            <a:prstTxWarp prst="textNoShape">
              <a:avLst/>
            </a:prstTxWarp>
          </a:bodyPr>
          <a:lstStyle>
            <a:lvl1pPr algn="r" defTabSz="921667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0845"/>
            <a:ext cx="294738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7" tIns="46068" rIns="92137" bIns="46068" numCol="1" anchor="b" anchorCtr="0" compatLnSpc="1">
            <a:prstTxWarp prst="textNoShape">
              <a:avLst/>
            </a:prstTxWarp>
          </a:bodyPr>
          <a:lstStyle>
            <a:lvl1pPr defTabSz="921667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294" y="9430845"/>
            <a:ext cx="2947381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7" tIns="46068" rIns="92137" bIns="46068" numCol="1" anchor="b" anchorCtr="0" compatLnSpc="1">
            <a:prstTxWarp prst="textNoShape">
              <a:avLst/>
            </a:prstTxWarp>
          </a:bodyPr>
          <a:lstStyle>
            <a:lvl1pPr algn="r" defTabSz="921667">
              <a:defRPr sz="1200" smtClean="0"/>
            </a:lvl1pPr>
          </a:lstStyle>
          <a:p>
            <a:pPr>
              <a:defRPr/>
            </a:pPr>
            <a:fld id="{3ED4252E-DDE4-4B09-BEE6-24D4AE20C70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4769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51942" cy="53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7" tIns="46068" rIns="92137" bIns="46068" numCol="1" anchor="t" anchorCtr="0" compatLnSpc="1">
            <a:prstTxWarp prst="textNoShape">
              <a:avLst/>
            </a:prstTxWarp>
          </a:bodyPr>
          <a:lstStyle>
            <a:lvl1pPr defTabSz="921667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735" y="0"/>
            <a:ext cx="2951942" cy="53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7" tIns="46068" rIns="92137" bIns="46068" numCol="1" anchor="t" anchorCtr="0" compatLnSpc="1">
            <a:prstTxWarp prst="textNoShape">
              <a:avLst/>
            </a:prstTxWarp>
          </a:bodyPr>
          <a:lstStyle>
            <a:lvl1pPr algn="r" defTabSz="921667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62000"/>
            <a:ext cx="4978400" cy="3733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93" y="4723891"/>
            <a:ext cx="4970572" cy="4496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7" tIns="46068" rIns="92137" bIns="460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9322"/>
            <a:ext cx="2951942" cy="45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7" tIns="46068" rIns="92137" bIns="46068" numCol="1" anchor="b" anchorCtr="0" compatLnSpc="1">
            <a:prstTxWarp prst="textNoShape">
              <a:avLst/>
            </a:prstTxWarp>
          </a:bodyPr>
          <a:lstStyle>
            <a:lvl1pPr defTabSz="921667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8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735" y="9449322"/>
            <a:ext cx="2951942" cy="45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7" tIns="46068" rIns="92137" bIns="46068" numCol="1" anchor="b" anchorCtr="0" compatLnSpc="1">
            <a:prstTxWarp prst="textNoShape">
              <a:avLst/>
            </a:prstTxWarp>
          </a:bodyPr>
          <a:lstStyle>
            <a:lvl1pPr algn="r" defTabSz="921667">
              <a:defRPr sz="1200" smtClean="0"/>
            </a:lvl1pPr>
          </a:lstStyle>
          <a:p>
            <a:pPr>
              <a:defRPr/>
            </a:pPr>
            <a:fld id="{36CC968F-ACB2-4EAE-93A2-076F2AC483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4093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27C5D5-52E6-4A58-888B-F7E7A4B438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BD5DE-3DBA-41BD-A635-FB1B94623D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4050" y="188913"/>
            <a:ext cx="1951038" cy="61198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50938" y="188913"/>
            <a:ext cx="5700712" cy="61198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940CC-4124-4A0F-A303-BC98996FAB5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188913"/>
            <a:ext cx="7793037" cy="7953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182688" y="1341438"/>
            <a:ext cx="7772400" cy="4967287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172F4-000E-48E0-B6F3-17668F3FEC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0B344-FD2B-4A5F-B610-7535CB3DB39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524F4-72D7-408D-A650-A0157765D0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1341438"/>
            <a:ext cx="381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1341438"/>
            <a:ext cx="381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C52BD-B402-4FDC-9C8C-BCBF8ECDB9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9E056-0F6A-400F-AE03-BDF05A3182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B2AB4-628C-431C-9F2D-974E47D1D6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D2D67-3AF1-4692-B191-14FC4E31154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65742-7316-4C2A-B42F-7D70542CE79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81659-E393-41A0-94EF-9945983205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ltGray">
          <a:xfrm>
            <a:off x="417513" y="38258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ltGray">
          <a:xfrm>
            <a:off x="800100" y="38258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ltGray">
          <a:xfrm>
            <a:off x="541338" y="80486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ltGray">
          <a:xfrm>
            <a:off x="911225" y="80486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ltGray">
          <a:xfrm>
            <a:off x="127000" y="73183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gray">
          <a:xfrm>
            <a:off x="762000" y="274638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gray">
          <a:xfrm>
            <a:off x="442913" y="10652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88913"/>
            <a:ext cx="7793037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341438"/>
            <a:ext cx="77724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453188"/>
            <a:ext cx="19050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000" smtClean="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53188"/>
            <a:ext cx="28956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000" smtClean="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53188"/>
            <a:ext cx="19050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000" smtClean="0">
                <a:latin typeface="+mn-ea"/>
              </a:defRPr>
            </a:lvl1pPr>
          </a:lstStyle>
          <a:p>
            <a:pPr>
              <a:defRPr/>
            </a:pPr>
            <a:fld id="{CCD2E4BE-FF7A-4056-B0F3-933BC73385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FD76E4-0203-4A71-8993-00FEE013A64E}" type="slidenum">
              <a:rPr lang="en-US" altLang="ko-KR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3075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11560" y="1844824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z="3600" dirty="0"/>
              <a:t>실습</a:t>
            </a:r>
            <a:endParaRPr lang="en-US" altLang="ko-KR" sz="2400" dirty="0"/>
          </a:p>
        </p:txBody>
      </p:sp>
      <p:sp>
        <p:nvSpPr>
          <p:cNvPr id="3076" name="Rectangle 2059"/>
          <p:cNvSpPr>
            <a:spLocks noChangeArrowheads="1"/>
          </p:cNvSpPr>
          <p:nvPr/>
        </p:nvSpPr>
        <p:spPr bwMode="auto">
          <a:xfrm>
            <a:off x="2232380" y="4543028"/>
            <a:ext cx="41789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dirty="0"/>
              <a:t> Event flag, </a:t>
            </a:r>
            <a:r>
              <a:rPr lang="en-US" altLang="ko-KR" sz="2000" dirty="0" err="1" smtClean="0"/>
              <a:t>mutex</a:t>
            </a:r>
            <a:r>
              <a:rPr lang="en-US" altLang="ko-KR" sz="2000" dirty="0" smtClean="0"/>
              <a:t>, </a:t>
            </a:r>
            <a:r>
              <a:rPr lang="en-US" altLang="ko-KR" sz="2000" dirty="0"/>
              <a:t>message queue</a:t>
            </a:r>
            <a:endParaRPr lang="en-US" altLang="ko-KR" sz="2000" b="1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02331" y="6461125"/>
            <a:ext cx="198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-KR" sz="1600" dirty="0">
                <a:solidFill>
                  <a:schemeClr val="folHlink"/>
                </a:solidFill>
                <a:latin typeface="Arial" charset="0"/>
              </a:rPr>
              <a:t>Fall, </a:t>
            </a:r>
            <a:r>
              <a:rPr lang="en-US" altLang="ko-KR" sz="1600" dirty="0" smtClean="0">
                <a:solidFill>
                  <a:schemeClr val="folHlink"/>
                </a:solidFill>
                <a:latin typeface="Arial" charset="0"/>
              </a:rPr>
              <a:t>2018</a:t>
            </a:r>
            <a:endParaRPr lang="en-US" altLang="ko-KR" sz="1600" dirty="0">
              <a:solidFill>
                <a:schemeClr val="folHlink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</a:p>
          <a:p>
            <a:r>
              <a:rPr lang="en-US" altLang="ko-KR" dirty="0"/>
              <a:t>What to do?</a:t>
            </a:r>
          </a:p>
          <a:p>
            <a:pPr lvl="1"/>
            <a:r>
              <a:rPr lang="en-US" altLang="ko-KR" dirty="0"/>
              <a:t>Voting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0B344-FD2B-4A5F-B610-7535CB3DB39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19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 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/>
              <a:t>목적</a:t>
            </a:r>
            <a:endParaRPr lang="en-US" altLang="ko-KR" dirty="0"/>
          </a:p>
          <a:p>
            <a:pPr lvl="1" eaLnBrk="1" hangingPunct="1"/>
            <a:r>
              <a:rPr lang="en-US" altLang="ko-KR" dirty="0" err="1" smtClean="0"/>
              <a:t>Mutex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과제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0B344-FD2B-4A5F-B610-7535CB3DB39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757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Mutex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 선언 </a:t>
            </a:r>
            <a:endParaRPr lang="en-US" altLang="ko-KR" dirty="0" smtClean="0"/>
          </a:p>
          <a:p>
            <a:pPr lvl="1"/>
            <a:r>
              <a:rPr lang="en-US" altLang="ko-KR" sz="1800" dirty="0" smtClean="0"/>
              <a:t>OS_EVENT </a:t>
            </a:r>
            <a:r>
              <a:rPr lang="en-US" altLang="ko-KR" sz="1800" dirty="0" smtClean="0"/>
              <a:t>*</a:t>
            </a:r>
            <a:r>
              <a:rPr lang="en-US" altLang="ko-KR" sz="1800" dirty="0" err="1" smtClean="0"/>
              <a:t>Mutex</a:t>
            </a:r>
            <a:r>
              <a:rPr lang="en-US" altLang="ko-KR" sz="1800" dirty="0" smtClean="0"/>
              <a:t>;</a:t>
            </a:r>
            <a:endParaRPr lang="en-US" altLang="ko-KR" sz="1800" dirty="0" smtClean="0"/>
          </a:p>
          <a:p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lvl="1"/>
            <a:r>
              <a:rPr lang="en-US" altLang="ko-KR" sz="1800" dirty="0" err="1"/>
              <a:t>mutex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OSMutexCreate</a:t>
            </a:r>
            <a:r>
              <a:rPr lang="en-US" altLang="ko-KR" sz="1800" dirty="0"/>
              <a:t>(10, &amp;err</a:t>
            </a:r>
            <a:r>
              <a:rPr lang="en-US" altLang="ko-KR" sz="1800" dirty="0" smtClean="0"/>
              <a:t>); 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parameter </a:t>
            </a:r>
            <a:r>
              <a:rPr lang="en-US" altLang="ko-KR" sz="1800" dirty="0"/>
              <a:t>: </a:t>
            </a:r>
            <a:r>
              <a:rPr lang="en-US" altLang="ko-KR" sz="1800" dirty="0" smtClean="0"/>
              <a:t>Priority, </a:t>
            </a:r>
            <a:r>
              <a:rPr lang="ko-KR" altLang="en-US" sz="1800" dirty="0" smtClean="0"/>
              <a:t>에러</a:t>
            </a:r>
            <a:endParaRPr lang="en-US" altLang="ko-KR" sz="1800" dirty="0" smtClean="0"/>
          </a:p>
          <a:p>
            <a:pPr lvl="1"/>
            <a:r>
              <a:rPr lang="en-US" altLang="ko-KR" sz="1800" dirty="0" err="1" smtClean="0"/>
              <a:t>Mutex</a:t>
            </a:r>
            <a:r>
              <a:rPr lang="ko-KR" altLang="en-US" sz="1800" dirty="0" smtClean="0"/>
              <a:t>는 </a:t>
            </a:r>
            <a:r>
              <a:rPr lang="en-US" altLang="ko-KR" sz="1800" b="1" dirty="0" smtClean="0"/>
              <a:t>Binary Semaphore (0 </a:t>
            </a:r>
            <a:r>
              <a:rPr lang="ko-KR" altLang="en-US" sz="1800" b="1" dirty="0" smtClean="0"/>
              <a:t>또는 </a:t>
            </a:r>
            <a:r>
              <a:rPr lang="en-US" altLang="ko-KR" sz="1800" b="1" dirty="0" smtClean="0"/>
              <a:t>1)</a:t>
            </a:r>
          </a:p>
          <a:p>
            <a:pPr lvl="1"/>
            <a:r>
              <a:rPr lang="ko-KR" altLang="en-US" sz="1800" dirty="0" smtClean="0"/>
              <a:t>해당 </a:t>
            </a:r>
            <a:r>
              <a:rPr lang="en-US" altLang="ko-KR" sz="1800" dirty="0" err="1" smtClean="0"/>
              <a:t>mutex</a:t>
            </a:r>
            <a:r>
              <a:rPr lang="ko-KR" altLang="en-US" sz="1800" dirty="0" smtClean="0"/>
              <a:t>를 사용중인 </a:t>
            </a:r>
            <a:r>
              <a:rPr lang="en-US" altLang="ko-KR" sz="1800" dirty="0" smtClean="0"/>
              <a:t>Task</a:t>
            </a:r>
            <a:r>
              <a:rPr lang="ko-KR" altLang="en-US" sz="1800" dirty="0" smtClean="0"/>
              <a:t>가 </a:t>
            </a:r>
            <a:r>
              <a:rPr lang="en-US" altLang="ko-KR" sz="1800" dirty="0" err="1" smtClean="0"/>
              <a:t>mutex</a:t>
            </a:r>
            <a:r>
              <a:rPr lang="en-US" altLang="ko-KR" sz="1800" dirty="0" smtClean="0"/>
              <a:t> Priority</a:t>
            </a:r>
            <a:r>
              <a:rPr lang="ko-KR" altLang="en-US" sz="1800" dirty="0" smtClean="0"/>
              <a:t>를 갖게 된다</a:t>
            </a:r>
            <a:r>
              <a:rPr lang="en-US" altLang="ko-KR" sz="1800" dirty="0" smtClean="0"/>
              <a:t>.</a:t>
            </a:r>
            <a:endParaRPr lang="en-US" altLang="ko-KR" sz="1800" dirty="0" smtClean="0"/>
          </a:p>
          <a:p>
            <a:r>
              <a:rPr lang="en-US" altLang="ko-KR" dirty="0" smtClean="0"/>
              <a:t>Wait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Mutex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이면 </a:t>
            </a:r>
            <a:r>
              <a:rPr lang="en-US" altLang="ko-KR" sz="1600" dirty="0" smtClean="0"/>
              <a:t>1 </a:t>
            </a:r>
            <a:r>
              <a:rPr lang="ko-KR" altLang="en-US" sz="1600" dirty="0" smtClean="0"/>
              <a:t>감소하고 진행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이면 </a:t>
            </a:r>
            <a:r>
              <a:rPr lang="ko-KR" altLang="en-US" sz="1600" dirty="0" smtClean="0"/>
              <a:t>대기</a:t>
            </a:r>
            <a:r>
              <a:rPr lang="en-US" altLang="ko-KR" sz="1600" dirty="0" smtClean="0"/>
              <a:t>)</a:t>
            </a:r>
            <a:endParaRPr lang="en-US" altLang="ko-KR" dirty="0" smtClean="0"/>
          </a:p>
          <a:p>
            <a:pPr lvl="1"/>
            <a:r>
              <a:rPr lang="en-US" altLang="ko-KR" sz="1800" dirty="0" err="1"/>
              <a:t>OSMutexPend</a:t>
            </a:r>
            <a:r>
              <a:rPr lang="en-US" altLang="ko-KR" sz="1800" dirty="0"/>
              <a:t>(</a:t>
            </a:r>
            <a:r>
              <a:rPr lang="en-US" altLang="ko-KR" sz="1800" dirty="0" err="1"/>
              <a:t>mutex</a:t>
            </a:r>
            <a:r>
              <a:rPr lang="en-US" altLang="ko-KR" sz="1800" dirty="0"/>
              <a:t>, 0, &amp;err); 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parameter </a:t>
            </a:r>
            <a:r>
              <a:rPr lang="en-US" altLang="ko-KR" sz="1800" dirty="0"/>
              <a:t>: 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Mutex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주소</a:t>
            </a:r>
            <a:r>
              <a:rPr lang="en-US" altLang="ko-KR" sz="1800" dirty="0"/>
              <a:t>, </a:t>
            </a:r>
            <a:r>
              <a:rPr lang="ko-KR" altLang="en-US" sz="1800" dirty="0"/>
              <a:t>기다릴 시간</a:t>
            </a:r>
            <a:r>
              <a:rPr lang="en-US" altLang="ko-KR" sz="1800" dirty="0"/>
              <a:t>, err</a:t>
            </a:r>
            <a:endParaRPr lang="en-US" altLang="ko-KR" sz="1800" dirty="0" smtClean="0"/>
          </a:p>
          <a:p>
            <a:r>
              <a:rPr lang="en-US" altLang="ko-KR" dirty="0" smtClean="0"/>
              <a:t>Signal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Mutex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값 </a:t>
            </a:r>
            <a:r>
              <a:rPr lang="en-US" altLang="ko-KR" sz="1400" dirty="0" smtClean="0"/>
              <a:t>=&gt; 1)</a:t>
            </a:r>
            <a:endParaRPr lang="en-US" altLang="ko-KR" sz="1400" dirty="0" smtClean="0"/>
          </a:p>
          <a:p>
            <a:pPr lvl="1"/>
            <a:r>
              <a:rPr lang="en-US" altLang="ko-KR" sz="1800" dirty="0" err="1"/>
              <a:t>OSMutexPost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mutex</a:t>
            </a:r>
            <a:r>
              <a:rPr lang="en-US" altLang="ko-KR" sz="1800" dirty="0"/>
              <a:t>); 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parameter </a:t>
            </a:r>
            <a:r>
              <a:rPr lang="en-US" altLang="ko-KR" sz="1800" dirty="0"/>
              <a:t>: </a:t>
            </a:r>
            <a:r>
              <a:rPr lang="ko-KR" altLang="en-US" sz="1800" dirty="0"/>
              <a:t>해당 </a:t>
            </a:r>
            <a:r>
              <a:rPr lang="en-US" altLang="ko-KR" sz="1800" dirty="0" err="1"/>
              <a:t>Mutex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주소</a:t>
            </a:r>
            <a:endParaRPr lang="en-US" altLang="ko-KR" sz="1800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0B344-FD2B-4A5F-B610-7535CB3DB39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933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to do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2688" y="1341438"/>
            <a:ext cx="7772400" cy="4535834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/>
              <a:t>1. 4</a:t>
            </a:r>
            <a:r>
              <a:rPr lang="ko-KR" altLang="en-US" dirty="0"/>
              <a:t>개의 태스크 생성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Decision task</a:t>
            </a:r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Voting task</a:t>
            </a:r>
          </a:p>
          <a:p>
            <a:r>
              <a:rPr lang="en-US" altLang="ko-KR" dirty="0"/>
              <a:t>2. 3</a:t>
            </a:r>
            <a:r>
              <a:rPr lang="ko-KR" altLang="en-US" dirty="0"/>
              <a:t>개의 </a:t>
            </a:r>
            <a:r>
              <a:rPr lang="en-US" altLang="ko-KR" dirty="0"/>
              <a:t>Voting task</a:t>
            </a:r>
            <a:r>
              <a:rPr lang="ko-KR" altLang="en-US" dirty="0"/>
              <a:t>에서 </a:t>
            </a:r>
            <a:r>
              <a:rPr lang="en-US" altLang="ko-KR" dirty="0"/>
              <a:t>O </a:t>
            </a:r>
            <a:r>
              <a:rPr lang="ko-KR" altLang="en-US" dirty="0"/>
              <a:t>또는 </a:t>
            </a:r>
            <a:r>
              <a:rPr lang="en-US" altLang="ko-KR" dirty="0"/>
              <a:t>X </a:t>
            </a:r>
            <a:r>
              <a:rPr lang="ko-KR" altLang="en-US" dirty="0"/>
              <a:t>둘 중 한 개의 문자를 생성한다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3. Decision task</a:t>
            </a:r>
            <a:r>
              <a:rPr lang="ko-KR" altLang="en-US" dirty="0"/>
              <a:t>에서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Voting task </a:t>
            </a:r>
            <a:r>
              <a:rPr lang="ko-KR" altLang="en-US" dirty="0"/>
              <a:t>중 </a:t>
            </a:r>
            <a:r>
              <a:rPr lang="en-US" altLang="ko-KR" dirty="0"/>
              <a:t>master task</a:t>
            </a:r>
            <a:r>
              <a:rPr lang="ko-KR" altLang="en-US" dirty="0"/>
              <a:t>를 임의로 선택한다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2~3 </a:t>
            </a:r>
            <a:r>
              <a:rPr lang="ko-KR" altLang="en-US" dirty="0"/>
              <a:t>과정은 </a:t>
            </a:r>
            <a:r>
              <a:rPr lang="en-US" altLang="ko-KR" dirty="0"/>
              <a:t>event flag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활용하여 </a:t>
            </a:r>
            <a:r>
              <a:rPr lang="ko-KR" altLang="en-US" dirty="0" smtClean="0"/>
              <a:t>동기화</a:t>
            </a:r>
            <a:endParaRPr lang="en-US" altLang="ko-KR" dirty="0"/>
          </a:p>
          <a:p>
            <a:pPr eaLnBrk="1" hangingPunct="1"/>
            <a:r>
              <a:rPr lang="en-US" altLang="ko-KR" dirty="0"/>
              <a:t>4. 3</a:t>
            </a:r>
            <a:r>
              <a:rPr lang="ko-KR" altLang="en-US" dirty="0"/>
              <a:t>개의 </a:t>
            </a:r>
            <a:r>
              <a:rPr lang="en-US" altLang="ko-KR" dirty="0"/>
              <a:t>Voting task </a:t>
            </a:r>
            <a:r>
              <a:rPr lang="ko-KR" altLang="en-US" dirty="0"/>
              <a:t>중에서 </a:t>
            </a:r>
            <a:r>
              <a:rPr lang="en-US" altLang="ko-KR" dirty="0"/>
              <a:t>master task</a:t>
            </a:r>
            <a:r>
              <a:rPr lang="ko-KR" altLang="en-US" dirty="0"/>
              <a:t>가 아닌 태스크는 생성된 문자 </a:t>
            </a:r>
            <a:r>
              <a:rPr lang="en-US" altLang="ko-KR" dirty="0"/>
              <a:t>(O </a:t>
            </a:r>
            <a:r>
              <a:rPr lang="ko-KR" altLang="en-US" dirty="0"/>
              <a:t>또는 </a:t>
            </a:r>
            <a:r>
              <a:rPr lang="en-US" altLang="ko-KR" dirty="0"/>
              <a:t>X)</a:t>
            </a:r>
            <a:r>
              <a:rPr lang="ko-KR" altLang="en-US" dirty="0"/>
              <a:t>를 </a:t>
            </a:r>
            <a:r>
              <a:rPr lang="en-US" altLang="ko-KR" dirty="0"/>
              <a:t>master </a:t>
            </a:r>
            <a:r>
              <a:rPr lang="ko-KR" altLang="en-US" dirty="0"/>
              <a:t>태스크에게 넘겨 준다</a:t>
            </a:r>
            <a:r>
              <a:rPr lang="en-US" altLang="ko-KR" dirty="0"/>
              <a:t>. </a:t>
            </a:r>
          </a:p>
          <a:p>
            <a:pPr lvl="1" eaLnBrk="1" hangingPunct="1"/>
            <a:r>
              <a:rPr lang="en-US" altLang="ko-KR" dirty="0"/>
              <a:t>Message queue </a:t>
            </a:r>
            <a:r>
              <a:rPr lang="ko-KR" altLang="en-US" dirty="0"/>
              <a:t>활용 </a:t>
            </a:r>
            <a:endParaRPr lang="en-US" altLang="ko-KR" dirty="0"/>
          </a:p>
          <a:p>
            <a:r>
              <a:rPr lang="en-US" altLang="ko-KR" dirty="0"/>
              <a:t>5. Voting task </a:t>
            </a:r>
            <a:r>
              <a:rPr lang="ko-KR" altLang="en-US" dirty="0"/>
              <a:t>중 </a:t>
            </a:r>
            <a:r>
              <a:rPr lang="en-US" altLang="ko-KR" dirty="0"/>
              <a:t>master task</a:t>
            </a:r>
            <a:r>
              <a:rPr lang="ko-KR" altLang="en-US" dirty="0"/>
              <a:t>는 </a:t>
            </a:r>
            <a:r>
              <a:rPr lang="en-US" altLang="ko-KR" dirty="0"/>
              <a:t>(O </a:t>
            </a:r>
            <a:r>
              <a:rPr lang="ko-KR" altLang="en-US" dirty="0"/>
              <a:t>또는 </a:t>
            </a:r>
            <a:r>
              <a:rPr lang="en-US" altLang="ko-KR" dirty="0"/>
              <a:t>X 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개수</a:t>
            </a:r>
            <a:r>
              <a:rPr lang="ko-KR" altLang="en-US" dirty="0" smtClean="0"/>
              <a:t>를 </a:t>
            </a:r>
            <a:r>
              <a:rPr lang="ko-KR" altLang="en-US" dirty="0"/>
              <a:t>계산하고</a:t>
            </a:r>
            <a:r>
              <a:rPr lang="en-US" altLang="ko-KR" dirty="0"/>
              <a:t>, </a:t>
            </a:r>
            <a:r>
              <a:rPr lang="ko-KR" altLang="en-US" dirty="0"/>
              <a:t>공유 변수에</a:t>
            </a:r>
            <a:r>
              <a:rPr lang="en-US" altLang="ko-KR" dirty="0"/>
              <a:t> </a:t>
            </a:r>
            <a:r>
              <a:rPr lang="ko-KR" altLang="en-US" dirty="0"/>
              <a:t>저장한다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 smtClean="0"/>
              <a:t>Mutex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en-US" altLang="ko-KR" dirty="0"/>
              <a:t>6. Decision task </a:t>
            </a:r>
            <a:r>
              <a:rPr lang="ko-KR" altLang="en-US" dirty="0"/>
              <a:t>는 </a:t>
            </a:r>
            <a:r>
              <a:rPr lang="en-US" altLang="ko-KR" dirty="0"/>
              <a:t>event flag </a:t>
            </a:r>
            <a:r>
              <a:rPr lang="ko-KR" altLang="en-US" dirty="0"/>
              <a:t>를 활용하여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voting task </a:t>
            </a:r>
            <a:r>
              <a:rPr lang="ko-KR" altLang="en-US" dirty="0"/>
              <a:t>중 </a:t>
            </a:r>
            <a:r>
              <a:rPr lang="en-US" altLang="ko-KR" dirty="0"/>
              <a:t>master task </a:t>
            </a:r>
            <a:r>
              <a:rPr lang="ko-KR" altLang="en-US" dirty="0"/>
              <a:t>에서 플래그를 활용하여 공유변수를 </a:t>
            </a:r>
            <a:r>
              <a:rPr lang="ko-KR" altLang="en-US" dirty="0" smtClean="0"/>
              <a:t>확인한다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dirty="0"/>
              <a:t>O </a:t>
            </a:r>
            <a:r>
              <a:rPr lang="ko-KR" altLang="en-US" dirty="0"/>
              <a:t>가 </a:t>
            </a:r>
            <a:r>
              <a:rPr lang="en-US" altLang="ko-KR" dirty="0"/>
              <a:t>voting </a:t>
            </a:r>
            <a:r>
              <a:rPr lang="ko-KR" altLang="en-US" dirty="0"/>
              <a:t>에서 이긴 경우</a:t>
            </a:r>
            <a:r>
              <a:rPr lang="en-US" altLang="ko-KR" dirty="0"/>
              <a:t>: </a:t>
            </a:r>
            <a:r>
              <a:rPr lang="ko-KR" altLang="en-US" dirty="0"/>
              <a:t>파란색 출력</a:t>
            </a:r>
            <a:endParaRPr lang="en-US" altLang="ko-KR" dirty="0"/>
          </a:p>
          <a:p>
            <a:pPr lvl="1"/>
            <a:r>
              <a:rPr lang="en-US" altLang="ko-KR" dirty="0"/>
              <a:t>X </a:t>
            </a:r>
            <a:r>
              <a:rPr lang="ko-KR" altLang="en-US" dirty="0"/>
              <a:t>가 </a:t>
            </a:r>
            <a:r>
              <a:rPr lang="en-US" altLang="ko-KR" dirty="0"/>
              <a:t>voting </a:t>
            </a:r>
            <a:r>
              <a:rPr lang="ko-KR" altLang="en-US" dirty="0"/>
              <a:t>에서 이긴 경우</a:t>
            </a:r>
            <a:r>
              <a:rPr lang="en-US" altLang="ko-KR" dirty="0"/>
              <a:t>: </a:t>
            </a:r>
            <a:r>
              <a:rPr lang="ko-KR" altLang="en-US" dirty="0"/>
              <a:t>빨간색 출력</a:t>
            </a:r>
            <a:endParaRPr lang="en-US" altLang="ko-KR" dirty="0"/>
          </a:p>
          <a:p>
            <a:r>
              <a:rPr lang="en-US" altLang="ko-KR" dirty="0"/>
              <a:t>7. 2~6 </a:t>
            </a:r>
            <a:r>
              <a:rPr lang="ko-KR" altLang="en-US" dirty="0"/>
              <a:t>과정이 반복됨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0B344-FD2B-4A5F-B610-7535CB3DB390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236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D2D67-3AF1-4692-B191-14FC4E311542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624670" y="3588542"/>
            <a:ext cx="1891451" cy="1584176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3751012" y="3588542"/>
            <a:ext cx="1792382" cy="1584176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6781800" y="3581837"/>
            <a:ext cx="1733860" cy="1584176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531364" y="1294400"/>
            <a:ext cx="8155435" cy="145789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92" y="5262473"/>
            <a:ext cx="79084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smtClean="0"/>
              <a:t>Decision Task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Master </a:t>
            </a:r>
            <a:r>
              <a:rPr lang="ko-KR" altLang="en-US" dirty="0"/>
              <a:t>태스크 임의로 </a:t>
            </a:r>
            <a:r>
              <a:rPr lang="ko-KR" altLang="en-US" dirty="0" smtClean="0"/>
              <a:t>결정 후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algn="ctr"/>
            <a:r>
              <a:rPr lang="en-US" altLang="ko-KR" dirty="0"/>
              <a:t>(2</a:t>
            </a:r>
            <a:r>
              <a:rPr lang="ko-KR" altLang="en-US" dirty="0"/>
              <a:t>번째 태스크가 결정되었다고 가정하자</a:t>
            </a:r>
            <a:r>
              <a:rPr lang="en-US" altLang="ko-KR" dirty="0" smtClean="0"/>
              <a:t>.) - </a:t>
            </a:r>
            <a:r>
              <a:rPr lang="en-US" altLang="ko-KR" dirty="0" err="1" smtClean="0"/>
              <a:t>EventFlag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2516121" y="3634292"/>
            <a:ext cx="5303729" cy="1022897"/>
            <a:chOff x="2516121" y="3558231"/>
            <a:chExt cx="5303729" cy="1022897"/>
          </a:xfrm>
        </p:grpSpPr>
        <p:sp>
          <p:nvSpPr>
            <p:cNvPr id="9" name="오른쪽 화살표 8"/>
            <p:cNvSpPr/>
            <p:nvPr/>
          </p:nvSpPr>
          <p:spPr bwMode="auto">
            <a:xfrm>
              <a:off x="2516121" y="4221088"/>
              <a:ext cx="1191783" cy="36004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0" name="오른쪽 화살표 9"/>
            <p:cNvSpPr/>
            <p:nvPr/>
          </p:nvSpPr>
          <p:spPr bwMode="auto">
            <a:xfrm rot="10800000">
              <a:off x="5566705" y="4221088"/>
              <a:ext cx="1191783" cy="36004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92081" y="3558231"/>
              <a:ext cx="47277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r>
                <a:rPr lang="en-US" altLang="ko-KR" dirty="0" smtClean="0"/>
                <a:t>. </a:t>
              </a:r>
              <a:r>
                <a:rPr lang="en-US" altLang="ko-KR" dirty="0" smtClean="0"/>
                <a:t>Message </a:t>
              </a:r>
              <a:r>
                <a:rPr lang="en-US" altLang="ko-KR" dirty="0"/>
                <a:t>Queue </a:t>
              </a:r>
              <a:r>
                <a:rPr lang="ko-KR" altLang="en-US" dirty="0"/>
                <a:t>활용하여 전달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529944" y="2836065"/>
            <a:ext cx="4859777" cy="910796"/>
            <a:chOff x="4529944" y="2836065"/>
            <a:chExt cx="4859777" cy="910796"/>
          </a:xfrm>
        </p:grpSpPr>
        <p:sp>
          <p:nvSpPr>
            <p:cNvPr id="13" name="아래쪽 화살표 12"/>
            <p:cNvSpPr/>
            <p:nvPr/>
          </p:nvSpPr>
          <p:spPr bwMode="auto">
            <a:xfrm rot="10800000">
              <a:off x="4529944" y="2836065"/>
              <a:ext cx="366092" cy="720080"/>
            </a:xfrm>
            <a:prstGeom prst="downArrow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54532" y="2915864"/>
              <a:ext cx="443518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4. </a:t>
              </a:r>
              <a:r>
                <a:rPr lang="ko-KR" altLang="en-US" dirty="0" smtClean="0"/>
                <a:t>개수 세고 </a:t>
              </a:r>
              <a:r>
                <a:rPr lang="en-US" altLang="ko-KR" dirty="0" smtClean="0"/>
                <a:t>Event </a:t>
              </a:r>
              <a:r>
                <a:rPr lang="en-US" altLang="ko-KR" dirty="0"/>
                <a:t>flag </a:t>
              </a:r>
              <a:r>
                <a:rPr lang="ko-KR" altLang="en-US" dirty="0"/>
                <a:t>로 </a:t>
              </a:r>
              <a:r>
                <a:rPr lang="ko-KR" altLang="en-US" dirty="0" smtClean="0"/>
                <a:t>전달</a:t>
              </a:r>
              <a:endParaRPr lang="en-US" altLang="ko-KR" dirty="0" smtClean="0"/>
            </a:p>
            <a:p>
              <a:r>
                <a:rPr lang="en-US" altLang="ko-KR" dirty="0" smtClean="0"/>
                <a:t>      (</a:t>
              </a:r>
              <a:r>
                <a:rPr lang="ko-KR" altLang="en-US" dirty="0" smtClean="0"/>
                <a:t>개수 셀 때 </a:t>
              </a:r>
              <a:r>
                <a:rPr lang="en-US" altLang="ko-KR" dirty="0" err="1" smtClean="0"/>
                <a:t>Mutex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활용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703659" y="1469522"/>
            <a:ext cx="4501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공유 변수 확인 후 색깔 칠함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76144" y="6093470"/>
            <a:ext cx="9370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1.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Voting Task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O, X</a:t>
            </a:r>
            <a:r>
              <a:rPr lang="ko-KR" altLang="en-US" dirty="0" smtClean="0"/>
              <a:t>를 생성 </a:t>
            </a:r>
            <a:r>
              <a:rPr lang="en-US" altLang="ko-KR" dirty="0" err="1" smtClean="0"/>
              <a:t>Decsion</a:t>
            </a:r>
            <a:r>
              <a:rPr lang="en-US" altLang="ko-KR" dirty="0" smtClean="0"/>
              <a:t> Task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Post</a:t>
            </a:r>
            <a:r>
              <a:rPr lang="en-US" altLang="ko-KR" dirty="0" smtClean="0"/>
              <a:t>- </a:t>
            </a:r>
            <a:r>
              <a:rPr lang="en-US" altLang="ko-KR" dirty="0" smtClean="0"/>
              <a:t>Event Flag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23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16" grpId="0"/>
    </p:bldLst>
  </p:timing>
</p:sld>
</file>

<file path=ppt/theme/theme1.xml><?xml version="1.0" encoding="utf-8"?>
<a:theme xmlns:a="http://schemas.openxmlformats.org/drawingml/2006/main" name="조화">
  <a:themeElements>
    <a:clrScheme name="조화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조화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조화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Office\Templates\디자인\조화.pot</Template>
  <TotalTime>14344</TotalTime>
  <Words>269</Words>
  <Application>Microsoft Office PowerPoint</Application>
  <PresentationFormat>화면 슬라이드 쇼(4:3)</PresentationFormat>
  <Paragraphs>53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굴림</vt:lpstr>
      <vt:lpstr>Arial</vt:lpstr>
      <vt:lpstr>Tahoma</vt:lpstr>
      <vt:lpstr>Wingdings</vt:lpstr>
      <vt:lpstr>조화</vt:lpstr>
      <vt:lpstr>실습</vt:lpstr>
      <vt:lpstr>Outline</vt:lpstr>
      <vt:lpstr>Overview </vt:lpstr>
      <vt:lpstr>Mutex 사용법</vt:lpstr>
      <vt:lpstr>What to do ?</vt:lpstr>
      <vt:lpstr>PowerPoint 프레젠테이션</vt:lpstr>
    </vt:vector>
  </TitlesOfParts>
  <Company>우리집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&amp; Real-Time Software Research in Korea</dc:title>
  <dc:creator>우리집</dc:creator>
  <cp:lastModifiedBy>erslab-gh</cp:lastModifiedBy>
  <cp:revision>1291</cp:revision>
  <cp:lastPrinted>2013-09-25T07:22:52Z</cp:lastPrinted>
  <dcterms:created xsi:type="dcterms:W3CDTF">2003-07-20T14:59:53Z</dcterms:created>
  <dcterms:modified xsi:type="dcterms:W3CDTF">2018-10-17T02:33:37Z</dcterms:modified>
</cp:coreProperties>
</file>