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6" r:id="rId5"/>
    <p:sldId id="273" r:id="rId6"/>
    <p:sldId id="293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5" r:id="rId16"/>
    <p:sldId id="272" r:id="rId17"/>
    <p:sldId id="307" r:id="rId18"/>
    <p:sldId id="274" r:id="rId19"/>
    <p:sldId id="277" r:id="rId20"/>
    <p:sldId id="294" r:id="rId21"/>
    <p:sldId id="305" r:id="rId22"/>
    <p:sldId id="306" r:id="rId23"/>
  </p:sldIdLst>
  <p:sldSz cx="9144000" cy="6858000" type="screen4x3"/>
  <p:notesSz cx="6735763" cy="9866313"/>
  <p:embeddedFontLst>
    <p:embeddedFont>
      <p:font typeface="Tahoma" panose="020B0604030504040204" pitchFamily="34" charset="0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A3A3E0"/>
    <a:srgbClr val="CC0000"/>
    <a:srgbClr val="00B050"/>
    <a:srgbClr val="C6A724"/>
    <a:srgbClr val="CBF5E1"/>
    <a:srgbClr val="FF0000"/>
    <a:srgbClr val="1C1C1C"/>
    <a:srgbClr val="0070C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07CCD-C101-6B46-BB41-62CB049D1B91}" v="8" dt="2018-09-19T18:06:28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89" autoAdjust="0"/>
  </p:normalViewPr>
  <p:slideViewPr>
    <p:cSldViewPr>
      <p:cViewPr varScale="1">
        <p:scale>
          <a:sx n="148" d="100"/>
          <a:sy n="148" d="100"/>
        </p:scale>
        <p:origin x="1408" y="18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hwangje" userId="c9f05c96-af0a-4121-8d2d-4e615e8cb085" providerId="ADAL" clId="{A6A07CCD-C101-6B46-BB41-62CB049D1B91}"/>
    <pc:docChg chg="modSld">
      <pc:chgData name="hanhwangje" userId="c9f05c96-af0a-4121-8d2d-4e615e8cb085" providerId="ADAL" clId="{A6A07CCD-C101-6B46-BB41-62CB049D1B91}" dt="2018-09-19T18:06:28.233" v="7" actId="207"/>
      <pc:docMkLst>
        <pc:docMk/>
      </pc:docMkLst>
      <pc:sldChg chg="modSp">
        <pc:chgData name="hanhwangje" userId="c9f05c96-af0a-4121-8d2d-4e615e8cb085" providerId="ADAL" clId="{A6A07CCD-C101-6B46-BB41-62CB049D1B91}" dt="2018-09-19T18:06:28.233" v="7" actId="207"/>
        <pc:sldMkLst>
          <pc:docMk/>
          <pc:sldMk cId="762361190" sldId="272"/>
        </pc:sldMkLst>
        <pc:spChg chg="mod">
          <ac:chgData name="hanhwangje" userId="c9f05c96-af0a-4121-8d2d-4e615e8cb085" providerId="ADAL" clId="{A6A07CCD-C101-6B46-BB41-62CB049D1B91}" dt="2018-09-19T18:06:28.233" v="7" actId="207"/>
          <ac:spMkLst>
            <pc:docMk/>
            <pc:sldMk cId="762361190" sldId="272"/>
            <ac:spMk id="3" creationId="{00000000-0000-0000-0000-000000000000}"/>
          </ac:spMkLst>
        </pc:spChg>
      </pc:sldChg>
      <pc:sldChg chg="modSp">
        <pc:chgData name="hanhwangje" userId="c9f05c96-af0a-4121-8d2d-4e615e8cb085" providerId="ADAL" clId="{A6A07CCD-C101-6B46-BB41-62CB049D1B91}" dt="2018-09-19T16:12:53.927" v="0" actId="20577"/>
        <pc:sldMkLst>
          <pc:docMk/>
          <pc:sldMk cId="4213231420" sldId="293"/>
        </pc:sldMkLst>
        <pc:spChg chg="mod">
          <ac:chgData name="hanhwangje" userId="c9f05c96-af0a-4121-8d2d-4e615e8cb085" providerId="ADAL" clId="{A6A07CCD-C101-6B46-BB41-62CB049D1B91}" dt="2018-09-19T16:12:53.927" v="0" actId="20577"/>
          <ac:spMkLst>
            <pc:docMk/>
            <pc:sldMk cId="4213231420" sldId="293"/>
            <ac:spMk id="33" creationId="{00000000-0000-0000-0000-000000000000}"/>
          </ac:spMkLst>
        </pc:spChg>
      </pc:sldChg>
      <pc:sldChg chg="modSp">
        <pc:chgData name="hanhwangje" userId="c9f05c96-af0a-4121-8d2d-4e615e8cb085" providerId="ADAL" clId="{A6A07CCD-C101-6B46-BB41-62CB049D1B91}" dt="2018-09-19T18:04:21.209" v="6" actId="20577"/>
        <pc:sldMkLst>
          <pc:docMk/>
          <pc:sldMk cId="1882981191" sldId="295"/>
        </pc:sldMkLst>
        <pc:spChg chg="mod">
          <ac:chgData name="hanhwangje" userId="c9f05c96-af0a-4121-8d2d-4e615e8cb085" providerId="ADAL" clId="{A6A07CCD-C101-6B46-BB41-62CB049D1B91}" dt="2018-09-19T18:04:21.209" v="6" actId="20577"/>
          <ac:spMkLst>
            <pc:docMk/>
            <pc:sldMk cId="1882981191" sldId="29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0538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t" anchorCtr="0" compatLnSpc="1">
            <a:prstTxWarp prst="textNoShape">
              <a:avLst/>
            </a:prstTxWarp>
          </a:bodyPr>
          <a:lstStyle>
            <a:lvl1pPr defTabSz="9148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1"/>
            <a:ext cx="2920537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t" anchorCtr="0" compatLnSpc="1">
            <a:prstTxWarp prst="textNoShape">
              <a:avLst/>
            </a:prstTxWarp>
          </a:bodyPr>
          <a:lstStyle>
            <a:lvl1pPr algn="r" defTabSz="9148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3533"/>
            <a:ext cx="2920538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b" anchorCtr="0" compatLnSpc="1">
            <a:prstTxWarp prst="textNoShape">
              <a:avLst/>
            </a:prstTxWarp>
          </a:bodyPr>
          <a:lstStyle>
            <a:lvl1pPr defTabSz="9148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3533"/>
            <a:ext cx="2920537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b" anchorCtr="0" compatLnSpc="1">
            <a:prstTxWarp prst="textNoShape">
              <a:avLst/>
            </a:prstTxWarp>
          </a:bodyPr>
          <a:lstStyle>
            <a:lvl1pPr algn="r" defTabSz="914847">
              <a:defRPr sz="1200" smtClean="0"/>
            </a:lvl1pPr>
          </a:lstStyle>
          <a:p>
            <a:pPr>
              <a:defRPr/>
            </a:pPr>
            <a:fld id="{3ED4252E-DDE4-4B09-BEE6-24D4AE20C7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76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5056" cy="53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t" anchorCtr="0" compatLnSpc="1">
            <a:prstTxWarp prst="textNoShape">
              <a:avLst/>
            </a:prstTxWarp>
          </a:bodyPr>
          <a:lstStyle>
            <a:lvl1pPr defTabSz="9148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363" y="1"/>
            <a:ext cx="2925056" cy="53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t" anchorCtr="0" compatLnSpc="1">
            <a:prstTxWarp prst="textNoShape">
              <a:avLst/>
            </a:prstTxWarp>
          </a:bodyPr>
          <a:lstStyle>
            <a:lvl1pPr algn="r" defTabSz="9148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57238"/>
            <a:ext cx="4948237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306" y="4695184"/>
            <a:ext cx="4925301" cy="4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91898"/>
            <a:ext cx="2925056" cy="45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b" anchorCtr="0" compatLnSpc="1">
            <a:prstTxWarp prst="textNoShape">
              <a:avLst/>
            </a:prstTxWarp>
          </a:bodyPr>
          <a:lstStyle>
            <a:lvl1pPr defTabSz="9148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363" y="9391898"/>
            <a:ext cx="2925056" cy="45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5" tIns="45727" rIns="91455" bIns="45727" numCol="1" anchor="b" anchorCtr="0" compatLnSpc="1">
            <a:prstTxWarp prst="textNoShape">
              <a:avLst/>
            </a:prstTxWarp>
          </a:bodyPr>
          <a:lstStyle>
            <a:lvl1pPr algn="r" defTabSz="914847">
              <a:defRPr sz="1200" smtClean="0"/>
            </a:lvl1pPr>
          </a:lstStyle>
          <a:p>
            <a:pPr>
              <a:defRPr/>
            </a:pPr>
            <a:fld id="{36CC968F-ACB2-4EAE-93A2-076F2AC483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093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27C5D5-52E6-4A58-888B-F7E7A4B438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BD5DE-3DBA-41BD-A635-FB1B94623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6119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6119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40CC-4124-4A0F-A303-BC98996FAB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795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182688" y="1341438"/>
            <a:ext cx="7772400" cy="49672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172F4-000E-48E0-B6F3-17668F3FEC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0B344-FD2B-4A5F-B610-7535CB3DB3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524F4-72D7-408D-A650-A0157765D0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C52BD-B402-4FDC-9C8C-BCBF8ECDB9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9E056-0F6A-400F-AE03-BDF05A3182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2AB4-628C-431C-9F2D-974E47D1D6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D2D67-3AF1-4692-B191-14FC4E3115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5742-7316-4C2A-B42F-7D70542CE7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1659-E393-41A0-94EF-994598320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38258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3825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80486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8048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7318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2746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0652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41438"/>
            <a:ext cx="7772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895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fld id="{CCD2E4BE-FF7A-4056-B0F3-933BC73385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76E4-0203-4A71-8993-00FEE013A64E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11560" y="184482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Embedded Software </a:t>
            </a:r>
            <a:br>
              <a:rPr lang="en-US" altLang="ko-KR" sz="3600" dirty="0"/>
            </a:br>
            <a:r>
              <a:rPr lang="en-US" altLang="ko-KR" sz="2400" dirty="0"/>
              <a:t>(</a:t>
            </a:r>
            <a:r>
              <a:rPr lang="en-US" altLang="ko-KR" sz="2400" dirty="0" err="1"/>
              <a:t>MicroC</a:t>
            </a:r>
            <a:r>
              <a:rPr lang="en-US" altLang="ko-KR" sz="2400" dirty="0"/>
              <a:t>/OS-II: 2)</a:t>
            </a:r>
          </a:p>
        </p:txBody>
      </p:sp>
      <p:sp>
        <p:nvSpPr>
          <p:cNvPr id="3076" name="Rectangle 2059"/>
          <p:cNvSpPr>
            <a:spLocks noChangeArrowheads="1"/>
          </p:cNvSpPr>
          <p:nvPr/>
        </p:nvSpPr>
        <p:spPr bwMode="auto">
          <a:xfrm>
            <a:off x="2339752" y="4488060"/>
            <a:ext cx="4068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err="1"/>
              <a:t>MicroC</a:t>
            </a:r>
            <a:r>
              <a:rPr lang="en-US" altLang="ko-KR" sz="2000" dirty="0"/>
              <a:t>/OS-II:  </a:t>
            </a:r>
            <a:r>
              <a:rPr lang="ko-KR" altLang="en-US" sz="2000" b="1" dirty="0"/>
              <a:t>스케줄러 이해하기</a:t>
            </a:r>
            <a:endParaRPr lang="en-US" altLang="ko-KR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20990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27584" y="1368635"/>
            <a:ext cx="528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4 tasks (36 </a:t>
            </a:r>
            <a:r>
              <a:rPr lang="en-US" altLang="ko-KR" dirty="0">
                <a:sym typeface="Wingdings" panose="05000000000000000000" pitchFamily="2" charset="2"/>
              </a:rPr>
              <a:t> 23 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19</a:t>
            </a:r>
            <a:r>
              <a:rPr lang="en-US" altLang="ko-KR" dirty="0">
                <a:sym typeface="Wingdings" panose="05000000000000000000" pitchFamily="2" charset="2"/>
              </a:rPr>
              <a:t>  30)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33660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60400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04410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0x14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68286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0x88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752117"/>
              </p:ext>
            </p:extLst>
          </p:nvPr>
        </p:nvGraphicFramePr>
        <p:xfrm>
          <a:off x="5406195" y="3483679"/>
          <a:ext cx="2023299" cy="3291840"/>
        </p:xfrm>
        <a:graphic>
          <a:graphicData uri="http://schemas.openxmlformats.org/drawingml/2006/table">
            <a:tbl>
              <a:tblPr/>
              <a:tblGrid>
                <a:gridCol w="43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Bit 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1944710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Priority: 19</a:t>
            </a:r>
            <a:endParaRPr lang="ko-KR" altLang="en-US" sz="1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39858"/>
              </p:ext>
            </p:extLst>
          </p:nvPr>
        </p:nvGraphicFramePr>
        <p:xfrm>
          <a:off x="5429021" y="2261652"/>
          <a:ext cx="2520279" cy="90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val="4057974373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048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92080" y="313309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OSMapTbl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558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27584" y="1368635"/>
            <a:ext cx="528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4 tasks (36 </a:t>
            </a:r>
            <a:r>
              <a:rPr lang="en-US" altLang="ko-KR" dirty="0">
                <a:sym typeface="Wingdings" panose="05000000000000000000" pitchFamily="2" charset="2"/>
              </a:rPr>
              <a:t> 23  19 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30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53762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65586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7569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0x1C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83821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0x88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752117"/>
              </p:ext>
            </p:extLst>
          </p:nvPr>
        </p:nvGraphicFramePr>
        <p:xfrm>
          <a:off x="5406195" y="3483679"/>
          <a:ext cx="2023299" cy="3291840"/>
        </p:xfrm>
        <a:graphic>
          <a:graphicData uri="http://schemas.openxmlformats.org/drawingml/2006/table">
            <a:tbl>
              <a:tblPr/>
              <a:tblGrid>
                <a:gridCol w="43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Bit 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1944710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Priority: 30</a:t>
            </a:r>
            <a:endParaRPr lang="ko-KR" altLang="en-US" sz="1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04970"/>
              </p:ext>
            </p:extLst>
          </p:nvPr>
        </p:nvGraphicFramePr>
        <p:xfrm>
          <a:off x="5429021" y="2261652"/>
          <a:ext cx="2520279" cy="90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val="4057974373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048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92080" y="313309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OSMapTbl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4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558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27584" y="1368635"/>
            <a:ext cx="717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 the minimum number ( = The highest priority)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93775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79980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79919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0x1C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83821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0x88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194471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r>
              <a:rPr lang="en-US" altLang="ko-KR" sz="1800" dirty="0"/>
              <a:t> = 0x1C</a:t>
            </a:r>
            <a:endParaRPr lang="ko-KR" altLang="en-US" sz="180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982196" y="2586485"/>
            <a:ext cx="3961779" cy="397031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/>
              <a:t>INT8U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OSUnMapTbl</a:t>
            </a:r>
            <a:r>
              <a:rPr lang="en-US" altLang="ko-KR" sz="1400" dirty="0"/>
              <a:t>[] = {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0, 0, 1, 0, 2, 0, 1, 0, 3, 0, 1, 0, 2, 0, 1, 0,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7, 0, 1, 0, 2, 0, 1, 0, 3, 0, 1, 0, 2, 0, 1, 0,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</a:t>
            </a:r>
          </a:p>
          <a:p>
            <a:r>
              <a:rPr lang="en-US" altLang="ko-KR" sz="14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2080" y="219395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OSUnMapTbl</a:t>
            </a:r>
            <a:r>
              <a:rPr lang="en-US" altLang="ko-KR" sz="1800" dirty="0"/>
              <a:t>[0x1C] = </a:t>
            </a:r>
            <a:r>
              <a:rPr lang="en-US" altLang="ko-KR" sz="1800" dirty="0">
                <a:solidFill>
                  <a:srgbClr val="00B050"/>
                </a:solidFill>
              </a:rPr>
              <a:t>2</a:t>
            </a:r>
            <a:endParaRPr lang="ko-KR" altLang="en-US" sz="1800" dirty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730308" y="3102433"/>
            <a:ext cx="131524" cy="205728"/>
          </a:xfrm>
          <a:prstGeom prst="rect">
            <a:avLst/>
          </a:prstGeom>
          <a:solidFill>
            <a:srgbClr val="92D050">
              <a:alpha val="7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4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558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27584" y="1368635"/>
            <a:ext cx="717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 the minimum number ( = The highest priority)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93775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79980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07958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0x1C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75789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0x88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194471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[2] = 0x88</a:t>
            </a:r>
            <a:endParaRPr lang="ko-KR" altLang="en-US" sz="1800" dirty="0">
              <a:solidFill>
                <a:srgbClr val="7030A0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982196" y="2586485"/>
            <a:ext cx="3961779" cy="397031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/>
              <a:t>INT8U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OSUnMapTbl</a:t>
            </a:r>
            <a:r>
              <a:rPr lang="en-US" altLang="ko-KR" sz="1400" dirty="0"/>
              <a:t>[] = {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0, 0, 1, 0, 2, 0, 1, 0, 3, 0, 1, 0, 2, 0, 1, 0,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7, 0, 1, 0, 2, 0, 1, 0, 3, 0, 1, 0, 2, 0, 1, 0,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</a:t>
            </a:r>
          </a:p>
          <a:p>
            <a:r>
              <a:rPr lang="en-US" altLang="ko-KR" sz="1400" dirty="0"/>
              <a:t>};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2080" y="219395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OSUnMapTbl</a:t>
            </a:r>
            <a:r>
              <a:rPr lang="en-US" altLang="ko-KR" sz="1800" dirty="0"/>
              <a:t>[0x88] = </a:t>
            </a:r>
            <a:r>
              <a:rPr lang="en-US" altLang="ko-KR" sz="1800" dirty="0">
                <a:solidFill>
                  <a:srgbClr val="7030A0"/>
                </a:solidFill>
              </a:rPr>
              <a:t>3</a:t>
            </a:r>
            <a:endParaRPr lang="ko-KR" altLang="en-US" sz="18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734300" y="3113739"/>
            <a:ext cx="131524" cy="205728"/>
          </a:xfrm>
          <a:prstGeom prst="rect">
            <a:avLst/>
          </a:prstGeom>
          <a:solidFill>
            <a:srgbClr val="92D050">
              <a:alpha val="7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867153" y="4586079"/>
            <a:ext cx="131524" cy="205728"/>
          </a:xfrm>
          <a:prstGeom prst="rect">
            <a:avLst/>
          </a:prstGeom>
          <a:solidFill>
            <a:srgbClr val="A3A3E0">
              <a:alpha val="7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0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558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292080" y="3162625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Priority: 23</a:t>
            </a:r>
            <a:r>
              <a:rPr lang="en-US" altLang="ko-KR" sz="1800" baseline="-25000" dirty="0"/>
              <a:t>(8)</a:t>
            </a:r>
            <a:r>
              <a:rPr lang="en-US" altLang="ko-KR" sz="1800" dirty="0"/>
              <a:t> = 19</a:t>
            </a:r>
            <a:r>
              <a:rPr lang="en-US" altLang="ko-KR" sz="1800" baseline="-25000" dirty="0"/>
              <a:t>(10)</a:t>
            </a:r>
            <a:endParaRPr lang="ko-KR" altLang="en-US" sz="1800" baseline="-250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97257"/>
              </p:ext>
            </p:extLst>
          </p:nvPr>
        </p:nvGraphicFramePr>
        <p:xfrm>
          <a:off x="5429021" y="2261652"/>
          <a:ext cx="2520279" cy="90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val="4057974373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048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1368635"/>
            <a:ext cx="717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 the minimum number ( = The highest priority)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70944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36287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90181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0x1C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72676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0x88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87930" y="3599034"/>
            <a:ext cx="315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Create 4 tasks (36 </a:t>
            </a:r>
            <a:r>
              <a:rPr lang="en-US" altLang="ko-KR" sz="1400" dirty="0">
                <a:solidFill>
                  <a:schemeClr val="accent4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23  </a:t>
            </a:r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19</a:t>
            </a:r>
            <a:r>
              <a:rPr lang="en-US" altLang="ko-KR" sz="1400" dirty="0">
                <a:solidFill>
                  <a:schemeClr val="accent4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 30)</a:t>
            </a:r>
            <a:endParaRPr lang="ko-KR" altLang="en-US" sz="14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2080" y="4679616"/>
            <a:ext cx="321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&lt;Hint&gt;</a:t>
            </a:r>
          </a:p>
          <a:p>
            <a:r>
              <a:rPr lang="en-US" altLang="ko-KR" sz="1800" dirty="0"/>
              <a:t>To understand task scheduler,</a:t>
            </a:r>
            <a:br>
              <a:rPr lang="en-US" altLang="ko-KR" sz="1800" baseline="-25000" dirty="0"/>
            </a:br>
            <a:r>
              <a:rPr lang="en-US" altLang="ko-KR" sz="1800" dirty="0"/>
              <a:t>It’s good to see OS_CORE.C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2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I-Class</a:t>
            </a:r>
            <a:r>
              <a:rPr lang="ko-KR" altLang="en-US" dirty="0"/>
              <a:t>에 다음 슬라이드의 과제 제출</a:t>
            </a:r>
            <a:endParaRPr lang="en-US" altLang="ko-KR" dirty="0"/>
          </a:p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ko-KR" altLang="en-US" dirty="0"/>
              <a:t>소스 코드</a:t>
            </a:r>
            <a:r>
              <a:rPr lang="en-US" altLang="ko-KR" dirty="0"/>
              <a:t>(EX1.C) - Mandatory + Optional</a:t>
            </a:r>
          </a:p>
          <a:p>
            <a:pPr lvl="1"/>
            <a:r>
              <a:rPr lang="ko-KR" altLang="en-US" dirty="0"/>
              <a:t>보고서</a:t>
            </a:r>
            <a:r>
              <a:rPr lang="en-US" altLang="ko-KR" dirty="0"/>
              <a:t>(.</a:t>
            </a:r>
            <a:r>
              <a:rPr lang="en-US" altLang="ko-KR" dirty="0" err="1"/>
              <a:t>docx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.pdf)</a:t>
            </a:r>
          </a:p>
          <a:p>
            <a:pPr lvl="1"/>
            <a:r>
              <a:rPr lang="ko-KR" altLang="en-US" dirty="0"/>
              <a:t>실행 결과 화면 캡쳐</a:t>
            </a:r>
            <a:endParaRPr lang="en-US" altLang="ko-KR" dirty="0"/>
          </a:p>
          <a:p>
            <a:pPr lvl="1"/>
            <a:r>
              <a:rPr lang="en-US" altLang="ko-KR" dirty="0"/>
              <a:t>You have to capture and submit the screen on your report</a:t>
            </a:r>
          </a:p>
          <a:p>
            <a:r>
              <a:rPr lang="ko-KR" altLang="en-US" dirty="0"/>
              <a:t>파일명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압축하여 하나의 파일로 제출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ko-KR" altLang="en-US" dirty="0"/>
              <a:t>다음주 수요일 자정까지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298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 ? (Mandatory)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태스크 생성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임의로</a:t>
            </a:r>
            <a:r>
              <a:rPr lang="en-US" altLang="ko-KR" dirty="0"/>
              <a:t> 4</a:t>
            </a:r>
            <a:r>
              <a:rPr lang="ko-KR" altLang="en-US" dirty="0"/>
              <a:t>개의 숫자 </a:t>
            </a:r>
            <a:r>
              <a:rPr lang="en-US" altLang="ko-KR" dirty="0"/>
              <a:t>(</a:t>
            </a:r>
            <a:r>
              <a:rPr lang="en-US" altLang="ko-KR" u="sng" dirty="0">
                <a:solidFill>
                  <a:srgbClr val="FF0000"/>
                </a:solidFill>
              </a:rPr>
              <a:t>0 ~63 </a:t>
            </a:r>
            <a:r>
              <a:rPr lang="ko-KR" altLang="en-US" u="sng" dirty="0">
                <a:solidFill>
                  <a:srgbClr val="FF0000"/>
                </a:solidFill>
              </a:rPr>
              <a:t>중 </a:t>
            </a:r>
            <a:r>
              <a:rPr lang="en-US" altLang="ko-KR" u="sng" dirty="0">
                <a:solidFill>
                  <a:srgbClr val="FF0000"/>
                </a:solidFill>
              </a:rPr>
              <a:t>1</a:t>
            </a:r>
            <a:r>
              <a:rPr lang="ko-KR" altLang="en-US" u="sng" dirty="0">
                <a:solidFill>
                  <a:srgbClr val="FF0000"/>
                </a:solidFill>
              </a:rPr>
              <a:t>개의 숫자</a:t>
            </a:r>
            <a:r>
              <a:rPr lang="en-US" altLang="ko-KR" dirty="0"/>
              <a:t>) 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그 중 제일 작은 숫자를 반드시 스케줄러의 </a:t>
            </a:r>
            <a:r>
              <a:rPr lang="en-US" altLang="ko-KR" dirty="0" err="1"/>
              <a:t>OSRdyGrp</a:t>
            </a:r>
            <a:r>
              <a:rPr lang="en-US" altLang="ko-KR" dirty="0"/>
              <a:t>, </a:t>
            </a:r>
            <a:r>
              <a:rPr lang="en-US" altLang="ko-KR" dirty="0" err="1"/>
              <a:t>OSRdyTbl</a:t>
            </a:r>
            <a:r>
              <a:rPr lang="en-US" altLang="ko-KR" dirty="0"/>
              <a:t>[] </a:t>
            </a:r>
            <a:r>
              <a:rPr lang="en-US" altLang="ko-KR" dirty="0" err="1"/>
              <a:t>OSMapTbl</a:t>
            </a:r>
            <a:r>
              <a:rPr lang="en-US" altLang="ko-KR" dirty="0"/>
              <a:t>[] </a:t>
            </a:r>
            <a:r>
              <a:rPr lang="ko-KR" altLang="en-US" dirty="0"/>
              <a:t>과 </a:t>
            </a:r>
            <a:r>
              <a:rPr lang="en-US" altLang="ko-KR" dirty="0" err="1"/>
              <a:t>OSUnMapTbl</a:t>
            </a:r>
            <a:r>
              <a:rPr lang="en-US" altLang="ko-KR" dirty="0"/>
              <a:t>[] 4</a:t>
            </a:r>
            <a:r>
              <a:rPr lang="ko-KR" altLang="en-US" dirty="0"/>
              <a:t>가지 자료구조를 사용해서 구함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u="sng" dirty="0">
                <a:solidFill>
                  <a:srgbClr val="FF0000"/>
                </a:solidFill>
              </a:rPr>
              <a:t>단순히 </a:t>
            </a:r>
            <a:r>
              <a:rPr lang="en-US" altLang="ko-KR" u="sng" dirty="0">
                <a:solidFill>
                  <a:srgbClr val="FF0000"/>
                </a:solidFill>
              </a:rPr>
              <a:t>4</a:t>
            </a:r>
            <a:r>
              <a:rPr lang="ko-KR" altLang="en-US" u="sng" dirty="0">
                <a:solidFill>
                  <a:srgbClr val="FF0000"/>
                </a:solidFill>
              </a:rPr>
              <a:t>개의 숫자를 직접 비교하는 방법 사용시 과제 점수를 부여하지 않음</a:t>
            </a:r>
            <a:endParaRPr lang="en-US" altLang="ko-KR" u="sng" dirty="0">
              <a:solidFill>
                <a:srgbClr val="FF0000"/>
              </a:solidFill>
            </a:endParaRPr>
          </a:p>
          <a:p>
            <a:r>
              <a:rPr lang="en-US" altLang="ko-KR" dirty="0"/>
              <a:t>final</a:t>
            </a:r>
            <a:r>
              <a:rPr lang="ko-KR" altLang="en-US" dirty="0"/>
              <a:t>이라는 변수에 저장된 값보다 작은 숫자가 구해질 경우 색깔을 칠하고</a:t>
            </a:r>
            <a:r>
              <a:rPr lang="en-US" altLang="ko-KR" dirty="0"/>
              <a:t> final </a:t>
            </a:r>
            <a:r>
              <a:rPr lang="ko-KR" altLang="en-US" dirty="0"/>
              <a:t>값을 갱신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과정을 </a:t>
            </a:r>
            <a:r>
              <a:rPr lang="en-US" altLang="ko-KR" dirty="0"/>
              <a:t>final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이 대입될때까지 반복하되 칠하는 숫자를 다음과 같이 바꿀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Red-&gt; Blue -&gt; Green -&gt; Brown -&gt; Red … </a:t>
            </a:r>
          </a:p>
          <a:p>
            <a:r>
              <a:rPr lang="ko-KR" altLang="en-US" dirty="0"/>
              <a:t>색칠 과정을 확인 가능하도록 과정을 최소 </a:t>
            </a:r>
            <a:r>
              <a:rPr lang="en-US" altLang="ko-KR" dirty="0"/>
              <a:t>3</a:t>
            </a:r>
            <a:r>
              <a:rPr lang="ko-KR" altLang="en-US" dirty="0"/>
              <a:t>회 이상 반복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반복마다</a:t>
            </a:r>
            <a:r>
              <a:rPr lang="ko-KR" altLang="en-US" dirty="0"/>
              <a:t> 칠해지는 색상 순서는 유지할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36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</a:t>
            </a:r>
            <a:r>
              <a:rPr lang="en-US" altLang="ko-KR" dirty="0"/>
              <a:t>INT8U  </a:t>
            </a:r>
            <a:r>
              <a:rPr lang="en-US" altLang="ko-KR" dirty="0" err="1"/>
              <a:t>myRdyTbl</a:t>
            </a:r>
            <a:r>
              <a:rPr lang="en-US" altLang="ko-KR" dirty="0"/>
              <a:t>[8];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반복문으로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=0;i&lt;8;i++) </a:t>
            </a:r>
            <a:r>
              <a:rPr lang="en-US" altLang="ko-KR" dirty="0" err="1"/>
              <a:t>myRdyTbl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]=0;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memset</a:t>
            </a:r>
            <a:r>
              <a:rPr lang="en-US" altLang="ko-KR" dirty="0"/>
              <a:t> </a:t>
            </a:r>
            <a:r>
              <a:rPr lang="ko-KR" altLang="en-US" dirty="0"/>
              <a:t>함수로 초기화 </a:t>
            </a:r>
            <a:r>
              <a:rPr lang="en-US" altLang="ko-KR" dirty="0"/>
              <a:t>(header &lt;</a:t>
            </a:r>
            <a:r>
              <a:rPr lang="en-US" altLang="ko-KR" dirty="0" err="1"/>
              <a:t>string.h</a:t>
            </a:r>
            <a:r>
              <a:rPr lang="en-US" altLang="ko-KR" dirty="0"/>
              <a:t>&gt; 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memset</a:t>
            </a:r>
            <a:r>
              <a:rPr lang="en-US" altLang="ko-KR" dirty="0"/>
              <a:t>(</a:t>
            </a:r>
            <a:r>
              <a:rPr lang="ko-KR" altLang="en-US" dirty="0"/>
              <a:t>시작 주소</a:t>
            </a:r>
            <a:r>
              <a:rPr lang="en-US" altLang="ko-KR" dirty="0"/>
              <a:t>, x</a:t>
            </a:r>
            <a:r>
              <a:rPr lang="ko-KR" altLang="en-US" dirty="0"/>
              <a:t>값</a:t>
            </a:r>
            <a:r>
              <a:rPr lang="en-US" altLang="ko-KR" dirty="0"/>
              <a:t>{0x00~0xFF}, </a:t>
            </a:r>
            <a:r>
              <a:rPr lang="ko-KR" altLang="en-US" dirty="0"/>
              <a:t>배열 </a:t>
            </a:r>
            <a:r>
              <a:rPr lang="en-US" altLang="ko-KR" dirty="0"/>
              <a:t>size);    </a:t>
            </a:r>
            <a:r>
              <a:rPr lang="ko-KR" altLang="en-US" dirty="0"/>
              <a:t>처음 주소부터 </a:t>
            </a:r>
            <a:r>
              <a:rPr lang="en-US" altLang="ko-KR" dirty="0"/>
              <a:t>size</a:t>
            </a:r>
            <a:r>
              <a:rPr lang="ko-KR" altLang="en-US" dirty="0"/>
              <a:t>만큼의 바이트를 </a:t>
            </a:r>
            <a:r>
              <a:rPr lang="en-US" altLang="ko-KR" dirty="0"/>
              <a:t>x</a:t>
            </a:r>
            <a:r>
              <a:rPr lang="ko-KR" altLang="en-US" dirty="0"/>
              <a:t>값으로 초기화하는 함수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 err="1"/>
              <a:t>memset</a:t>
            </a:r>
            <a:r>
              <a:rPr lang="en-US" altLang="ko-KR" dirty="0"/>
              <a:t>(</a:t>
            </a:r>
            <a:r>
              <a:rPr lang="en-US" altLang="ko-KR" dirty="0" err="1"/>
              <a:t>myRdyTbl</a:t>
            </a:r>
            <a:r>
              <a:rPr lang="en-US" altLang="ko-KR" dirty="0"/>
              <a:t>,{0 or 0x00},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myRdyTbl</a:t>
            </a:r>
            <a:r>
              <a:rPr lang="en-US" altLang="ko-KR" dirty="0"/>
              <a:t>));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234171" y="5517232"/>
            <a:ext cx="7480448" cy="432048"/>
            <a:chOff x="1222301" y="4941168"/>
            <a:chExt cx="7480448" cy="432048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8405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rPr>
                <a:t>0x00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222301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0x00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030613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rPr>
                <a:t>0x00	0x00	0x00	0x00	0x00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094509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rPr>
                <a:t>0x00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894437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958333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766645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830541" y="4941168"/>
              <a:ext cx="936104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12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2994363" y="1592796"/>
            <a:ext cx="3582144" cy="50765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2553" y="1131131"/>
            <a:ext cx="87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Task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8379" y="2881707"/>
            <a:ext cx="3168352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OSRdyGrp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OSRdyTbl</a:t>
            </a:r>
            <a:r>
              <a:rPr lang="en-US" altLang="ko-KR" sz="1800" dirty="0"/>
              <a:t>[] </a:t>
            </a:r>
            <a:r>
              <a:rPr lang="en-US" altLang="ko-KR" sz="1800" dirty="0" err="1"/>
              <a:t>OSMapTbl</a:t>
            </a:r>
            <a:r>
              <a:rPr lang="en-US" altLang="ko-KR" sz="1800" dirty="0"/>
              <a:t>[] </a:t>
            </a:r>
            <a:r>
              <a:rPr lang="en-US" altLang="ko-KR" sz="1800" dirty="0" err="1"/>
              <a:t>OSUnMapTbl</a:t>
            </a:r>
            <a:r>
              <a:rPr lang="en-US" altLang="ko-KR" sz="1800" dirty="0"/>
              <a:t>[] 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684492" y="2325360"/>
            <a:ext cx="220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랜덤</a:t>
            </a:r>
            <a:r>
              <a:rPr lang="en-US" altLang="ko-KR" sz="1600" dirty="0"/>
              <a:t> </a:t>
            </a:r>
            <a:r>
              <a:rPr lang="ko-KR" altLang="en-US" sz="1600" dirty="0"/>
              <a:t>생성 </a:t>
            </a:r>
            <a:r>
              <a:rPr lang="en-US" altLang="ko-KR" sz="1600" dirty="0"/>
              <a:t>30,24,17,20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99592" y="3771968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final=64;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92164" y="3789040"/>
            <a:ext cx="196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if(</a:t>
            </a:r>
            <a:r>
              <a:rPr lang="en-US" altLang="ko-KR" sz="1600" dirty="0" err="1"/>
              <a:t>minValue</a:t>
            </a:r>
            <a:r>
              <a:rPr lang="en-US" altLang="ko-KR" sz="1600" dirty="0"/>
              <a:t>&lt;final) {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766543" y="4103000"/>
            <a:ext cx="343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red-&gt;blue-&gt;green-&gt;brown-&gt;red …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335516" y="3020207"/>
            <a:ext cx="1379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minValue</a:t>
            </a:r>
            <a:r>
              <a:rPr lang="en-US" altLang="ko-KR" sz="1600" dirty="0"/>
              <a:t>=17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3684492" y="5832909"/>
            <a:ext cx="1874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OSTimeDly</a:t>
            </a:r>
            <a:r>
              <a:rPr lang="en-US" altLang="ko-KR" sz="1600" dirty="0"/>
              <a:t>(200); 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7878" y="4949108"/>
            <a:ext cx="124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FF0000"/>
                </a:solidFill>
              </a:rPr>
              <a:t>if(final==0)</a:t>
            </a:r>
          </a:p>
          <a:p>
            <a:r>
              <a:rPr lang="en-US" altLang="ko-KR" sz="1600" dirty="0"/>
              <a:t>   final=64;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959632" y="4371207"/>
            <a:ext cx="2462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final 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minValue</a:t>
            </a:r>
            <a:r>
              <a:rPr lang="en-US" altLang="ko-KR" sz="1600" dirty="0"/>
              <a:t> </a:t>
            </a:r>
            <a:r>
              <a:rPr lang="ko-KR" altLang="en-US" sz="1600" dirty="0"/>
              <a:t>값 대입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491" y="463564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3823" y="33587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6977" y="1570720"/>
            <a:ext cx="9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6507" y="344188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가장 작은 </a:t>
            </a:r>
            <a:r>
              <a:rPr lang="ko-KR" altLang="en-US" dirty="0"/>
              <a:t>수 찾기</a:t>
            </a:r>
          </a:p>
        </p:txBody>
      </p:sp>
    </p:spTree>
    <p:extLst>
      <p:ext uri="{BB962C8B-B14F-4D97-AF65-F5344CB8AC3E}">
        <p14:creationId xmlns:p14="http://schemas.microsoft.com/office/powerpoint/2010/main" val="33937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71600" y="206084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00200" y="2852936"/>
            <a:ext cx="86409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05504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065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392488" y="2852936"/>
            <a:ext cx="864096" cy="64807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2065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59" y="209406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5840759" y="2810644"/>
            <a:ext cx="864096" cy="64807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6296" y="211802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7157230" y="2810644"/>
            <a:ext cx="86409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9915" y="407707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902397" y="4547245"/>
            <a:ext cx="86409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1758" y="406474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2339752" y="4547245"/>
            <a:ext cx="864096" cy="64807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102456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55493" y="4077072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95312" y="406223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4623912" y="4547537"/>
            <a:ext cx="864096" cy="64807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3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O(1) Scheduler Data Structure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9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385887"/>
            <a:ext cx="6153150" cy="40862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456402" y="2385719"/>
            <a:ext cx="943566" cy="164604"/>
          </a:xfrm>
          <a:prstGeom prst="rect">
            <a:avLst/>
          </a:prstGeom>
          <a:solidFill>
            <a:srgbClr val="CC0000">
              <a:alpha val="6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사각형 설명선 22"/>
          <p:cNvSpPr/>
          <p:nvPr/>
        </p:nvSpPr>
        <p:spPr bwMode="auto">
          <a:xfrm>
            <a:off x="350211" y="2619319"/>
            <a:ext cx="1132874" cy="379304"/>
          </a:xfrm>
          <a:prstGeom prst="wedgeRectCallout">
            <a:avLst>
              <a:gd name="adj1" fmla="val 48240"/>
              <a:gd name="adj2" fmla="val -7426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/>
              <a:t>Randomly create</a:t>
            </a:r>
            <a:br>
              <a:rPr lang="en-US" altLang="ko-KR" sz="1000"/>
            </a:br>
            <a:r>
              <a:rPr lang="en-US" altLang="ko-KR" sz="1000"/>
              <a:t>4 numbers</a:t>
            </a:r>
            <a:endParaRPr lang="ko-KR" altLang="en-US" sz="1000" dirty="0"/>
          </a:p>
        </p:txBody>
      </p:sp>
      <p:sp>
        <p:nvSpPr>
          <p:cNvPr id="24" name="사각형 설명선 23"/>
          <p:cNvSpPr/>
          <p:nvPr/>
        </p:nvSpPr>
        <p:spPr bwMode="auto">
          <a:xfrm>
            <a:off x="1619672" y="3090329"/>
            <a:ext cx="958836" cy="379304"/>
          </a:xfrm>
          <a:prstGeom prst="wedgeRectCallout">
            <a:avLst>
              <a:gd name="adj1" fmla="val 38792"/>
              <a:gd name="adj2" fmla="val -7889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dirty="0"/>
              <a:t>final value has</a:t>
            </a:r>
          </a:p>
          <a:p>
            <a:r>
              <a:rPr lang="en-US" altLang="ko-KR" sz="1000" dirty="0"/>
              <a:t>been changed</a:t>
            </a:r>
            <a:endParaRPr lang="ko-KR" altLang="en-US" sz="1000" dirty="0"/>
          </a:p>
        </p:txBody>
      </p:sp>
      <p:sp>
        <p:nvSpPr>
          <p:cNvPr id="25" name="사각형 설명선 24"/>
          <p:cNvSpPr/>
          <p:nvPr/>
        </p:nvSpPr>
        <p:spPr bwMode="auto">
          <a:xfrm>
            <a:off x="1487786" y="4998260"/>
            <a:ext cx="1097705" cy="661318"/>
          </a:xfrm>
          <a:prstGeom prst="wedgeRectCallout">
            <a:avLst>
              <a:gd name="adj1" fmla="val 38792"/>
              <a:gd name="adj2" fmla="val -7889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dirty="0"/>
              <a:t>When final value</a:t>
            </a:r>
            <a:br>
              <a:rPr lang="en-US" altLang="ko-KR" sz="1000" dirty="0"/>
            </a:br>
            <a:r>
              <a:rPr lang="en-US" altLang="ko-KR" sz="1000" dirty="0"/>
              <a:t>is changed to 0,</a:t>
            </a:r>
            <a:br>
              <a:rPr lang="en-US" altLang="ko-KR" sz="1000" dirty="0"/>
            </a:br>
            <a:r>
              <a:rPr lang="en-US" altLang="ko-KR" sz="1000" dirty="0"/>
              <a:t>reset and repeat</a:t>
            </a:r>
            <a:br>
              <a:rPr lang="en-US" altLang="ko-KR" sz="1000" dirty="0"/>
            </a:br>
            <a:r>
              <a:rPr lang="en-US" altLang="ko-KR" sz="1000" dirty="0"/>
              <a:t>the process</a:t>
            </a:r>
            <a:endParaRPr lang="ko-KR" altLang="en-US" sz="1000" dirty="0"/>
          </a:p>
        </p:txBody>
      </p:sp>
      <p:sp>
        <p:nvSpPr>
          <p:cNvPr id="26" name="사각형 설명선 25"/>
          <p:cNvSpPr/>
          <p:nvPr/>
        </p:nvSpPr>
        <p:spPr bwMode="auto">
          <a:xfrm>
            <a:off x="1848272" y="1824237"/>
            <a:ext cx="1281790" cy="379304"/>
          </a:xfrm>
          <a:prstGeom prst="wedgeRectCallout">
            <a:avLst>
              <a:gd name="adj1" fmla="val 3767"/>
              <a:gd name="adj2" fmla="val 10190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dirty="0"/>
              <a:t>Pick the smallest</a:t>
            </a:r>
            <a:br>
              <a:rPr lang="en-US" altLang="ko-KR" sz="1000" dirty="0"/>
            </a:br>
            <a:r>
              <a:rPr lang="en-US" altLang="ko-KR" sz="1000" dirty="0"/>
              <a:t>number among them</a:t>
            </a:r>
            <a:endParaRPr lang="ko-KR" altLang="en-US" sz="1000" dirty="0"/>
          </a:p>
        </p:txBody>
      </p:sp>
      <p:sp>
        <p:nvSpPr>
          <p:cNvPr id="27" name="사각형 설명선 26"/>
          <p:cNvSpPr/>
          <p:nvPr/>
        </p:nvSpPr>
        <p:spPr bwMode="auto">
          <a:xfrm>
            <a:off x="5508104" y="3717032"/>
            <a:ext cx="1121296" cy="379304"/>
          </a:xfrm>
          <a:prstGeom prst="wedgeRectCallout">
            <a:avLst>
              <a:gd name="adj1" fmla="val 14354"/>
              <a:gd name="adj2" fmla="val -8121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dirty="0"/>
              <a:t>I iterated 4 times</a:t>
            </a:r>
            <a:br>
              <a:rPr lang="en-US" altLang="ko-KR" sz="1000" dirty="0"/>
            </a:br>
            <a:r>
              <a:rPr lang="en-US" altLang="ko-KR" sz="1000" dirty="0"/>
              <a:t>to show it visually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79512" y="5865140"/>
            <a:ext cx="8806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DON’T COPY AND PASTE THIS IMAGE ON YOUR REPORT!</a:t>
            </a:r>
          </a:p>
        </p:txBody>
      </p:sp>
    </p:spTree>
    <p:extLst>
      <p:ext uri="{BB962C8B-B14F-4D97-AF65-F5344CB8AC3E}">
        <p14:creationId xmlns:p14="http://schemas.microsoft.com/office/powerpoint/2010/main" val="290465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Optional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994363" y="1592796"/>
            <a:ext cx="3582144" cy="50765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553" y="1131131"/>
            <a:ext cx="87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Task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8379" y="2881707"/>
            <a:ext cx="3168352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OSRdyGrp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OSRdyTbl</a:t>
            </a:r>
            <a:r>
              <a:rPr lang="en-US" altLang="ko-KR" sz="1800" dirty="0"/>
              <a:t>[] </a:t>
            </a:r>
            <a:r>
              <a:rPr lang="en-US" altLang="ko-KR" sz="1800" dirty="0" err="1"/>
              <a:t>OSMapTbl</a:t>
            </a:r>
            <a:r>
              <a:rPr lang="en-US" altLang="ko-KR" sz="1800" dirty="0"/>
              <a:t>[] </a:t>
            </a:r>
            <a:r>
              <a:rPr lang="en-US" altLang="ko-KR" sz="1800" dirty="0" err="1"/>
              <a:t>OSUnMapTbl</a:t>
            </a:r>
            <a:r>
              <a:rPr lang="en-US" altLang="ko-KR" sz="1800" dirty="0"/>
              <a:t>[] 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684492" y="2325360"/>
            <a:ext cx="220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랜덤</a:t>
            </a:r>
            <a:r>
              <a:rPr lang="en-US" altLang="ko-KR" sz="1600" dirty="0"/>
              <a:t> </a:t>
            </a:r>
            <a:r>
              <a:rPr lang="ko-KR" altLang="en-US" sz="1600" dirty="0"/>
              <a:t>생성 </a:t>
            </a:r>
            <a:r>
              <a:rPr lang="en-US" altLang="ko-KR" sz="1600" dirty="0"/>
              <a:t>30,24,17,20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377196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final=0;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2164" y="3789040"/>
            <a:ext cx="161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if(temp&gt;final) {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6543" y="4103000"/>
            <a:ext cx="343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red-&gt;blue-&gt;green-&gt;brown-&gt;red …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5516" y="3020207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temp=30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01694" y="5699688"/>
            <a:ext cx="2967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OSTimeDlyHMSM</a:t>
            </a:r>
            <a:r>
              <a:rPr lang="en-US" altLang="ko-KR" sz="1600" dirty="0"/>
              <a:t>(0,0,0,200);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7878" y="4949108"/>
            <a:ext cx="135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FF0000"/>
                </a:solidFill>
              </a:rPr>
              <a:t>if(final==63)</a:t>
            </a:r>
          </a:p>
          <a:p>
            <a:r>
              <a:rPr lang="en-US" altLang="ko-KR" sz="1600" dirty="0"/>
              <a:t>   final=0;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9632" y="4371207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final </a:t>
            </a:r>
            <a:r>
              <a:rPr lang="ko-KR" altLang="en-US" sz="1600" dirty="0"/>
              <a:t>에 </a:t>
            </a:r>
            <a:r>
              <a:rPr lang="en-US" altLang="ko-KR" sz="1600" dirty="0"/>
              <a:t>temp </a:t>
            </a:r>
            <a:r>
              <a:rPr lang="ko-KR" altLang="en-US" sz="1600" dirty="0"/>
              <a:t>값 대입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2491" y="463564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33587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977" y="1570720"/>
            <a:ext cx="9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94787" y="3528038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큰 수 찾기</a:t>
            </a:r>
          </a:p>
        </p:txBody>
      </p:sp>
    </p:spTree>
    <p:extLst>
      <p:ext uri="{BB962C8B-B14F-4D97-AF65-F5344CB8AC3E}">
        <p14:creationId xmlns:p14="http://schemas.microsoft.com/office/powerpoint/2010/main" val="294348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OSUnMapTbl</a:t>
            </a:r>
            <a:r>
              <a:rPr lang="ko-KR" altLang="en-US" dirty="0"/>
              <a:t>의 의미를 이해하고 이를 변형하여 </a:t>
            </a:r>
            <a:r>
              <a:rPr lang="en-US" altLang="ko-KR" dirty="0" err="1"/>
              <a:t>OSMaxUnMapTbl</a:t>
            </a:r>
            <a:r>
              <a:rPr lang="ko-KR" altLang="en-US" dirty="0"/>
              <a:t>을 구현하세요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0" y="2482870"/>
            <a:ext cx="3961779" cy="397031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/>
              <a:t>INT8U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OSUnMapTbl</a:t>
            </a:r>
            <a:r>
              <a:rPr lang="en-US" altLang="ko-KR" sz="1400" dirty="0"/>
              <a:t>[] = {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0, 0, 1, 0, 2, 0, 1, 0, 3, 0, 1, 0, 2, 0, 1, 0,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7, 0, 1, 0, 2, 0, 1, 0, 3, 0, 1, 0, 2, 0, 1, 0,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</a:t>
            </a:r>
            <a:r>
              <a:rPr lang="en-US" altLang="ko-KR" sz="1400" dirty="0">
                <a:solidFill>
                  <a:schemeClr val="hlink"/>
                </a:solidFill>
              </a:rPr>
              <a:t>2</a:t>
            </a:r>
            <a:r>
              <a:rPr lang="en-US" altLang="ko-KR" sz="1400" dirty="0"/>
              <a:t>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</a:t>
            </a:r>
          </a:p>
          <a:p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5602" y="371703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08246"/>
              </p:ext>
            </p:extLst>
          </p:nvPr>
        </p:nvGraphicFramePr>
        <p:xfrm>
          <a:off x="1547664" y="4077072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8149" y="48282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0x16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491880" y="3140968"/>
            <a:ext cx="2520280" cy="10801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2476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목적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Microc</a:t>
            </a:r>
            <a:r>
              <a:rPr lang="en-US" altLang="ko-KR" dirty="0"/>
              <a:t>/</a:t>
            </a:r>
            <a:r>
              <a:rPr lang="en-US" altLang="ko-KR" dirty="0" err="1"/>
              <a:t>os</a:t>
            </a:r>
            <a:r>
              <a:rPr lang="en-US" altLang="ko-KR" dirty="0"/>
              <a:t> II O(1) </a:t>
            </a:r>
            <a:r>
              <a:rPr lang="ko-KR" altLang="en-US" dirty="0"/>
              <a:t>스케줄러 이해하기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Ready Queue</a:t>
            </a:r>
            <a:r>
              <a:rPr lang="ko-KR" altLang="en-US" dirty="0"/>
              <a:t>에 있는 </a:t>
            </a:r>
            <a:r>
              <a:rPr lang="en-US" altLang="ko-KR" dirty="0"/>
              <a:t>Task</a:t>
            </a:r>
            <a:r>
              <a:rPr lang="ko-KR" altLang="en-US" dirty="0"/>
              <a:t>중 </a:t>
            </a:r>
            <a:r>
              <a:rPr lang="ko-KR" altLang="en-US" b="1" dirty="0"/>
              <a:t>우선순위가 가장 높은</a:t>
            </a:r>
            <a:r>
              <a:rPr lang="en-US" altLang="ko-KR" b="1" dirty="0"/>
              <a:t>(</a:t>
            </a:r>
            <a:r>
              <a:rPr lang="ko-KR" altLang="en-US" b="1" dirty="0"/>
              <a:t>숫자가 가장 낮은</a:t>
            </a:r>
            <a:r>
              <a:rPr lang="en-US" altLang="ko-KR" b="1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를 </a:t>
            </a:r>
            <a:r>
              <a:rPr lang="en-US" altLang="ko-KR" dirty="0"/>
              <a:t>O(1)</a:t>
            </a:r>
            <a:r>
              <a:rPr lang="ko-KR" altLang="en-US" dirty="0"/>
              <a:t>에 구하는 스케줄러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5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구체적으로</a:t>
            </a:r>
            <a:r>
              <a:rPr lang="en-US" altLang="ko-KR" dirty="0"/>
              <a:t>, </a:t>
            </a:r>
            <a:r>
              <a:rPr lang="ko-KR" altLang="en-US" dirty="0"/>
              <a:t>다음의 </a:t>
            </a:r>
            <a:r>
              <a:rPr lang="en-US" altLang="ko-KR" dirty="0"/>
              <a:t>data structure </a:t>
            </a:r>
            <a:r>
              <a:rPr lang="ko-KR" altLang="en-US" dirty="0"/>
              <a:t>이해하기 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Data structure</a:t>
            </a:r>
          </a:p>
          <a:p>
            <a:pPr lvl="2" eaLnBrk="1" hangingPunct="1"/>
            <a:r>
              <a:rPr lang="en-US" altLang="ko-KR" dirty="0" err="1"/>
              <a:t>OSRdyGrp</a:t>
            </a:r>
            <a:endParaRPr lang="en-US" altLang="ko-KR" dirty="0"/>
          </a:p>
          <a:p>
            <a:pPr lvl="3" eaLnBrk="1" hangingPunct="1"/>
            <a:r>
              <a:rPr lang="en-US" altLang="ko-KR" dirty="0"/>
              <a:t>Bit indicating group </a:t>
            </a:r>
          </a:p>
          <a:p>
            <a:pPr lvl="2" eaLnBrk="1" hangingPunct="1"/>
            <a:r>
              <a:rPr lang="en-US" altLang="ko-KR" dirty="0" err="1"/>
              <a:t>OSRdyTbl</a:t>
            </a:r>
            <a:r>
              <a:rPr lang="en-US" altLang="ko-KR" dirty="0"/>
              <a:t>[]</a:t>
            </a:r>
          </a:p>
          <a:p>
            <a:pPr lvl="3" eaLnBrk="1" hangingPunct="1"/>
            <a:r>
              <a:rPr lang="en-US" altLang="ko-KR" dirty="0"/>
              <a:t>8 task in the same group</a:t>
            </a:r>
          </a:p>
          <a:p>
            <a:pPr lvl="2" eaLnBrk="1" hangingPunct="1"/>
            <a:r>
              <a:rPr lang="en-US" altLang="ko-KR" dirty="0" err="1"/>
              <a:t>OSMapTbl</a:t>
            </a:r>
            <a:r>
              <a:rPr lang="en-US" altLang="ko-KR" dirty="0"/>
              <a:t>[]</a:t>
            </a:r>
          </a:p>
          <a:p>
            <a:pPr lvl="3" eaLnBrk="1" hangingPunct="1"/>
            <a:r>
              <a:rPr lang="en-US" altLang="ko-KR" dirty="0"/>
              <a:t>Array used for bit mask </a:t>
            </a:r>
          </a:p>
          <a:p>
            <a:pPr lvl="2" eaLnBrk="1" hangingPunct="1"/>
            <a:r>
              <a:rPr lang="en-US" altLang="ko-KR" dirty="0" err="1"/>
              <a:t>OSUnMapTbl</a:t>
            </a:r>
            <a:r>
              <a:rPr lang="en-US" altLang="ko-KR" dirty="0"/>
              <a:t>[]</a:t>
            </a:r>
          </a:p>
          <a:p>
            <a:pPr lvl="3" eaLnBrk="1" hangingPunct="1"/>
            <a:r>
              <a:rPr lang="en-US" altLang="ko-KR" dirty="0"/>
              <a:t>Array used to search the highest priority in ready list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en-US" altLang="ko-KR" dirty="0" err="1"/>
              <a:t>os_core.c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  <a:p>
            <a:pPr lvl="1" eaLnBrk="1" hangingPunct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5601377" y="2420888"/>
            <a:ext cx="3620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INT8U </a:t>
            </a:r>
          </a:p>
          <a:p>
            <a:r>
              <a:rPr lang="en-US" altLang="ko-KR" dirty="0"/>
              <a:t>(= unsigned integer 8bit)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 bwMode="auto">
          <a:xfrm>
            <a:off x="5148064" y="2060848"/>
            <a:ext cx="720080" cy="26642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014495"/>
              </p:ext>
            </p:extLst>
          </p:nvPr>
        </p:nvGraphicFramePr>
        <p:xfrm>
          <a:off x="827584" y="2326283"/>
          <a:ext cx="3101975" cy="3291840"/>
        </p:xfrm>
        <a:graphic>
          <a:graphicData uri="http://schemas.openxmlformats.org/drawingml/2006/table">
            <a:tbl>
              <a:tblPr/>
              <a:tblGrid>
                <a:gridCol w="155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Bit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475656" y="1916832"/>
            <a:ext cx="1512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rgbClr val="CC0000"/>
                </a:solidFill>
              </a:rPr>
              <a:t>OSMapTbl</a:t>
            </a:r>
            <a:r>
              <a:rPr lang="en-US" altLang="ko-KR" sz="2000" dirty="0">
                <a:solidFill>
                  <a:srgbClr val="CC0000"/>
                </a:solidFill>
              </a:rPr>
              <a:t>[]</a:t>
            </a: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4499992" y="1844824"/>
            <a:ext cx="0" cy="50131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032" y="1950637"/>
            <a:ext cx="3961779" cy="397031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/>
              <a:t>INT8U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OSUnMapTbl</a:t>
            </a:r>
            <a:r>
              <a:rPr lang="en-US" altLang="ko-KR" sz="1400" dirty="0"/>
              <a:t>[] = {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0, 0, 1, 0, 2, 0, 1, 0, 3, 0, 1, 0, 2, 0, 1, 0,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</a:t>
            </a:r>
            <a:r>
              <a:rPr lang="en-US" altLang="ko-KR" sz="1400" dirty="0">
                <a:solidFill>
                  <a:schemeClr val="hlink"/>
                </a:solidFill>
              </a:rPr>
              <a:t>3</a:t>
            </a:r>
            <a:r>
              <a:rPr lang="en-US" altLang="ko-KR" sz="1400" dirty="0"/>
              <a:t>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7, 0, 1, 0, 2, 0, 1, 0, 3, 0, 1, 0, 2, 0, 1, 0,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6, 0, 1, 0, 2, 0, 1, 0, 3, 0, 1, 0, 2, 0, 1, 0,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5, 0, 1, 0, </a:t>
            </a:r>
            <a:r>
              <a:rPr lang="en-US" altLang="ko-KR" sz="1400" dirty="0">
                <a:solidFill>
                  <a:srgbClr val="00B0F0"/>
                </a:solidFill>
              </a:rPr>
              <a:t>2</a:t>
            </a:r>
            <a:r>
              <a:rPr lang="en-US" altLang="ko-KR" sz="1400" dirty="0"/>
              <a:t>, 0, 1, 0, 3, 0, 1, 0, 2, 0, 1, 0,</a:t>
            </a:r>
          </a:p>
          <a:p>
            <a:r>
              <a:rPr lang="en-US" altLang="ko-KR" sz="1400" dirty="0">
                <a:latin typeface="Times New Roman" pitchFamily="18" charset="0"/>
              </a:rPr>
              <a:t>    </a:t>
            </a:r>
            <a:r>
              <a:rPr lang="en-US" altLang="ko-KR" sz="1400" dirty="0"/>
              <a:t>4, 0, 1, 0, 2, 0, 1, 0, 3, 0, 1, 0, 2, 0, 1, 0</a:t>
            </a:r>
          </a:p>
          <a:p>
            <a:r>
              <a:rPr lang="en-US" altLang="ko-KR" sz="14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70276" y="1440235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1" hangingPunct="1"/>
            <a:r>
              <a:rPr lang="en-US" altLang="ko-KR" dirty="0" err="1"/>
              <a:t>OSUnMapTbl</a:t>
            </a:r>
            <a:r>
              <a:rPr lang="en-US" altLang="ko-KR" dirty="0"/>
              <a:t>[]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9028" y="590306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= BIT(X) 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0682" y="5890865"/>
            <a:ext cx="347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( 0x68) 0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en-US" altLang="ko-KR" dirty="0">
                <a:solidFill>
                  <a:srgbClr val="FF0000"/>
                </a:solidFill>
              </a:rPr>
              <a:t>0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rgbClr val="FF0000"/>
                </a:solidFill>
              </a:rPr>
              <a:t>000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0682" y="6271778"/>
            <a:ext cx="347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( 0xE4) </a:t>
            </a:r>
            <a:r>
              <a:rPr lang="en-US" altLang="ko-KR" b="1" dirty="0">
                <a:solidFill>
                  <a:srgbClr val="00B0F0"/>
                </a:solidFill>
              </a:rPr>
              <a:t>111</a:t>
            </a:r>
            <a:r>
              <a:rPr lang="en-US" altLang="ko-KR" dirty="0">
                <a:solidFill>
                  <a:srgbClr val="00B0F0"/>
                </a:solidFill>
              </a:rPr>
              <a:t>0 0</a:t>
            </a:r>
            <a:r>
              <a:rPr lang="en-US" altLang="ko-KR" b="1" dirty="0">
                <a:solidFill>
                  <a:srgbClr val="00B0F0"/>
                </a:solidFill>
              </a:rPr>
              <a:t>1</a:t>
            </a:r>
            <a:r>
              <a:rPr lang="en-US" altLang="ko-KR" dirty="0">
                <a:solidFill>
                  <a:srgbClr val="00B0F0"/>
                </a:solidFill>
              </a:rPr>
              <a:t>00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7704" y="1059322"/>
            <a:ext cx="7042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1" hangingPunct="1"/>
            <a:r>
              <a:rPr lang="en-US" altLang="ko-KR" dirty="0"/>
              <a:t>0x00 ~ 0xFF  1</a:t>
            </a:r>
            <a:r>
              <a:rPr lang="ko-KR" altLang="en-US" dirty="0"/>
              <a:t>인 </a:t>
            </a:r>
            <a:r>
              <a:rPr lang="en-US" altLang="ko-KR" dirty="0"/>
              <a:t>Bit</a:t>
            </a:r>
            <a:r>
              <a:rPr lang="ko-KR" altLang="en-US" dirty="0"/>
              <a:t> 중에서 </a:t>
            </a:r>
            <a:r>
              <a:rPr lang="en-US" altLang="ko-KR" b="1" dirty="0"/>
              <a:t>minimum Bit</a:t>
            </a:r>
          </a:p>
        </p:txBody>
      </p:sp>
    </p:spTree>
    <p:extLst>
      <p:ext uri="{BB962C8B-B14F-4D97-AF65-F5344CB8AC3E}">
        <p14:creationId xmlns:p14="http://schemas.microsoft.com/office/powerpoint/2010/main" val="11791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64400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76896"/>
              </p:ext>
            </p:extLst>
          </p:nvPr>
        </p:nvGraphicFramePr>
        <p:xfrm>
          <a:off x="827584" y="3899609"/>
          <a:ext cx="2565963" cy="2734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30379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23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31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39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47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45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59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58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57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56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48989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9207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99988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88550" y="3244027"/>
            <a:ext cx="42133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첫 시간에 배웠다시피 </a:t>
            </a:r>
            <a:r>
              <a:rPr lang="en-US" altLang="ko-KR" sz="1600" dirty="0" err="1"/>
              <a:t>MicroC</a:t>
            </a:r>
            <a:r>
              <a:rPr lang="en-US" altLang="ko-KR" sz="1600" dirty="0"/>
              <a:t>/OS2</a:t>
            </a:r>
            <a:r>
              <a:rPr lang="ko-KR" altLang="en-US" sz="1600" dirty="0"/>
              <a:t>에서는</a:t>
            </a:r>
            <a:endParaRPr lang="en-US" altLang="ko-KR" sz="1600" dirty="0"/>
          </a:p>
          <a:p>
            <a:r>
              <a:rPr lang="en-US" altLang="ko-KR" sz="1600" dirty="0"/>
              <a:t>Task </a:t>
            </a:r>
            <a:r>
              <a:rPr lang="ko-KR" altLang="en-US" sz="1600" dirty="0"/>
              <a:t>우선순위가 </a:t>
            </a:r>
            <a:r>
              <a:rPr lang="en-US" altLang="ko-KR" sz="1600" dirty="0"/>
              <a:t>0~63</a:t>
            </a:r>
            <a:r>
              <a:rPr lang="ko-KR" altLang="en-US" sz="1600" dirty="0"/>
              <a:t>까지 가능하다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0~63</a:t>
            </a:r>
            <a:r>
              <a:rPr lang="ko-KR" altLang="en-US" sz="1600" dirty="0"/>
              <a:t>을 </a:t>
            </a:r>
            <a:r>
              <a:rPr lang="en-US" altLang="ko-KR" sz="1600" dirty="0"/>
              <a:t>8*8 </a:t>
            </a:r>
            <a:r>
              <a:rPr lang="ko-KR" altLang="en-US" sz="1600" dirty="0"/>
              <a:t>배열로 표현하면</a:t>
            </a:r>
            <a:endParaRPr lang="en-US" altLang="ko-KR" sz="1600" dirty="0"/>
          </a:p>
          <a:p>
            <a:r>
              <a:rPr lang="ko-KR" altLang="en-US" sz="1600" dirty="0"/>
              <a:t>왼쪽과 같이 표현할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때 숫자 </a:t>
            </a:r>
            <a:r>
              <a:rPr lang="en-US" altLang="ko-KR" sz="1600" dirty="0"/>
              <a:t>26</a:t>
            </a:r>
            <a:r>
              <a:rPr lang="ko-KR" altLang="en-US" sz="1600" dirty="0"/>
              <a:t>은 </a:t>
            </a:r>
            <a:r>
              <a:rPr lang="en-US" altLang="ko-KR" sz="1600" dirty="0"/>
              <a:t>[3][2]</a:t>
            </a:r>
            <a:r>
              <a:rPr lang="ko-KR" altLang="en-US" sz="1600" dirty="0"/>
              <a:t>로 표현할 수 있고</a:t>
            </a:r>
            <a:endParaRPr lang="en-US" altLang="ko-KR" sz="1600" dirty="0"/>
          </a:p>
          <a:p>
            <a:r>
              <a:rPr lang="ko-KR" altLang="en-US" sz="1600" dirty="0"/>
              <a:t>이는 </a:t>
            </a:r>
            <a:r>
              <a:rPr lang="en-US" altLang="ko-KR" sz="1600" dirty="0"/>
              <a:t>26/8=3(</a:t>
            </a:r>
            <a:r>
              <a:rPr lang="ko-KR" altLang="en-US" sz="1600" dirty="0"/>
              <a:t>소수점 제거</a:t>
            </a:r>
            <a:r>
              <a:rPr lang="en-US" altLang="ko-KR" sz="1600" dirty="0"/>
              <a:t>), 26%8=2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r>
              <a:rPr lang="ko-KR" altLang="en-US" sz="1600" dirty="0"/>
              <a:t>구할 수 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준비 되었는지 아닌지 </a:t>
            </a:r>
            <a:r>
              <a:rPr lang="en-US" altLang="ko-KR" sz="1600" dirty="0"/>
              <a:t>0</a:t>
            </a:r>
            <a:r>
              <a:rPr lang="ko-KR" altLang="en-US" sz="1600" dirty="0"/>
              <a:t> 또는 </a:t>
            </a:r>
            <a:r>
              <a:rPr lang="en-US" altLang="ko-KR" sz="1600" dirty="0"/>
              <a:t>1</a:t>
            </a:r>
            <a:r>
              <a:rPr lang="ko-KR" altLang="en-US" sz="1600" dirty="0"/>
              <a:t>이므로 </a:t>
            </a:r>
            <a:r>
              <a:rPr lang="en-US" altLang="ko-KR" sz="1600" dirty="0"/>
              <a:t>1bit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r>
              <a:rPr lang="ko-KR" altLang="en-US" sz="1600" dirty="0"/>
              <a:t>표현 가능하며 이를 </a:t>
            </a:r>
            <a:r>
              <a:rPr lang="en-US" altLang="ko-KR" sz="1600" dirty="0"/>
              <a:t>2</a:t>
            </a:r>
            <a:r>
              <a:rPr lang="ko-KR" altLang="en-US" sz="1600" dirty="0"/>
              <a:t>차원배열 대신</a:t>
            </a:r>
            <a:endParaRPr lang="en-US" altLang="ko-KR" sz="1600" dirty="0"/>
          </a:p>
          <a:p>
            <a:r>
              <a:rPr lang="en-US" altLang="ko-KR" sz="1600" dirty="0"/>
              <a:t>8bit</a:t>
            </a:r>
            <a:r>
              <a:rPr lang="ko-KR" altLang="en-US" sz="1600" dirty="0"/>
              <a:t>형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배열로 표현한다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323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558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27584" y="1368635"/>
            <a:ext cx="528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4 tasks (</a:t>
            </a:r>
            <a:r>
              <a:rPr lang="en-US" altLang="ko-KR" dirty="0">
                <a:solidFill>
                  <a:srgbClr val="CC0000"/>
                </a:solidFill>
              </a:rPr>
              <a:t>36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23  19  30)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83333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02277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95324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99988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752117"/>
              </p:ext>
            </p:extLst>
          </p:nvPr>
        </p:nvGraphicFramePr>
        <p:xfrm>
          <a:off x="5406195" y="3483679"/>
          <a:ext cx="2023299" cy="3291840"/>
        </p:xfrm>
        <a:graphic>
          <a:graphicData uri="http://schemas.openxmlformats.org/drawingml/2006/table">
            <a:tbl>
              <a:tblPr/>
              <a:tblGrid>
                <a:gridCol w="43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Bit 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1944710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Priority: 36</a:t>
            </a:r>
            <a:endParaRPr lang="ko-KR" altLang="en-US" sz="1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4419"/>
              </p:ext>
            </p:extLst>
          </p:nvPr>
        </p:nvGraphicFramePr>
        <p:xfrm>
          <a:off x="5429021" y="2261652"/>
          <a:ext cx="2520279" cy="90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val="4057974373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048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92080" y="313309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OSMapTbl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5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558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27584" y="1368635"/>
            <a:ext cx="528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4 tasks (</a:t>
            </a:r>
            <a:r>
              <a:rPr lang="en-US" altLang="ko-KR" dirty="0">
                <a:solidFill>
                  <a:srgbClr val="CC0000"/>
                </a:solidFill>
              </a:rPr>
              <a:t>36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23  19  30)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17174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3225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96212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47649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752117"/>
              </p:ext>
            </p:extLst>
          </p:nvPr>
        </p:nvGraphicFramePr>
        <p:xfrm>
          <a:off x="5406195" y="3483679"/>
          <a:ext cx="2023299" cy="3291840"/>
        </p:xfrm>
        <a:graphic>
          <a:graphicData uri="http://schemas.openxmlformats.org/drawingml/2006/table">
            <a:tbl>
              <a:tblPr/>
              <a:tblGrid>
                <a:gridCol w="43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Bit 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1944710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Priority: 36</a:t>
            </a:r>
            <a:endParaRPr lang="ko-KR" altLang="en-US" sz="1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48586"/>
              </p:ext>
            </p:extLst>
          </p:nvPr>
        </p:nvGraphicFramePr>
        <p:xfrm>
          <a:off x="5429021" y="2261652"/>
          <a:ext cx="2520279" cy="90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val="4057974373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048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92080" y="313309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OSMapTbl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1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3558"/>
              </p:ext>
            </p:extLst>
          </p:nvPr>
        </p:nvGraphicFramePr>
        <p:xfrm>
          <a:off x="467544" y="2174755"/>
          <a:ext cx="4460346" cy="45666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4202">
                  <a:extLst>
                    <a:ext uri="{9D8B030D-6E8A-4147-A177-3AD203B41FA5}">
                      <a16:colId xmlns:a16="http://schemas.microsoft.com/office/drawing/2014/main" val="277375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44137895"/>
                    </a:ext>
                  </a:extLst>
                </a:gridCol>
              </a:tblGrid>
              <a:tr h="3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Binary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Hexadecimal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9032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049333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961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827584" y="1368635"/>
            <a:ext cx="528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4 tasks (36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23</a:t>
            </a:r>
            <a:r>
              <a:rPr lang="en-US" altLang="ko-KR" dirty="0">
                <a:sym typeface="Wingdings" panose="05000000000000000000" pitchFamily="2" charset="2"/>
              </a:rPr>
              <a:t>  19  30)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OSRdyGrp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3027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OSRdyTbl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23264"/>
              </p:ext>
            </p:extLst>
          </p:nvPr>
        </p:nvGraphicFramePr>
        <p:xfrm>
          <a:off x="827584" y="3899609"/>
          <a:ext cx="2565963" cy="273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163550180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[0]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36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024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1820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[4]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1610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[5]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68368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[6]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439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[7]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922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60400"/>
              </p:ext>
            </p:extLst>
          </p:nvPr>
        </p:nvGraphicFramePr>
        <p:xfrm>
          <a:off x="1112691" y="2862228"/>
          <a:ext cx="2280856" cy="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7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5107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87214"/>
              </p:ext>
            </p:extLst>
          </p:nvPr>
        </p:nvGraphicFramePr>
        <p:xfrm>
          <a:off x="3811807" y="3155289"/>
          <a:ext cx="75212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0x14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77039"/>
              </p:ext>
            </p:extLst>
          </p:nvPr>
        </p:nvGraphicFramePr>
        <p:xfrm>
          <a:off x="3811808" y="4195385"/>
          <a:ext cx="75212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128">
                  <a:extLst>
                    <a:ext uri="{9D8B030D-6E8A-4147-A177-3AD203B41FA5}">
                      <a16:colId xmlns:a16="http://schemas.microsoft.com/office/drawing/2014/main" val="3936612466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5029811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31723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619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14595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66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0997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694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0x00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98693"/>
                  </a:ext>
                </a:extLst>
              </a:tr>
            </a:tbl>
          </a:graphicData>
        </a:graphic>
      </p:graphicFrame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752117"/>
              </p:ext>
            </p:extLst>
          </p:nvPr>
        </p:nvGraphicFramePr>
        <p:xfrm>
          <a:off x="5406195" y="3483679"/>
          <a:ext cx="2023299" cy="3291840"/>
        </p:xfrm>
        <a:graphic>
          <a:graphicData uri="http://schemas.openxmlformats.org/drawingml/2006/table">
            <a:tbl>
              <a:tblPr/>
              <a:tblGrid>
                <a:gridCol w="43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Bit 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01000000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1944710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Priority: 23</a:t>
            </a:r>
            <a:endParaRPr lang="ko-KR" altLang="en-US" sz="1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88230"/>
              </p:ext>
            </p:extLst>
          </p:nvPr>
        </p:nvGraphicFramePr>
        <p:xfrm>
          <a:off x="5429021" y="2261652"/>
          <a:ext cx="2520279" cy="90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31">
                  <a:extLst>
                    <a:ext uri="{9D8B030D-6E8A-4147-A177-3AD203B41FA5}">
                      <a16:colId xmlns:a16="http://schemas.microsoft.com/office/drawing/2014/main" val="4057974373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91554858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3241026166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757386901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352314362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882512229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152455519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479323554"/>
                    </a:ext>
                  </a:extLst>
                </a:gridCol>
                <a:gridCol w="280031">
                  <a:extLst>
                    <a:ext uri="{9D8B030D-6E8A-4147-A177-3AD203B41FA5}">
                      <a16:colId xmlns:a16="http://schemas.microsoft.com/office/drawing/2014/main" val="2802422630"/>
                    </a:ext>
                  </a:extLst>
                </a:gridCol>
              </a:tblGrid>
              <a:tr h="2957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261469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58382"/>
                  </a:ext>
                </a:extLst>
              </a:tr>
              <a:tr h="295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048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92080" y="313309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OSMapTbl</a:t>
            </a:r>
            <a:r>
              <a:rPr lang="en-US" altLang="ko-KR" sz="1800" dirty="0"/>
              <a:t>[8]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2175"/>
      </p:ext>
    </p:extLst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16008</TotalTime>
  <Words>2298</Words>
  <Application>Microsoft Macintosh PowerPoint</Application>
  <PresentationFormat>화면 슬라이드 쇼(4:3)</PresentationFormat>
  <Paragraphs>1489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Wingdings</vt:lpstr>
      <vt:lpstr>Tahoma</vt:lpstr>
      <vt:lpstr>굴림</vt:lpstr>
      <vt:lpstr>Times New Roman</vt:lpstr>
      <vt:lpstr>조화</vt:lpstr>
      <vt:lpstr>Embedded Software  (MicroC/OS-II: 2)</vt:lpstr>
      <vt:lpstr>Outline</vt:lpstr>
      <vt:lpstr>Overview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Assignments</vt:lpstr>
      <vt:lpstr>What to do ? (Mandatory)</vt:lpstr>
      <vt:lpstr>배열 초기화 INT8U  myRdyTbl[8];</vt:lpstr>
      <vt:lpstr>PowerPoint 프레젠테이션</vt:lpstr>
      <vt:lpstr>PowerPoint 프레젠테이션</vt:lpstr>
      <vt:lpstr>Assignment example</vt:lpstr>
      <vt:lpstr>Optional work</vt:lpstr>
      <vt:lpstr>Optional</vt:lpstr>
    </vt:vector>
  </TitlesOfParts>
  <Company>우리집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&amp; Real-Time Software Research in Korea</dc:title>
  <dc:creator>우리집</dc:creator>
  <cp:lastModifiedBy>hanhwangje</cp:lastModifiedBy>
  <cp:revision>1293</cp:revision>
  <cp:lastPrinted>2017-09-20T11:43:40Z</cp:lastPrinted>
  <dcterms:created xsi:type="dcterms:W3CDTF">2003-07-20T14:59:53Z</dcterms:created>
  <dcterms:modified xsi:type="dcterms:W3CDTF">2018-09-19T18:06:38Z</dcterms:modified>
</cp:coreProperties>
</file>