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2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58" r:id="rId13"/>
    <p:sldId id="270" r:id="rId14"/>
  </p:sldIdLst>
  <p:sldSz cx="9144000" cy="6858000" type="screen4x3"/>
  <p:notesSz cx="9866313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8FD82-7149-5444-A744-217BBD442F3D}" v="1045" dt="2018-09-05T16:08:07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 autoAdjust="0"/>
    <p:restoredTop sz="88748" autoAdjust="0"/>
  </p:normalViewPr>
  <p:slideViewPr>
    <p:cSldViewPr>
      <p:cViewPr varScale="1">
        <p:scale>
          <a:sx n="115" d="100"/>
          <a:sy n="115" d="100"/>
        </p:scale>
        <p:origin x="2264" y="208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hwangje" userId="c9f05c96-af0a-4121-8d2d-4e615e8cb085" providerId="ADAL" clId="{8518FD82-7149-5444-A744-217BBD442F3D}"/>
    <pc:docChg chg="undo custSel modSld">
      <pc:chgData name="hanhwangje" userId="c9f05c96-af0a-4121-8d2d-4e615e8cb085" providerId="ADAL" clId="{8518FD82-7149-5444-A744-217BBD442F3D}" dt="2018-09-05T16:08:07.100" v="1043" actId="20577"/>
      <pc:docMkLst>
        <pc:docMk/>
      </pc:docMkLst>
      <pc:sldChg chg="modSp">
        <pc:chgData name="hanhwangje" userId="c9f05c96-af0a-4121-8d2d-4e615e8cb085" providerId="ADAL" clId="{8518FD82-7149-5444-A744-217BBD442F3D}" dt="2018-09-05T15:51:40.117" v="141" actId="20577"/>
        <pc:sldMkLst>
          <pc:docMk/>
          <pc:sldMk cId="0" sldId="257"/>
        </pc:sldMkLst>
        <pc:spChg chg="mod">
          <ac:chgData name="hanhwangje" userId="c9f05c96-af0a-4121-8d2d-4e615e8cb085" providerId="ADAL" clId="{8518FD82-7149-5444-A744-217BBD442F3D}" dt="2018-09-05T15:51:40.117" v="141" actId="20577"/>
          <ac:spMkLst>
            <pc:docMk/>
            <pc:sldMk cId="0" sldId="257"/>
            <ac:spMk id="7172" creationId="{00000000-0000-0000-0000-000000000000}"/>
          </ac:spMkLst>
        </pc:spChg>
      </pc:sldChg>
      <pc:sldChg chg="modSp">
        <pc:chgData name="hanhwangje" userId="c9f05c96-af0a-4121-8d2d-4e615e8cb085" providerId="ADAL" clId="{8518FD82-7149-5444-A744-217BBD442F3D}" dt="2018-09-05T16:08:07.100" v="1043" actId="20577"/>
        <pc:sldMkLst>
          <pc:docMk/>
          <pc:sldMk cId="585205634" sldId="258"/>
        </pc:sldMkLst>
        <pc:spChg chg="mod">
          <ac:chgData name="hanhwangje" userId="c9f05c96-af0a-4121-8d2d-4e615e8cb085" providerId="ADAL" clId="{8518FD82-7149-5444-A744-217BBD442F3D}" dt="2018-09-05T16:08:07.100" v="1043" actId="20577"/>
          <ac:spMkLst>
            <pc:docMk/>
            <pc:sldMk cId="585205634" sldId="258"/>
            <ac:spMk id="30724" creationId="{00000000-0000-0000-0000-000000000000}"/>
          </ac:spMkLst>
        </pc:spChg>
      </pc:sldChg>
      <pc:sldChg chg="modSp">
        <pc:chgData name="hanhwangje" userId="c9f05c96-af0a-4121-8d2d-4e615e8cb085" providerId="ADAL" clId="{8518FD82-7149-5444-A744-217BBD442F3D}" dt="2018-09-05T16:04:46.097" v="1013" actId="20577"/>
        <pc:sldMkLst>
          <pc:docMk/>
          <pc:sldMk cId="2710341875" sldId="261"/>
        </pc:sldMkLst>
        <pc:spChg chg="mod">
          <ac:chgData name="hanhwangje" userId="c9f05c96-af0a-4121-8d2d-4e615e8cb085" providerId="ADAL" clId="{8518FD82-7149-5444-A744-217BBD442F3D}" dt="2018-09-05T16:04:46.097" v="1013" actId="20577"/>
          <ac:spMkLst>
            <pc:docMk/>
            <pc:sldMk cId="2710341875" sldId="26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7903" cy="3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t" anchorCtr="0" compatLnSpc="1">
            <a:prstTxWarp prst="textNoShape">
              <a:avLst/>
            </a:prstTxWarp>
          </a:bodyPr>
          <a:lstStyle>
            <a:lvl1pPr defTabSz="914884">
              <a:defRPr sz="11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8411" y="0"/>
            <a:ext cx="4277902" cy="3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t" anchorCtr="0" compatLnSpc="1">
            <a:prstTxWarp prst="textNoShape">
              <a:avLst/>
            </a:prstTxWarp>
          </a:bodyPr>
          <a:lstStyle>
            <a:lvl1pPr algn="r" defTabSz="914884">
              <a:defRPr sz="11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99341"/>
            <a:ext cx="4277903" cy="3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b" anchorCtr="0" compatLnSpc="1">
            <a:prstTxWarp prst="textNoShape">
              <a:avLst/>
            </a:prstTxWarp>
          </a:bodyPr>
          <a:lstStyle>
            <a:lvl1pPr defTabSz="914884">
              <a:defRPr sz="11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8411" y="6399341"/>
            <a:ext cx="4277902" cy="3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b" anchorCtr="0" compatLnSpc="1">
            <a:prstTxWarp prst="textNoShape">
              <a:avLst/>
            </a:prstTxWarp>
          </a:bodyPr>
          <a:lstStyle>
            <a:lvl1pPr algn="r" defTabSz="914884">
              <a:defRPr sz="1100">
                <a:ea typeface="굴림" pitchFamily="50" charset="-127"/>
              </a:defRPr>
            </a:lvl1pPr>
          </a:lstStyle>
          <a:p>
            <a:pPr>
              <a:defRPr/>
            </a:pPr>
            <a:fld id="{99FF9861-CF97-4530-9DEB-49296C458D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927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284522" cy="36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t" anchorCtr="0" compatLnSpc="1">
            <a:prstTxWarp prst="textNoShape">
              <a:avLst/>
            </a:prstTxWarp>
          </a:bodyPr>
          <a:lstStyle>
            <a:lvl1pPr defTabSz="914884">
              <a:defRPr sz="11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6950" y="2"/>
            <a:ext cx="4284522" cy="36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t" anchorCtr="0" compatLnSpc="1">
            <a:prstTxWarp prst="textNoShape">
              <a:avLst/>
            </a:prstTxWarp>
          </a:bodyPr>
          <a:lstStyle>
            <a:lvl1pPr algn="r" defTabSz="914884">
              <a:defRPr sz="11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1838" y="515938"/>
            <a:ext cx="3378200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52429" y="3205417"/>
            <a:ext cx="7214410" cy="305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11878"/>
            <a:ext cx="4284522" cy="31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b" anchorCtr="0" compatLnSpc="1">
            <a:prstTxWarp prst="textNoShape">
              <a:avLst/>
            </a:prstTxWarp>
          </a:bodyPr>
          <a:lstStyle>
            <a:lvl1pPr defTabSz="914884">
              <a:defRPr sz="11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6950" y="6411878"/>
            <a:ext cx="4284522" cy="31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9" tIns="45729" rIns="91459" bIns="45729" numCol="1" anchor="b" anchorCtr="0" compatLnSpc="1">
            <a:prstTxWarp prst="textNoShape">
              <a:avLst/>
            </a:prstTxWarp>
          </a:bodyPr>
          <a:lstStyle>
            <a:lvl1pPr algn="r" defTabSz="914884">
              <a:defRPr sz="1100">
                <a:ea typeface="굴림" pitchFamily="50" charset="-127"/>
              </a:defRPr>
            </a:lvl1pPr>
          </a:lstStyle>
          <a:p>
            <a:pPr>
              <a:defRPr/>
            </a:pPr>
            <a:fld id="{627CCC90-9D64-4227-81DD-F6744559D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3945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CCC90-9D64-4227-81DD-F6744559D36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10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CCC90-9D64-4227-81DD-F6744559D36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8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CCC90-9D64-4227-81DD-F6744559D36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57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CCC90-9D64-4227-81DD-F6744559D36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9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CCC90-9D64-4227-81DD-F6744559D36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8267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CCC90-9D64-4227-81DD-F6744559D36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18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7CCC90-9D64-4227-81DD-F6744559D36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847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673C5-41F7-459D-B11D-E93C86C1A2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7E9A3-3EFD-4C4F-A03D-B9D59D5D1E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6119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6119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53775-03D0-46C2-A412-FC80783752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CC197-8666-4294-A3BA-3FF2FE96D3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B345C-FA75-4E11-ADFE-9F250F269B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04F8B-3D1C-4EED-A424-0DDAB73236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32D2B-1D21-4A1E-9923-7029EC2679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87851-A5F6-496C-9E08-38656602CF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8109C-FDBE-4553-9791-4048E58AF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7C559-27CE-4996-8ED2-C84D428BC0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EC324-59AD-4480-90CD-F64C1FE580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38258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3825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80486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8048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7318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27463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0652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41438"/>
            <a:ext cx="77724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895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fld id="{341F0525-40F3-44A4-88F0-2FF5BB5FA3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y27@nav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16886-4321-4AAD-971D-45FBB382763D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95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Embedded Software</a:t>
            </a:r>
            <a:br>
              <a:rPr lang="ko-KR" altLang="en-US" sz="3600" dirty="0"/>
            </a:br>
            <a:r>
              <a:rPr lang="en-US" altLang="ko-KR" sz="2400" dirty="0"/>
              <a:t>(bit-wise operations)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3527425" y="63246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sz="1600" dirty="0">
                <a:solidFill>
                  <a:schemeClr val="folHlink"/>
                </a:solidFill>
                <a:latin typeface="Arial" charset="0"/>
              </a:rPr>
              <a:t>Fall,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 values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23198"/>
              </p:ext>
            </p:extLst>
          </p:nvPr>
        </p:nvGraphicFramePr>
        <p:xfrm>
          <a:off x="1475656" y="2060848"/>
          <a:ext cx="60960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9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Binary 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Hex Constant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0x80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01000000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00100000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00010000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00001000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00000100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00000010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32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83B0B-BF15-4AD8-9CA6-E6ACC087F699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195264" y="2708920"/>
            <a:ext cx="71774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Bitmask Macro : </a:t>
            </a:r>
            <a:r>
              <a:rPr lang="ko-KR" altLang="en-US" sz="1800" dirty="0"/>
              <a:t>매크로 함수로 자주 사용되는 비트마스크 함수 정의</a:t>
            </a:r>
            <a:endParaRPr lang="en-US" altLang="ko-KR" sz="1800" dirty="0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99792" y="3122116"/>
            <a:ext cx="37705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#define BIT(X)   (1&lt;&lt;(X))</a:t>
            </a:r>
          </a:p>
          <a:p>
            <a:pPr eaLnBrk="1" hangingPunct="1"/>
            <a:r>
              <a:rPr lang="en-US" altLang="ko-KR" sz="1800" dirty="0"/>
              <a:t>#define TIMER_COMPLETE  BIT(7)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187624" y="1628800"/>
            <a:ext cx="1067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Bitmask: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214116" y="1628800"/>
            <a:ext cx="5003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800" dirty="0"/>
              <a:t>비트 연산자와 함께 자주 사용되는 상수를 정의</a:t>
            </a:r>
            <a:endParaRPr lang="en-US" altLang="ko-KR" sz="1800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270919" y="2132856"/>
            <a:ext cx="413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/>
              <a:t>e.g. #define TIMER_COMPLETE (0x80)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5776" y="4022124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 0000       = 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59524" y="4005648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0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8CBD0-B4A2-4751-B31C-804BE46FD58D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Bit manipulation</a:t>
            </a:r>
            <a:endParaRPr lang="en-US" altLang="ko-KR" sz="2000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41438"/>
            <a:ext cx="7772400" cy="1079500"/>
          </a:xfrm>
        </p:spPr>
        <p:txBody>
          <a:bodyPr/>
          <a:lstStyle/>
          <a:p>
            <a:r>
              <a:rPr lang="ko-KR" altLang="en-US" dirty="0"/>
              <a:t>레지스터의 상태를 효과적으로 조작하기 위해 비트 연산을 사용한다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올려준 소스파일 참조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특정 비트 켜져 있는지 확인</a:t>
            </a:r>
            <a:endParaRPr lang="en-US" altLang="ko-KR" dirty="0"/>
          </a:p>
          <a:p>
            <a:pPr lvl="2"/>
            <a:r>
              <a:rPr lang="en-US" altLang="ko-KR" dirty="0"/>
              <a:t>if(State &amp; BIT(X)) { /* action */ }</a:t>
            </a:r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특정 비트 켜기</a:t>
            </a:r>
            <a:endParaRPr lang="en-US" altLang="ko-KR" dirty="0"/>
          </a:p>
          <a:p>
            <a:pPr lvl="2"/>
            <a:r>
              <a:rPr lang="en-US" altLang="ko-KR" dirty="0"/>
              <a:t>State |= BIT(X) ;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특정 비트 끄기</a:t>
            </a:r>
            <a:endParaRPr lang="en-US" altLang="ko-KR" dirty="0"/>
          </a:p>
          <a:p>
            <a:pPr lvl="2"/>
            <a:r>
              <a:rPr lang="en-US" altLang="ko-KR" dirty="0"/>
              <a:t>State &amp;= ~BIT(X) ;</a:t>
            </a:r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특정 비트 </a:t>
            </a:r>
            <a:r>
              <a:rPr lang="ko-KR" altLang="en-US" dirty="0" err="1"/>
              <a:t>토글</a:t>
            </a:r>
            <a:r>
              <a:rPr lang="ko-KR" altLang="en-US" dirty="0"/>
              <a:t> </a:t>
            </a:r>
            <a:r>
              <a:rPr lang="en-US" altLang="ko-KR" dirty="0"/>
              <a:t>( 0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1), (1 </a:t>
            </a:r>
            <a:r>
              <a:rPr lang="en-US" altLang="ko-KR" dirty="0">
                <a:sym typeface="Wingdings" panose="05000000000000000000" pitchFamily="2" charset="2"/>
              </a:rPr>
              <a:t> 0)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State ^= BIT(X)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520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 manipulation</a:t>
            </a:r>
            <a:r>
              <a:rPr lang="ko-KR" altLang="en-US" dirty="0"/>
              <a:t>을 활용하여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sz="2000" dirty="0"/>
              <a:t>1. LEDs</a:t>
            </a:r>
            <a:r>
              <a:rPr lang="ko-KR" altLang="en-US" sz="2000" dirty="0"/>
              <a:t>의 초기값을 이진수로 </a:t>
            </a:r>
            <a:r>
              <a:rPr lang="en-US" altLang="ko-KR" sz="2000" dirty="0"/>
              <a:t>10000000</a:t>
            </a:r>
            <a:r>
              <a:rPr lang="ko-KR" altLang="en-US" sz="2000" dirty="0"/>
              <a:t>을 대입하고</a:t>
            </a:r>
            <a:r>
              <a:rPr lang="en-US" altLang="ko-KR" sz="2000" dirty="0"/>
              <a:t>, </a:t>
            </a:r>
          </a:p>
          <a:p>
            <a:pPr lvl="1"/>
            <a:r>
              <a:rPr lang="en-US" altLang="ko-KR" sz="2000" dirty="0"/>
              <a:t>2. LEDs  </a:t>
            </a:r>
            <a:r>
              <a:rPr lang="ko-KR" altLang="en-US" sz="2000" dirty="0"/>
              <a:t>값을 오른쪽으로 </a:t>
            </a:r>
            <a:r>
              <a:rPr lang="en-US" altLang="ko-KR" sz="2000" dirty="0"/>
              <a:t>1</a:t>
            </a:r>
            <a:r>
              <a:rPr lang="ko-KR" altLang="en-US" sz="2000" dirty="0"/>
              <a:t>만큼 계속 </a:t>
            </a:r>
            <a:r>
              <a:rPr lang="en-US" altLang="ko-KR" sz="2000" dirty="0"/>
              <a:t>shift</a:t>
            </a:r>
            <a:r>
              <a:rPr lang="ko-KR" altLang="en-US" sz="2000" dirty="0"/>
              <a:t>하고</a:t>
            </a:r>
            <a:r>
              <a:rPr lang="en-US" altLang="ko-KR" sz="2000" dirty="0"/>
              <a:t>, </a:t>
            </a:r>
          </a:p>
          <a:p>
            <a:pPr lvl="1"/>
            <a:r>
              <a:rPr lang="en-US" altLang="ko-KR" sz="2000" dirty="0"/>
              <a:t>3. LEDs </a:t>
            </a:r>
            <a:r>
              <a:rPr lang="ko-KR" altLang="en-US" sz="2000" dirty="0"/>
              <a:t>값이 이진수로 </a:t>
            </a:r>
            <a:r>
              <a:rPr lang="en-US" altLang="ko-KR" sz="2000" dirty="0"/>
              <a:t>00000001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되었을때</a:t>
            </a:r>
            <a:endParaRPr lang="en-US" altLang="ko-KR" sz="2000" dirty="0"/>
          </a:p>
          <a:p>
            <a:pPr lvl="1"/>
            <a:r>
              <a:rPr lang="en-US" altLang="ko-KR" sz="2000" dirty="0"/>
              <a:t>4. </a:t>
            </a:r>
            <a:r>
              <a:rPr lang="ko-KR" altLang="en-US" sz="2000" dirty="0"/>
              <a:t>역방향인</a:t>
            </a:r>
            <a:r>
              <a:rPr lang="en-US" altLang="ko-KR" sz="2000" dirty="0"/>
              <a:t> </a:t>
            </a:r>
            <a:r>
              <a:rPr lang="ko-KR" altLang="en-US" sz="2000" dirty="0"/>
              <a:t>왼쪽으로 </a:t>
            </a:r>
            <a:r>
              <a:rPr lang="en-US" altLang="ko-KR" sz="2000" dirty="0"/>
              <a:t>1</a:t>
            </a:r>
            <a:r>
              <a:rPr lang="ko-KR" altLang="en-US" sz="2000" dirty="0"/>
              <a:t>만큼 계속 </a:t>
            </a:r>
            <a:r>
              <a:rPr lang="en-US" altLang="ko-KR" sz="2000" dirty="0"/>
              <a:t>shift</a:t>
            </a:r>
            <a:r>
              <a:rPr lang="ko-KR" altLang="en-US" sz="2000" dirty="0"/>
              <a:t>하고</a:t>
            </a:r>
            <a:r>
              <a:rPr lang="en-US" altLang="ko-KR" sz="2000" dirty="0"/>
              <a:t>,</a:t>
            </a:r>
          </a:p>
          <a:p>
            <a:pPr lvl="1"/>
            <a:r>
              <a:rPr lang="en-US" altLang="ko-KR" sz="2000" dirty="0"/>
              <a:t>5. LEDs </a:t>
            </a:r>
            <a:r>
              <a:rPr lang="ko-KR" altLang="en-US" sz="2000" dirty="0"/>
              <a:t>값이 초기값인 </a:t>
            </a:r>
            <a:r>
              <a:rPr lang="en-US" altLang="ko-KR" sz="2000" dirty="0"/>
              <a:t>10000000</a:t>
            </a:r>
            <a:r>
              <a:rPr lang="ko-KR" altLang="en-US" sz="2000" dirty="0"/>
              <a:t>이 되었을 때 다시 </a:t>
            </a:r>
            <a:r>
              <a:rPr lang="en-US" altLang="ko-KR" sz="2000" dirty="0"/>
              <a:t>LEDs </a:t>
            </a:r>
            <a:r>
              <a:rPr lang="ko-KR" altLang="en-US" sz="2000" dirty="0"/>
              <a:t>값을 오른쪽으로 </a:t>
            </a:r>
            <a:r>
              <a:rPr lang="en-US" altLang="ko-KR" sz="2000" dirty="0"/>
              <a:t>1</a:t>
            </a:r>
            <a:r>
              <a:rPr lang="ko-KR" altLang="en-US" sz="2000" dirty="0"/>
              <a:t>만큼 계속 </a:t>
            </a:r>
            <a:r>
              <a:rPr lang="en-US" altLang="ko-KR" sz="2000" dirty="0"/>
              <a:t>shift</a:t>
            </a:r>
          </a:p>
          <a:p>
            <a:pPr lvl="1"/>
            <a:r>
              <a:rPr lang="en-US" altLang="ko-KR" sz="2000" dirty="0"/>
              <a:t>6. </a:t>
            </a:r>
            <a:r>
              <a:rPr lang="ko-KR" altLang="en-US" sz="2000" dirty="0"/>
              <a:t>위의 과정이</a:t>
            </a:r>
            <a:r>
              <a:rPr lang="en-US" altLang="ko-KR" sz="2000" dirty="0"/>
              <a:t> </a:t>
            </a:r>
            <a:r>
              <a:rPr lang="ko-KR" altLang="en-US" sz="2000" dirty="0"/>
              <a:t>총 </a:t>
            </a:r>
            <a:r>
              <a:rPr lang="en-US" altLang="ko-KR" sz="2000" dirty="0"/>
              <a:t>4</a:t>
            </a:r>
            <a:r>
              <a:rPr lang="ko-KR" altLang="en-US" sz="2000" dirty="0"/>
              <a:t>번 반복되는 프로그램을 작성하시오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정답은 </a:t>
            </a:r>
            <a:r>
              <a:rPr lang="en-US" altLang="ko-KR" sz="2000" dirty="0"/>
              <a:t>?</a:t>
            </a:r>
          </a:p>
          <a:p>
            <a:pPr lvl="2"/>
            <a:r>
              <a:rPr lang="ko-KR" altLang="en-US" sz="1800" dirty="0"/>
              <a:t>출력 순서 </a:t>
            </a:r>
            <a:r>
              <a:rPr lang="en-US" altLang="ko-KR" sz="1800" dirty="0"/>
              <a:t>? </a:t>
            </a:r>
          </a:p>
          <a:p>
            <a:pPr lvl="3"/>
            <a:r>
              <a:rPr lang="en-US" altLang="ko-KR" sz="1600" dirty="0"/>
              <a:t>128, 64, 32, 16,…, 1, 2 ….</a:t>
            </a:r>
          </a:p>
          <a:p>
            <a:pPr lvl="2"/>
            <a:r>
              <a:rPr lang="en-US" altLang="ko-KR" sz="1800" dirty="0">
                <a:solidFill>
                  <a:srgbClr val="FF0000"/>
                </a:solidFill>
              </a:rPr>
              <a:t>&lt;</a:t>
            </a:r>
            <a:r>
              <a:rPr lang="ko-KR" altLang="en-US" sz="1800" dirty="0">
                <a:solidFill>
                  <a:srgbClr val="FF0000"/>
                </a:solidFill>
              </a:rPr>
              <a:t>반드시 </a:t>
            </a:r>
            <a:r>
              <a:rPr lang="en-US" altLang="ko-KR" sz="1800" dirty="0">
                <a:solidFill>
                  <a:srgbClr val="FF0000"/>
                </a:solidFill>
              </a:rPr>
              <a:t>shift </a:t>
            </a:r>
            <a:r>
              <a:rPr lang="ko-KR" altLang="en-US" sz="1800" dirty="0">
                <a:solidFill>
                  <a:srgbClr val="FF0000"/>
                </a:solidFill>
              </a:rPr>
              <a:t>연산자를 사용할 것</a:t>
            </a:r>
            <a:r>
              <a:rPr lang="en-US" altLang="ko-KR" sz="1800" dirty="0">
                <a:solidFill>
                  <a:srgbClr val="FF0000"/>
                </a:solidFill>
              </a:rPr>
              <a:t>&gt;</a:t>
            </a:r>
          </a:p>
          <a:p>
            <a:pPr lvl="2"/>
            <a:r>
              <a:rPr lang="ko-KR" altLang="en-US" sz="1800" dirty="0"/>
              <a:t>과제 제출 방법은 블랙보드 과제물에서 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83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E2CF0-11C6-4E2C-94F2-D6645F348FC2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Introduce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Embedded Real-time System Lab</a:t>
            </a:r>
          </a:p>
          <a:p>
            <a:pPr lvl="1"/>
            <a:r>
              <a:rPr lang="ko-KR" altLang="en-US" dirty="0" err="1"/>
              <a:t>한황제</a:t>
            </a:r>
            <a:endParaRPr lang="en-US" altLang="ko-KR" dirty="0"/>
          </a:p>
          <a:p>
            <a:pPr lvl="1"/>
            <a:r>
              <a:rPr lang="ko-KR" altLang="en-US" dirty="0"/>
              <a:t>연구실 위치 </a:t>
            </a:r>
            <a:r>
              <a:rPr lang="en-US" altLang="ko-KR" dirty="0"/>
              <a:t>: </a:t>
            </a:r>
            <a:r>
              <a:rPr lang="ko-KR" altLang="en-US" dirty="0"/>
              <a:t>하이테크 </a:t>
            </a:r>
            <a:r>
              <a:rPr lang="en-US" altLang="ko-KR" dirty="0"/>
              <a:t>1110</a:t>
            </a:r>
            <a:r>
              <a:rPr lang="ko-KR" altLang="en-US" dirty="0"/>
              <a:t>호</a:t>
            </a:r>
            <a:endParaRPr lang="en-US" altLang="ko-KR" dirty="0"/>
          </a:p>
          <a:p>
            <a:pPr lvl="1"/>
            <a:r>
              <a:rPr lang="ko-KR" altLang="en-US" dirty="0" err="1"/>
              <a:t>이메일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iny27@naver.com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질문</a:t>
            </a:r>
            <a:endParaRPr lang="en-US" altLang="ko-KR" dirty="0"/>
          </a:p>
          <a:p>
            <a:pPr lvl="1"/>
            <a:r>
              <a:rPr lang="en-US" altLang="ko-KR" dirty="0"/>
              <a:t>I-Class </a:t>
            </a:r>
            <a:r>
              <a:rPr lang="ko-KR" altLang="en-US" dirty="0"/>
              <a:t>질의응답 이용</a:t>
            </a:r>
            <a:endParaRPr lang="en-US" altLang="ko-KR" dirty="0"/>
          </a:p>
          <a:p>
            <a:pPr lvl="1"/>
            <a:r>
              <a:rPr lang="ko-KR" altLang="en-US" dirty="0"/>
              <a:t>연구실 방문</a:t>
            </a:r>
            <a:endParaRPr lang="en-US" altLang="ko-KR" dirty="0"/>
          </a:p>
          <a:p>
            <a:pPr lvl="2"/>
            <a:r>
              <a:rPr lang="ko-KR" altLang="en-US" dirty="0"/>
              <a:t>방문 시 사전 약속 필수 </a:t>
            </a:r>
            <a:r>
              <a:rPr lang="en-US" altLang="ko-KR" dirty="0"/>
              <a:t>(</a:t>
            </a:r>
            <a:r>
              <a:rPr lang="ko-KR" altLang="en-US" dirty="0" err="1"/>
              <a:t>이메일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E2CF0-11C6-4E2C-94F2-D6645F348FC2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Outline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Overview</a:t>
            </a:r>
          </a:p>
          <a:p>
            <a:pPr eaLnBrk="1" hangingPunct="1"/>
            <a:r>
              <a:rPr lang="en-US" altLang="ko-KR" dirty="0"/>
              <a:t>Bit operators</a:t>
            </a:r>
          </a:p>
          <a:p>
            <a:r>
              <a:rPr lang="en-US" altLang="ko-KR" dirty="0"/>
              <a:t>Bit manipulation</a:t>
            </a:r>
          </a:p>
          <a:p>
            <a:pPr eaLnBrk="1" hangingPunct="1"/>
            <a:r>
              <a:rPr lang="en-US" altLang="ko-KR" dirty="0"/>
              <a:t>Programming exercise (</a:t>
            </a:r>
            <a:r>
              <a:rPr lang="ko-KR" altLang="en-US" dirty="0"/>
              <a:t>과제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If you cannot finish this within 2 hours, you need to write programs as your homework. </a:t>
            </a:r>
          </a:p>
        </p:txBody>
      </p:sp>
    </p:spTree>
    <p:extLst>
      <p:ext uri="{BB962C8B-B14F-4D97-AF65-F5344CB8AC3E}">
        <p14:creationId xmlns:p14="http://schemas.microsoft.com/office/powerpoint/2010/main" val="196509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  <a:endParaRPr lang="en-US" altLang="ko-KR" dirty="0"/>
          </a:p>
          <a:p>
            <a:pPr lvl="1"/>
            <a:r>
              <a:rPr lang="ko-KR" altLang="en-US" dirty="0"/>
              <a:t>비트 연산을 통해 레지스터의 상태를 관리할 수 있도록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600" dirty="0"/>
              <a:t>비트 조작은 </a:t>
            </a:r>
            <a:r>
              <a:rPr lang="en-US" altLang="ko-KR" sz="2600" dirty="0"/>
              <a:t>Low level</a:t>
            </a:r>
            <a:r>
              <a:rPr lang="ko-KR" altLang="en-US" sz="2600" dirty="0"/>
              <a:t> 프로그래밍에 주로 사용 됨</a:t>
            </a:r>
            <a:endParaRPr lang="en-US" altLang="ko-KR" sz="2600" dirty="0"/>
          </a:p>
          <a:p>
            <a:pPr lvl="1"/>
            <a:r>
              <a:rPr lang="en-US" altLang="ko-KR" dirty="0"/>
              <a:t>Device drivers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/>
              <a:t>Pixel-level graphic programming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응용 프로그래머의 경우 일반적으로 잘 쓰이질 않으나</a:t>
            </a:r>
            <a:r>
              <a:rPr lang="en-US" altLang="ko-KR" dirty="0"/>
              <a:t>,</a:t>
            </a:r>
            <a:r>
              <a:rPr lang="ko-KR" altLang="en-US" dirty="0"/>
              <a:t> 시스템 프로그래머의 경우 비트 연산을 능숙하게 잘 다룰 줄 알아야함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3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Hex and binary(16</a:t>
            </a:r>
            <a:r>
              <a:rPr lang="ko-KR" altLang="en-US" dirty="0"/>
              <a:t>진법과 </a:t>
            </a:r>
            <a:r>
              <a:rPr lang="en-US" altLang="ko-KR" dirty="0"/>
              <a:t>2</a:t>
            </a:r>
            <a:r>
              <a:rPr lang="ko-KR" altLang="en-US" dirty="0"/>
              <a:t>진법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표현하면 다음과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 ~ 9 , A ~ F (10 ~ 15)</a:t>
            </a:r>
          </a:p>
          <a:p>
            <a:pPr lvl="2"/>
            <a:r>
              <a:rPr lang="en-US" altLang="ko-KR" dirty="0"/>
              <a:t>0: 0000</a:t>
            </a:r>
          </a:p>
          <a:p>
            <a:pPr lvl="2"/>
            <a:r>
              <a:rPr lang="en-US" altLang="ko-KR" dirty="0"/>
              <a:t>1: 0001</a:t>
            </a:r>
          </a:p>
          <a:p>
            <a:pPr lvl="2"/>
            <a:r>
              <a:rPr lang="en-US" altLang="ko-KR" dirty="0"/>
              <a:t>9: 1001</a:t>
            </a:r>
          </a:p>
          <a:p>
            <a:pPr lvl="2"/>
            <a:r>
              <a:rPr lang="en-US" altLang="ko-KR" dirty="0"/>
              <a:t>A: 1010 (10)</a:t>
            </a:r>
          </a:p>
          <a:p>
            <a:pPr lvl="2"/>
            <a:r>
              <a:rPr lang="en-US" altLang="ko-KR" dirty="0"/>
              <a:t>F: 1111 (15)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0x</a:t>
            </a:r>
            <a:r>
              <a:rPr lang="en-US" altLang="ko-KR" dirty="0"/>
              <a:t>AF: 10101111</a:t>
            </a:r>
          </a:p>
          <a:p>
            <a:pPr lvl="1"/>
            <a:r>
              <a:rPr lang="en-US" altLang="ko-KR" dirty="0"/>
              <a:t>0xBA: 10111010</a:t>
            </a:r>
          </a:p>
          <a:p>
            <a:pPr lvl="1"/>
            <a:r>
              <a:rPr lang="en-US" altLang="ko-KR" dirty="0"/>
              <a:t>0x1AAF: 0001 1010 1010 1111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21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 operators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 operators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87024"/>
              </p:ext>
            </p:extLst>
          </p:nvPr>
        </p:nvGraphicFramePr>
        <p:xfrm>
          <a:off x="1547664" y="2204864"/>
          <a:ext cx="5760640" cy="324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 Meaning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&amp;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Bitwise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AND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|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Bitwise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^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Bitwise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exclusive 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 ~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   Complement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&lt;&lt;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Shift left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&gt;&gt;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Shift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right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2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Bitwise AND operator (&amp;)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Bitwise OR operator ( | 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59333"/>
              </p:ext>
            </p:extLst>
          </p:nvPr>
        </p:nvGraphicFramePr>
        <p:xfrm>
          <a:off x="1547665" y="1988840"/>
          <a:ext cx="583264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Bit1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&amp; Bit2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53526"/>
              </p:ext>
            </p:extLst>
          </p:nvPr>
        </p:nvGraphicFramePr>
        <p:xfrm>
          <a:off x="1547664" y="4552528"/>
          <a:ext cx="5832648" cy="180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Bit1 | Bit2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4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Bitwise Exclusive OR (^)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Ones complement  ( ~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92887"/>
              </p:ext>
            </p:extLst>
          </p:nvPr>
        </p:nvGraphicFramePr>
        <p:xfrm>
          <a:off x="1547664" y="2060848"/>
          <a:ext cx="5904656" cy="174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Bit1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^ Bit2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84440"/>
              </p:ext>
            </p:extLst>
          </p:nvPr>
        </p:nvGraphicFramePr>
        <p:xfrm>
          <a:off x="1619672" y="465313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~Bit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Left and right shift operator (&lt;&lt; , &gt;&gt;)</a:t>
            </a:r>
          </a:p>
          <a:p>
            <a:pPr marL="0" indent="0">
              <a:buNone/>
            </a:pPr>
            <a:r>
              <a:rPr lang="en-US" altLang="ko-KR" sz="2000" dirty="0"/>
              <a:t> e.g.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/>
              <a:t>(c &lt;&lt; 1 ) =  (0x1C &lt;&lt; 1) = 0x38       00</a:t>
            </a:r>
            <a:r>
              <a:rPr lang="en-US" altLang="ko-KR" sz="2000" dirty="0">
                <a:solidFill>
                  <a:srgbClr val="FF0000"/>
                </a:solidFill>
              </a:rPr>
              <a:t>0</a:t>
            </a:r>
            <a:r>
              <a:rPr lang="en-US" altLang="ko-KR" sz="2000" dirty="0"/>
              <a:t>11100  =&gt; 00111000</a:t>
            </a:r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/>
              <a:t>(c  &gt;&gt; 2 ) = (0x1C &gt;&gt; 2) = 0x07       000111</a:t>
            </a:r>
            <a:r>
              <a:rPr lang="en-US" altLang="ko-KR" sz="2000" dirty="0">
                <a:solidFill>
                  <a:srgbClr val="FF0000"/>
                </a:solidFill>
              </a:rPr>
              <a:t>00</a:t>
            </a:r>
            <a:r>
              <a:rPr lang="en-US" altLang="ko-KR" sz="2000" dirty="0"/>
              <a:t>  =&gt; 00000111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C197-8666-4294-A3BA-3FF2FE96D39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32927"/>
              </p:ext>
            </p:extLst>
          </p:nvPr>
        </p:nvGraphicFramePr>
        <p:xfrm>
          <a:off x="1403648" y="2420888"/>
          <a:ext cx="6336704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 =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00011100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 &lt;&lt; 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(c &lt;&lt; 1)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= 0x38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00111000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&gt;&gt; 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(c &gt;&gt; 2)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= 0x07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00000111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676012"/>
      </p:ext>
    </p:extLst>
  </p:cSld>
  <p:clrMapOvr>
    <a:masterClrMapping/>
  </p:clrMapOvr>
</p:sld>
</file>

<file path=ppt/theme/theme1.xml><?xml version="1.0" encoding="utf-8"?>
<a:theme xmlns:a="http://schemas.openxmlformats.org/drawingml/2006/main" name="ED(introduction)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ED(introduction)</Template>
  <TotalTime>10940</TotalTime>
  <Words>649</Words>
  <Application>Microsoft Macintosh PowerPoint</Application>
  <PresentationFormat>화면 슬라이드 쇼(4:3)</PresentationFormat>
  <Paragraphs>214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Tahoma</vt:lpstr>
      <vt:lpstr>Wingdings</vt:lpstr>
      <vt:lpstr>ED(introduction)</vt:lpstr>
      <vt:lpstr>Embedded Software (bit-wise operations)</vt:lpstr>
      <vt:lpstr>Introduce</vt:lpstr>
      <vt:lpstr>Outline</vt:lpstr>
      <vt:lpstr>Overview</vt:lpstr>
      <vt:lpstr>PowerPoint 프레젠테이션</vt:lpstr>
      <vt:lpstr>Bit operators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Bit manipulation</vt:lpstr>
      <vt:lpstr>Programming exercise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Design (Introduction)</dc:title>
  <dc:creator>mssongyj</dc:creator>
  <cp:lastModifiedBy>hanhwangje</cp:lastModifiedBy>
  <cp:revision>65</cp:revision>
  <cp:lastPrinted>2017-09-06T01:34:22Z</cp:lastPrinted>
  <dcterms:created xsi:type="dcterms:W3CDTF">2012-09-06T01:49:30Z</dcterms:created>
  <dcterms:modified xsi:type="dcterms:W3CDTF">2018-09-05T16:08:17Z</dcterms:modified>
</cp:coreProperties>
</file>