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6" r:id="rId9"/>
    <p:sldId id="275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</p:sldIdLst>
  <p:sldSz cx="9144000" cy="6858000" type="screen4x3"/>
  <p:notesSz cx="6735763" cy="9866313"/>
  <p:embeddedFontLst>
    <p:embeddedFont>
      <p:font typeface="Tahoma" panose="020B0604030504040204" pitchFamily="34" charset="0"/>
      <p:regular r:id="rId23"/>
      <p:bold r:id="rId24"/>
    </p:embeddedFont>
    <p:embeddedFont>
      <p:font typeface="나눔스퀘어" panose="020B0600000101010101" pitchFamily="50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4698" autoAdjust="0"/>
  </p:normalViewPr>
  <p:slideViewPr>
    <p:cSldViewPr>
      <p:cViewPr varScale="1">
        <p:scale>
          <a:sx n="106" d="100"/>
          <a:sy n="106" d="100"/>
        </p:scale>
        <p:origin x="1638" y="114"/>
      </p:cViewPr>
      <p:guideLst>
        <p:guide orient="horz" pos="2112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20538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9" tIns="45729" rIns="91459" bIns="45729" numCol="1" anchor="t" anchorCtr="0" compatLnSpc="1">
            <a:prstTxWarp prst="textNoShape">
              <a:avLst/>
            </a:prstTxWarp>
          </a:bodyPr>
          <a:lstStyle>
            <a:lvl1pPr defTabSz="914884">
              <a:defRPr sz="11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5226" y="0"/>
            <a:ext cx="2920537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9" tIns="45729" rIns="91459" bIns="45729" numCol="1" anchor="t" anchorCtr="0" compatLnSpc="1">
            <a:prstTxWarp prst="textNoShape">
              <a:avLst/>
            </a:prstTxWarp>
          </a:bodyPr>
          <a:lstStyle>
            <a:lvl1pPr algn="r" defTabSz="914884">
              <a:defRPr sz="11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73533"/>
            <a:ext cx="2920538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9" tIns="45729" rIns="91459" bIns="45729" numCol="1" anchor="b" anchorCtr="0" compatLnSpc="1">
            <a:prstTxWarp prst="textNoShape">
              <a:avLst/>
            </a:prstTxWarp>
          </a:bodyPr>
          <a:lstStyle>
            <a:lvl1pPr defTabSz="914884">
              <a:defRPr sz="11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5226" y="9373533"/>
            <a:ext cx="2920537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9" tIns="45729" rIns="91459" bIns="45729" numCol="1" anchor="b" anchorCtr="0" compatLnSpc="1">
            <a:prstTxWarp prst="textNoShape">
              <a:avLst/>
            </a:prstTxWarp>
          </a:bodyPr>
          <a:lstStyle>
            <a:lvl1pPr algn="r" defTabSz="914884">
              <a:defRPr sz="1100" smtClean="0"/>
            </a:lvl1pPr>
          </a:lstStyle>
          <a:p>
            <a:pPr>
              <a:defRPr/>
            </a:pPr>
            <a:fld id="{3ED4252E-DDE4-4B09-BEE6-24D4AE20C70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4769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25056" cy="53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9" tIns="45729" rIns="91459" bIns="45729" numCol="1" anchor="t" anchorCtr="0" compatLnSpc="1">
            <a:prstTxWarp prst="textNoShape">
              <a:avLst/>
            </a:prstTxWarp>
          </a:bodyPr>
          <a:lstStyle>
            <a:lvl1pPr defTabSz="914884">
              <a:defRPr sz="11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363" y="0"/>
            <a:ext cx="2925056" cy="53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9" tIns="45729" rIns="91459" bIns="45729" numCol="1" anchor="t" anchorCtr="0" compatLnSpc="1">
            <a:prstTxWarp prst="textNoShape">
              <a:avLst/>
            </a:prstTxWarp>
          </a:bodyPr>
          <a:lstStyle>
            <a:lvl1pPr algn="r" defTabSz="914884">
              <a:defRPr sz="11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57238"/>
            <a:ext cx="4948237" cy="3711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8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306" y="4695183"/>
            <a:ext cx="4925301" cy="446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9" tIns="45729" rIns="91459" bIns="457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91898"/>
            <a:ext cx="2925056" cy="454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9" tIns="45729" rIns="91459" bIns="45729" numCol="1" anchor="b" anchorCtr="0" compatLnSpc="1">
            <a:prstTxWarp prst="textNoShape">
              <a:avLst/>
            </a:prstTxWarp>
          </a:bodyPr>
          <a:lstStyle>
            <a:lvl1pPr defTabSz="914884">
              <a:defRPr sz="11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8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363" y="9391898"/>
            <a:ext cx="2925056" cy="454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9" tIns="45729" rIns="91459" bIns="45729" numCol="1" anchor="b" anchorCtr="0" compatLnSpc="1">
            <a:prstTxWarp prst="textNoShape">
              <a:avLst/>
            </a:prstTxWarp>
          </a:bodyPr>
          <a:lstStyle>
            <a:lvl1pPr algn="r" defTabSz="914884">
              <a:defRPr sz="1100" smtClean="0"/>
            </a:lvl1pPr>
          </a:lstStyle>
          <a:p>
            <a:pPr>
              <a:defRPr/>
            </a:pPr>
            <a:fld id="{36CC968F-ACB2-4EAE-93A2-076F2AC4835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4093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Rectangle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27C5D5-52E6-4A58-888B-F7E7A4B438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BD5DE-3DBA-41BD-A635-FB1B94623D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4050" y="188913"/>
            <a:ext cx="1951038" cy="61198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50938" y="188913"/>
            <a:ext cx="5700712" cy="61198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940CC-4124-4A0F-A303-BC98996FAB5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188913"/>
            <a:ext cx="7793037" cy="7953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182688" y="1341438"/>
            <a:ext cx="7772400" cy="4967287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172F4-000E-48E0-B6F3-17668F3FEC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0B344-FD2B-4A5F-B610-7535CB3DB39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524F4-72D7-408D-A650-A0157765D0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1341438"/>
            <a:ext cx="381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1341438"/>
            <a:ext cx="381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C52BD-B402-4FDC-9C8C-BCBF8ECDB9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9E056-0F6A-400F-AE03-BDF05A3182B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B2AB4-628C-431C-9F2D-974E47D1D6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D2D67-3AF1-4692-B191-14FC4E31154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65742-7316-4C2A-B42F-7D70542CE79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81659-E393-41A0-94EF-9945983205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ltGray">
          <a:xfrm>
            <a:off x="417513" y="38258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ltGray">
          <a:xfrm>
            <a:off x="800100" y="38258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ltGray">
          <a:xfrm>
            <a:off x="541338" y="80486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ltGray">
          <a:xfrm>
            <a:off x="911225" y="80486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ltGray">
          <a:xfrm>
            <a:off x="127000" y="73183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gray">
          <a:xfrm>
            <a:off x="762000" y="274638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gray">
          <a:xfrm>
            <a:off x="442913" y="10652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88913"/>
            <a:ext cx="7793037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341438"/>
            <a:ext cx="77724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453188"/>
            <a:ext cx="19050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000" smtClean="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53188"/>
            <a:ext cx="28956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000" smtClean="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53188"/>
            <a:ext cx="19050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000" smtClean="0">
                <a:latin typeface="+mn-ea"/>
              </a:defRPr>
            </a:lvl1pPr>
          </a:lstStyle>
          <a:p>
            <a:pPr>
              <a:defRPr/>
            </a:pPr>
            <a:fld id="{CCD2E4BE-FF7A-4056-B0F3-933BC73385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micrium.com/pages/viewpage.action?pageId=1075315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FD76E4-0203-4A71-8993-00FEE013A64E}" type="slidenum">
              <a:rPr lang="en-US" altLang="ko-KR"/>
              <a:pPr>
                <a:defRPr/>
              </a:pPr>
              <a:t>1</a:t>
            </a:fld>
            <a:endParaRPr lang="en-US" altLang="ko-KR"/>
          </a:p>
        </p:txBody>
      </p:sp>
      <p:sp>
        <p:nvSpPr>
          <p:cNvPr id="3075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11560" y="1844824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z="3600" dirty="0" smtClean="0"/>
              <a:t>Embedded Software </a:t>
            </a:r>
            <a:br>
              <a:rPr lang="en-US" altLang="ko-KR" sz="3600" dirty="0" smtClean="0"/>
            </a:b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MicroC</a:t>
            </a:r>
            <a:r>
              <a:rPr lang="en-US" altLang="ko-KR" sz="2400" dirty="0" smtClean="0"/>
              <a:t>/OS-II: 1)</a:t>
            </a:r>
          </a:p>
        </p:txBody>
      </p:sp>
      <p:sp>
        <p:nvSpPr>
          <p:cNvPr id="3076" name="Rectangle 2059"/>
          <p:cNvSpPr>
            <a:spLocks noChangeArrowheads="1"/>
          </p:cNvSpPr>
          <p:nvPr/>
        </p:nvSpPr>
        <p:spPr bwMode="auto">
          <a:xfrm>
            <a:off x="2339752" y="4488060"/>
            <a:ext cx="40686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dirty="0"/>
              <a:t> </a:t>
            </a:r>
            <a:r>
              <a:rPr lang="en-US" altLang="ko-KR" sz="2000" dirty="0" err="1"/>
              <a:t>MicroC</a:t>
            </a:r>
            <a:r>
              <a:rPr lang="en-US" altLang="ko-KR" sz="2000" dirty="0"/>
              <a:t>/OS-II: </a:t>
            </a:r>
            <a:r>
              <a:rPr lang="en-US" altLang="ko-KR" sz="2000" dirty="0" smtClean="0"/>
              <a:t> </a:t>
            </a:r>
            <a:r>
              <a:rPr lang="ko-KR" altLang="en-US" sz="2000" b="1" dirty="0" smtClean="0"/>
              <a:t>프로그램 시작하기</a:t>
            </a:r>
            <a:endParaRPr lang="en-US" altLang="ko-KR" sz="2000" b="1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07160" y="6278143"/>
            <a:ext cx="198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ko-KR" sz="1600" dirty="0">
                <a:solidFill>
                  <a:schemeClr val="folHlink"/>
                </a:solidFill>
                <a:latin typeface="Arial" charset="0"/>
              </a:rPr>
              <a:t>Fall, </a:t>
            </a:r>
            <a:r>
              <a:rPr lang="en-US" altLang="ko-KR" sz="1600" dirty="0" smtClean="0">
                <a:solidFill>
                  <a:schemeClr val="folHlink"/>
                </a:solidFill>
                <a:latin typeface="Arial" charset="0"/>
              </a:rPr>
              <a:t>2018</a:t>
            </a:r>
            <a:endParaRPr lang="en-US" altLang="ko-KR" sz="1600" dirty="0">
              <a:solidFill>
                <a:schemeClr val="folHlink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소스 코드 내용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C</a:t>
            </a:r>
            <a:r>
              <a:rPr lang="en-US" altLang="ko-KR" dirty="0"/>
              <a:t>:\Software\uCOS-II\EX1_x86L\BC45\MAKE</a:t>
            </a:r>
          </a:p>
          <a:p>
            <a:pPr lvl="2" eaLnBrk="1" hangingPunct="1"/>
            <a:r>
              <a:rPr lang="en-US" altLang="ko-KR" dirty="0"/>
              <a:t>MAKEAPP.BAT  : Create EX1.EXE file</a:t>
            </a:r>
          </a:p>
          <a:p>
            <a:pPr lvl="2" eaLnBrk="1" hangingPunct="1"/>
            <a:r>
              <a:rPr lang="en-US" altLang="ko-KR" dirty="0"/>
              <a:t>MAKECLEAN.BAT : Remove temporary files</a:t>
            </a:r>
          </a:p>
          <a:p>
            <a:pPr lvl="2" eaLnBrk="1" hangingPunct="1"/>
            <a:r>
              <a:rPr lang="en-US" altLang="ko-KR" dirty="0"/>
              <a:t>EX1.MAK : </a:t>
            </a:r>
            <a:r>
              <a:rPr lang="en-US" altLang="ko-KR" dirty="0" err="1" smtClean="0"/>
              <a:t>Makefile</a:t>
            </a:r>
            <a:endParaRPr lang="en-US" altLang="ko-KR" dirty="0"/>
          </a:p>
          <a:p>
            <a:pPr lvl="2" eaLnBrk="1" hangingPunct="1"/>
            <a:r>
              <a:rPr lang="en-US" altLang="ko-KR" dirty="0"/>
              <a:t>EX1.LIN : Linking </a:t>
            </a:r>
            <a:r>
              <a:rPr lang="en-US" altLang="ko-KR" dirty="0" smtClean="0"/>
              <a:t>files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C:\Software\uCOS-II\EX1_x86L\BC45\SOURCE</a:t>
            </a:r>
          </a:p>
          <a:p>
            <a:pPr lvl="2" eaLnBrk="1" hangingPunct="1"/>
            <a:r>
              <a:rPr lang="en-US" altLang="ko-KR" dirty="0"/>
              <a:t>INCLUDE.H : Header file configuration</a:t>
            </a:r>
          </a:p>
          <a:p>
            <a:pPr lvl="2" eaLnBrk="1" hangingPunct="1"/>
            <a:r>
              <a:rPr lang="en-US" altLang="ko-KR" dirty="0">
                <a:solidFill>
                  <a:srgbClr val="FF0000"/>
                </a:solidFill>
              </a:rPr>
              <a:t>OS_CFG.H : OS </a:t>
            </a:r>
            <a:r>
              <a:rPr lang="en-US" altLang="ko-KR" dirty="0" smtClean="0">
                <a:solidFill>
                  <a:srgbClr val="FF0000"/>
                </a:solidFill>
              </a:rPr>
              <a:t>configuration (Task </a:t>
            </a:r>
            <a:r>
              <a:rPr lang="ko-KR" altLang="en-US" dirty="0" smtClean="0">
                <a:solidFill>
                  <a:srgbClr val="FF0000"/>
                </a:solidFill>
              </a:rPr>
              <a:t>속성</a:t>
            </a:r>
            <a:r>
              <a:rPr lang="en-US" altLang="ko-KR" dirty="0" smtClean="0">
                <a:solidFill>
                  <a:srgbClr val="FF0000"/>
                </a:solidFill>
              </a:rPr>
              <a:t>, Task </a:t>
            </a:r>
            <a:r>
              <a:rPr lang="ko-KR" altLang="en-US" dirty="0" smtClean="0">
                <a:solidFill>
                  <a:srgbClr val="FF0000"/>
                </a:solidFill>
              </a:rPr>
              <a:t>개수 등등 설정가능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>
              <a:solidFill>
                <a:srgbClr val="FF0000"/>
              </a:solidFill>
            </a:endParaRPr>
          </a:p>
          <a:p>
            <a:pPr lvl="2" eaLnBrk="1" hangingPunct="1"/>
            <a:r>
              <a:rPr lang="en-US" altLang="ko-KR" dirty="0">
                <a:solidFill>
                  <a:srgbClr val="FF0000"/>
                </a:solidFill>
              </a:rPr>
              <a:t>EX1.C : Example # 1 source </a:t>
            </a:r>
            <a:r>
              <a:rPr lang="en-US" altLang="ko-KR" dirty="0" smtClean="0">
                <a:solidFill>
                  <a:srgbClr val="FF0000"/>
                </a:solidFill>
              </a:rPr>
              <a:t>code (</a:t>
            </a:r>
            <a:r>
              <a:rPr lang="ko-KR" altLang="en-US" dirty="0" smtClean="0">
                <a:solidFill>
                  <a:srgbClr val="FF0000"/>
                </a:solidFill>
              </a:rPr>
              <a:t>수정할 코드 파일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0B344-FD2B-4A5F-B610-7535CB3DB390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300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0B344-FD2B-4A5F-B610-7535CB3DB390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1520" y="1412776"/>
            <a:ext cx="8580437" cy="2024062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l" eaLnBrk="1" hangingPunct="1"/>
            <a:r>
              <a:rPr kumimoji="0" lang="pt-BR" altLang="ko-KR" sz="1400" dirty="0">
                <a:latin typeface="Courier New" pitchFamily="49" charset="0"/>
                <a:cs typeface="Courier New" pitchFamily="49" charset="0"/>
              </a:rPr>
              <a:t>#include “includes.h”						      (1)</a:t>
            </a:r>
          </a:p>
          <a:p>
            <a:pPr algn="l" eaLnBrk="1" hangingPunct="1"/>
            <a:endParaRPr kumimoji="0" lang="pt-BR" altLang="ko-KR" sz="1400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kumimoji="0" lang="pt-BR" altLang="ko-KR" sz="1400" dirty="0">
                <a:latin typeface="Courier New" pitchFamily="49" charset="0"/>
                <a:cs typeface="Courier New" pitchFamily="49" charset="0"/>
              </a:rPr>
              <a:t>#define  TASK_STK_SIZE	512     	/* </a:t>
            </a:r>
            <a:r>
              <a:rPr kumimoji="0" lang="ko-KR" altLang="pt-BR" sz="1400" dirty="0">
                <a:latin typeface="Courier New" pitchFamily="49" charset="0"/>
                <a:cs typeface="Courier New" pitchFamily="49" charset="0"/>
              </a:rPr>
              <a:t>각 </a:t>
            </a:r>
            <a:r>
              <a:rPr kumimoji="0" lang="pt-BR" altLang="ko-KR" sz="1400" dirty="0">
                <a:latin typeface="Courier New" pitchFamily="49" charset="0"/>
                <a:cs typeface="Courier New" pitchFamily="49" charset="0"/>
              </a:rPr>
              <a:t>Task</a:t>
            </a:r>
            <a:r>
              <a:rPr kumimoji="0" lang="ko-KR" altLang="pt-BR" sz="1400" dirty="0">
                <a:latin typeface="Courier New" pitchFamily="49" charset="0"/>
                <a:cs typeface="Courier New" pitchFamily="49" charset="0"/>
              </a:rPr>
              <a:t>의 </a:t>
            </a:r>
            <a:r>
              <a:rPr kumimoji="0" lang="ko-KR" altLang="pt-BR" sz="1400" dirty="0" err="1">
                <a:latin typeface="Courier New" pitchFamily="49" charset="0"/>
                <a:cs typeface="Courier New" pitchFamily="49" charset="0"/>
              </a:rPr>
              <a:t>스택</a:t>
            </a:r>
            <a:r>
              <a:rPr kumimoji="0" lang="ko-KR" altLang="pt-BR" sz="1400" dirty="0">
                <a:latin typeface="Courier New" pitchFamily="49" charset="0"/>
                <a:cs typeface="Courier New" pitchFamily="49" charset="0"/>
              </a:rPr>
              <a:t> 크기</a:t>
            </a:r>
            <a:r>
              <a:rPr kumimoji="0" lang="pt-BR" altLang="ko-KR" sz="1400" dirty="0">
                <a:latin typeface="Courier New" pitchFamily="49" charset="0"/>
                <a:cs typeface="Courier New" pitchFamily="49" charset="0"/>
              </a:rPr>
              <a:t>(WORD </a:t>
            </a:r>
            <a:r>
              <a:rPr kumimoji="0" lang="ko-KR" altLang="pt-BR" sz="1400" dirty="0">
                <a:latin typeface="Courier New" pitchFamily="49" charset="0"/>
                <a:cs typeface="Courier New" pitchFamily="49" charset="0"/>
              </a:rPr>
              <a:t>항목 단위</a:t>
            </a:r>
            <a:r>
              <a:rPr kumimoji="0" lang="pt-BR" altLang="ko-KR" sz="1400" dirty="0">
                <a:latin typeface="Courier New" pitchFamily="49" charset="0"/>
                <a:cs typeface="Courier New" pitchFamily="49" charset="0"/>
              </a:rPr>
              <a:t>)       */</a:t>
            </a:r>
          </a:p>
          <a:p>
            <a:pPr algn="l" eaLnBrk="1" hangingPunct="1"/>
            <a:r>
              <a:rPr kumimoji="0" lang="pt-BR" altLang="ko-KR" sz="1400" dirty="0">
                <a:latin typeface="Courier New" pitchFamily="49" charset="0"/>
                <a:cs typeface="Courier New" pitchFamily="49" charset="0"/>
              </a:rPr>
              <a:t>#define  N_TASKS		10    	/* </a:t>
            </a:r>
            <a:r>
              <a:rPr kumimoji="0" lang="ko-KR" altLang="pt-BR" sz="1400" dirty="0">
                <a:latin typeface="Courier New" pitchFamily="49" charset="0"/>
                <a:cs typeface="Courier New" pitchFamily="49" charset="0"/>
              </a:rPr>
              <a:t>생성할 </a:t>
            </a:r>
            <a:r>
              <a:rPr kumimoji="0" lang="pt-BR" altLang="ko-KR" sz="1400" dirty="0">
                <a:latin typeface="Courier New" pitchFamily="49" charset="0"/>
                <a:cs typeface="Courier New" pitchFamily="49" charset="0"/>
              </a:rPr>
              <a:t>Task </a:t>
            </a:r>
            <a:r>
              <a:rPr kumimoji="0" lang="ko-KR" altLang="pt-BR" sz="1400" dirty="0">
                <a:latin typeface="Courier New" pitchFamily="49" charset="0"/>
                <a:cs typeface="Courier New" pitchFamily="49" charset="0"/>
              </a:rPr>
              <a:t>수                          *</a:t>
            </a:r>
            <a:r>
              <a:rPr kumimoji="0" lang="pt-BR" altLang="ko-KR" sz="1400" dirty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 algn="l" eaLnBrk="1" hangingPunct="1"/>
            <a:endParaRPr kumimoji="0" lang="pt-BR" altLang="ko-KR" sz="1400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kumimoji="0" lang="pt-BR" altLang="ko-KR" sz="1400" dirty="0">
                <a:latin typeface="Courier New" pitchFamily="49" charset="0"/>
                <a:cs typeface="Courier New" pitchFamily="49" charset="0"/>
              </a:rPr>
              <a:t>OS_STK	TaskStk[N_TASKS][TASK_STK_SIZE];     /* </a:t>
            </a:r>
            <a:r>
              <a:rPr kumimoji="0" lang="en-US" altLang="ko-KR" sz="1400" dirty="0">
                <a:latin typeface="Courier New" pitchFamily="49" charset="0"/>
                <a:cs typeface="Courier New" pitchFamily="49" charset="0"/>
              </a:rPr>
              <a:t>Task</a:t>
            </a:r>
            <a:r>
              <a:rPr kumimoji="0" lang="ko-KR" alt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ko-KR" altLang="pt-BR" sz="1400" dirty="0" err="1">
                <a:latin typeface="Courier New" pitchFamily="49" charset="0"/>
                <a:cs typeface="Courier New" pitchFamily="49" charset="0"/>
              </a:rPr>
              <a:t>스택</a:t>
            </a:r>
            <a:r>
              <a:rPr kumimoji="0" lang="ko-KR" altLang="pt-BR" sz="1400" dirty="0">
                <a:latin typeface="Courier New" pitchFamily="49" charset="0"/>
                <a:cs typeface="Courier New" pitchFamily="49" charset="0"/>
              </a:rPr>
              <a:t>                   *</a:t>
            </a:r>
            <a:r>
              <a:rPr kumimoji="0" lang="pt-BR" altLang="ko-KR" sz="1400" dirty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 algn="l" eaLnBrk="1" hangingPunct="1"/>
            <a:r>
              <a:rPr kumimoji="0" lang="pt-BR" altLang="ko-KR" sz="1400" dirty="0">
                <a:latin typeface="Courier New" pitchFamily="49" charset="0"/>
                <a:cs typeface="Courier New" pitchFamily="49" charset="0"/>
              </a:rPr>
              <a:t>OS_STK	TaskStartStk[TASK_STK_SIZE];</a:t>
            </a:r>
          </a:p>
          <a:p>
            <a:pPr algn="l" eaLnBrk="1" hangingPunct="1"/>
            <a:r>
              <a:rPr kumimoji="0" lang="pt-BR" altLang="ko-KR" sz="1400" dirty="0">
                <a:latin typeface="Courier New" pitchFamily="49" charset="0"/>
                <a:cs typeface="Courier New" pitchFamily="49" charset="0"/>
              </a:rPr>
              <a:t>char	TaskData[N_TASKS];              	   /* </a:t>
            </a:r>
            <a:r>
              <a:rPr kumimoji="0" lang="ko-KR" altLang="pt-BR" sz="1400" dirty="0">
                <a:latin typeface="Courier New" pitchFamily="49" charset="0"/>
                <a:cs typeface="Courier New" pitchFamily="49" charset="0"/>
              </a:rPr>
              <a:t>각 </a:t>
            </a:r>
            <a:r>
              <a:rPr kumimoji="0" lang="en-US" altLang="ko-KR" sz="1400" dirty="0">
                <a:latin typeface="Courier New" pitchFamily="49" charset="0"/>
                <a:cs typeface="Courier New" pitchFamily="49" charset="0"/>
              </a:rPr>
              <a:t>Task</a:t>
            </a:r>
            <a:r>
              <a:rPr kumimoji="0" lang="ko-KR" altLang="pt-BR" sz="1400" dirty="0">
                <a:latin typeface="Courier New" pitchFamily="49" charset="0"/>
                <a:cs typeface="Courier New" pitchFamily="49" charset="0"/>
              </a:rPr>
              <a:t>에 넘겨줄 전달인자     *</a:t>
            </a:r>
            <a:r>
              <a:rPr kumimoji="0" lang="pt-BR" altLang="ko-KR" sz="1400" dirty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 algn="l" eaLnBrk="1" hangingPunct="1"/>
            <a:r>
              <a:rPr kumimoji="0" lang="pt-BR" altLang="ko-KR" sz="1400" dirty="0">
                <a:latin typeface="Courier New" pitchFamily="49" charset="0"/>
                <a:cs typeface="Courier New" pitchFamily="49" charset="0"/>
              </a:rPr>
              <a:t>OS_EVENT      *RandomSem;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2296" y="4192129"/>
            <a:ext cx="8064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eaLnBrk="1" hangingPunct="1"/>
            <a:r>
              <a:rPr lang="ko-KR" altLang="en-US" sz="1600" dirty="0"/>
              <a:t>필요한 모든 헤더 파일을 마스터 헤더 파일인 ‘</a:t>
            </a:r>
            <a:r>
              <a:rPr lang="en-US" altLang="ko-KR" sz="1600" dirty="0"/>
              <a:t>INCLUDES.H’</a:t>
            </a:r>
            <a:r>
              <a:rPr lang="ko-KR" altLang="en-US" sz="1600" dirty="0"/>
              <a:t>에 포함되어 있음</a:t>
            </a:r>
          </a:p>
        </p:txBody>
      </p:sp>
    </p:spTree>
    <p:extLst>
      <p:ext uri="{BB962C8B-B14F-4D97-AF65-F5344CB8AC3E}">
        <p14:creationId xmlns:p14="http://schemas.microsoft.com/office/powerpoint/2010/main" val="10668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D2D67-3AF1-4692-B191-14FC4E311542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51520" y="1476375"/>
            <a:ext cx="8580437" cy="2455863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l" eaLnBrk="1" hangingPunct="1"/>
            <a:r>
              <a:rPr kumimoji="0" lang="pt-BR" altLang="ko-KR" sz="1400" dirty="0">
                <a:latin typeface="Courier New" pitchFamily="49" charset="0"/>
                <a:cs typeface="Courier New" pitchFamily="49" charset="0"/>
              </a:rPr>
              <a:t>void main (void)</a:t>
            </a:r>
          </a:p>
          <a:p>
            <a:pPr algn="l" eaLnBrk="1" hangingPunct="1"/>
            <a:r>
              <a:rPr kumimoji="0" lang="pt-BR" altLang="ko-KR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kumimoji="0" lang="pt-BR" altLang="ko-KR" sz="1400" dirty="0">
                <a:latin typeface="Courier New" pitchFamily="49" charset="0"/>
                <a:cs typeface="Courier New" pitchFamily="49" charset="0"/>
              </a:rPr>
              <a:t>    PC_DispClrScr(DISP_FGND_WHITE + DISP_BGND_BLACK);     /* </a:t>
            </a:r>
            <a:r>
              <a:rPr kumimoji="0" lang="en-US" altLang="ko-KR" sz="1400" dirty="0">
                <a:latin typeface="Courier New" pitchFamily="49" charset="0"/>
                <a:cs typeface="Courier New" pitchFamily="49" charset="0"/>
              </a:rPr>
              <a:t>DOS </a:t>
            </a:r>
            <a:r>
              <a:rPr kumimoji="0" lang="ko-KR" altLang="pt-BR" sz="1400" dirty="0">
                <a:latin typeface="Courier New" pitchFamily="49" charset="0"/>
                <a:cs typeface="Courier New" pitchFamily="49" charset="0"/>
              </a:rPr>
              <a:t>화면 지우기 </a:t>
            </a:r>
            <a:r>
              <a:rPr kumimoji="0" lang="en-US" altLang="ko-KR" sz="1400" dirty="0">
                <a:latin typeface="Courier New" pitchFamily="49" charset="0"/>
                <a:cs typeface="Courier New" pitchFamily="49" charset="0"/>
              </a:rPr>
              <a:t>*</a:t>
            </a:r>
            <a:r>
              <a:rPr kumimoji="0" lang="pt-BR" altLang="ko-KR" sz="1400" dirty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 algn="l" eaLnBrk="1" hangingPunct="1"/>
            <a:r>
              <a:rPr kumimoji="0" lang="pt-BR" altLang="ko-KR" sz="1400" dirty="0">
                <a:latin typeface="Courier New" pitchFamily="49" charset="0"/>
                <a:cs typeface="Courier New" pitchFamily="49" charset="0"/>
              </a:rPr>
              <a:t>    OSInit();                                        /* uC/OS-II </a:t>
            </a:r>
            <a:r>
              <a:rPr kumimoji="0" lang="ko-KR" altLang="pt-BR" sz="1400" dirty="0">
                <a:latin typeface="Courier New" pitchFamily="49" charset="0"/>
                <a:cs typeface="Courier New" pitchFamily="49" charset="0"/>
              </a:rPr>
              <a:t>초기화  </a:t>
            </a:r>
            <a:r>
              <a:rPr kumimoji="0" lang="pt-BR" altLang="ko-KR" sz="1400" dirty="0">
                <a:latin typeface="Courier New" pitchFamily="49" charset="0"/>
                <a:cs typeface="Courier New" pitchFamily="49" charset="0"/>
              </a:rPr>
              <a:t>(1)*/</a:t>
            </a:r>
          </a:p>
          <a:p>
            <a:pPr algn="l" eaLnBrk="1" hangingPunct="1"/>
            <a:r>
              <a:rPr kumimoji="0" lang="pt-BR" altLang="ko-KR" sz="1400" dirty="0">
                <a:latin typeface="Courier New" pitchFamily="49" charset="0"/>
                <a:cs typeface="Courier New" pitchFamily="49" charset="0"/>
              </a:rPr>
              <a:t>    PC_DOSSaveReturn();                                    /* DOS </a:t>
            </a:r>
            <a:r>
              <a:rPr kumimoji="0" lang="ko-KR" altLang="pt-BR" sz="1400" dirty="0">
                <a:latin typeface="Courier New" pitchFamily="49" charset="0"/>
                <a:cs typeface="Courier New" pitchFamily="49" charset="0"/>
              </a:rPr>
              <a:t>환경 저장 *</a:t>
            </a:r>
            <a:r>
              <a:rPr kumimoji="0" lang="pt-BR" altLang="ko-KR" sz="1400" dirty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 algn="l" eaLnBrk="1" hangingPunct="1"/>
            <a:r>
              <a:rPr kumimoji="0" lang="pt-BR" altLang="ko-KR" sz="1400" dirty="0">
                <a:latin typeface="Courier New" pitchFamily="49" charset="0"/>
                <a:cs typeface="Courier New" pitchFamily="49" charset="0"/>
              </a:rPr>
              <a:t>    PC_VectSet(uCOS, OSCtxSw);                 /* uC/OS-II </a:t>
            </a:r>
            <a:r>
              <a:rPr kumimoji="0" lang="ko-KR" altLang="pt-BR" sz="1400" dirty="0">
                <a:latin typeface="Courier New" pitchFamily="49" charset="0"/>
                <a:cs typeface="Courier New" pitchFamily="49" charset="0"/>
              </a:rPr>
              <a:t>문맥전환 벡터 설정 *</a:t>
            </a:r>
            <a:r>
              <a:rPr kumimoji="0" lang="pt-BR" altLang="ko-KR" sz="1400" dirty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 algn="l" eaLnBrk="1" hangingPunct="1"/>
            <a:r>
              <a:rPr kumimoji="0" lang="pt-BR" altLang="ko-KR" sz="1400" dirty="0">
                <a:latin typeface="Courier New" pitchFamily="49" charset="0"/>
                <a:cs typeface="Courier New" pitchFamily="49" charset="0"/>
              </a:rPr>
              <a:t>    RandomSem = OSSemCreate(1);                 /* </a:t>
            </a:r>
            <a:r>
              <a:rPr kumimoji="0" lang="en-US" altLang="ko-KR" sz="1400" dirty="0">
                <a:latin typeface="Courier New" pitchFamily="49" charset="0"/>
                <a:cs typeface="Courier New" pitchFamily="49" charset="0"/>
              </a:rPr>
              <a:t>Random Number</a:t>
            </a:r>
            <a:r>
              <a:rPr kumimoji="0" lang="ko-KR" altLang="en-US" sz="1400" dirty="0">
                <a:latin typeface="Courier New" pitchFamily="49" charset="0"/>
                <a:cs typeface="Courier New" pitchFamily="49" charset="0"/>
              </a:rPr>
              <a:t>용 </a:t>
            </a:r>
            <a:r>
              <a:rPr kumimoji="0" lang="ko-KR" altLang="en-US" sz="1400" dirty="0" err="1">
                <a:latin typeface="Courier New" pitchFamily="49" charset="0"/>
                <a:cs typeface="Courier New" pitchFamily="49" charset="0"/>
              </a:rPr>
              <a:t>세마포어</a:t>
            </a:r>
            <a:r>
              <a:rPr kumimoji="0" lang="ko-KR" altLang="pt-BR" sz="1400" dirty="0">
                <a:latin typeface="Courier New" pitchFamily="49" charset="0"/>
                <a:cs typeface="Courier New" pitchFamily="49" charset="0"/>
              </a:rPr>
              <a:t> *</a:t>
            </a:r>
            <a:r>
              <a:rPr kumimoji="0" lang="pt-BR" altLang="ko-KR" sz="1400" dirty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 algn="l" eaLnBrk="1" hangingPunct="1"/>
            <a:r>
              <a:rPr kumimoji="0" lang="pt-BR" altLang="ko-KR" sz="1400" dirty="0">
                <a:latin typeface="Courier New" pitchFamily="49" charset="0"/>
                <a:cs typeface="Courier New" pitchFamily="49" charset="0"/>
              </a:rPr>
              <a:t>    OSTaskCreate(TaskStart, (void *)0, (void *)&amp;TaskStartStk[TASK_STK_SIZE-1],</a:t>
            </a:r>
          </a:p>
          <a:p>
            <a:pPr algn="l" eaLnBrk="1" hangingPunct="1"/>
            <a:r>
              <a:rPr kumimoji="0" lang="pt-BR" altLang="ko-KR" sz="1400" dirty="0">
                <a:latin typeface="Courier New" pitchFamily="49" charset="0"/>
                <a:cs typeface="Courier New" pitchFamily="49" charset="0"/>
              </a:rPr>
              <a:t>			 0);                                                    (2)</a:t>
            </a:r>
          </a:p>
          <a:p>
            <a:pPr algn="l" eaLnBrk="1" hangingPunct="1"/>
            <a:r>
              <a:rPr kumimoji="0" lang="pt-BR" altLang="ko-KR" sz="1400" dirty="0">
                <a:latin typeface="Courier New" pitchFamily="49" charset="0"/>
                <a:cs typeface="Courier New" pitchFamily="49" charset="0"/>
              </a:rPr>
              <a:t>    OSStart();                                        /* </a:t>
            </a:r>
            <a:r>
              <a:rPr kumimoji="0" lang="ko-KR" altLang="pt-BR" sz="1400" dirty="0" err="1">
                <a:latin typeface="Courier New" pitchFamily="49" charset="0"/>
                <a:cs typeface="Courier New" pitchFamily="49" charset="0"/>
              </a:rPr>
              <a:t>멀티태스킹</a:t>
            </a:r>
            <a:r>
              <a:rPr kumimoji="0" lang="ko-KR" altLang="pt-BR" sz="1400" dirty="0">
                <a:latin typeface="Courier New" pitchFamily="49" charset="0"/>
                <a:cs typeface="Courier New" pitchFamily="49" charset="0"/>
              </a:rPr>
              <a:t> 시작 </a:t>
            </a:r>
            <a:r>
              <a:rPr kumimoji="0" lang="pt-BR" altLang="ko-KR" sz="1400" dirty="0">
                <a:latin typeface="Courier New" pitchFamily="49" charset="0"/>
                <a:cs typeface="Courier New" pitchFamily="49" charset="0"/>
              </a:rPr>
              <a:t>(3) */</a:t>
            </a:r>
          </a:p>
          <a:p>
            <a:pPr algn="l" eaLnBrk="1" hangingPunct="1"/>
            <a:r>
              <a:rPr kumimoji="0" lang="pt-BR" altLang="ko-KR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82848" y="4509120"/>
            <a:ext cx="82271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en-US" altLang="ko-KR" sz="1600" dirty="0"/>
              <a:t>(2) </a:t>
            </a:r>
            <a:r>
              <a:rPr lang="ko-KR" altLang="en-US" sz="1600" dirty="0"/>
              <a:t>멀티캐스팅을 시작하기 전에 최소한 하나 이상의 </a:t>
            </a:r>
            <a:r>
              <a:rPr lang="en-US" altLang="ko-KR" sz="1600" dirty="0"/>
              <a:t>Task</a:t>
            </a:r>
            <a:r>
              <a:rPr lang="ko-KR" altLang="en-US" sz="1600" dirty="0"/>
              <a:t>를 생성해야만 함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 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이 </a:t>
            </a:r>
            <a:r>
              <a:rPr lang="ko-KR" altLang="en-US" sz="1600" dirty="0"/>
              <a:t>예제에서는 이 </a:t>
            </a:r>
            <a:r>
              <a:rPr lang="en-US" altLang="ko-KR" sz="1600" dirty="0"/>
              <a:t>Task</a:t>
            </a:r>
            <a:r>
              <a:rPr lang="ko-KR" altLang="en-US" sz="1600" dirty="0"/>
              <a:t>의 함수를 </a:t>
            </a:r>
            <a:r>
              <a:rPr lang="en-US" altLang="ko-KR" sz="1600" dirty="0" err="1"/>
              <a:t>TaskStart</a:t>
            </a:r>
            <a:r>
              <a:rPr lang="en-US" altLang="ko-KR" sz="1600" dirty="0"/>
              <a:t>()</a:t>
            </a:r>
            <a:r>
              <a:rPr lang="ko-KR" altLang="en-US" sz="1600" dirty="0"/>
              <a:t>라고 명명</a:t>
            </a:r>
            <a:endParaRPr lang="en-US" altLang="ko-KR" sz="1600" dirty="0"/>
          </a:p>
          <a:p>
            <a:pPr lvl="1" eaLnBrk="1" hangingPunct="1">
              <a:buFont typeface="Wingdings" pitchFamily="2" charset="2"/>
              <a:buNone/>
            </a:pPr>
            <a:endParaRPr lang="en-US" altLang="ko-KR" sz="1600" dirty="0"/>
          </a:p>
          <a:p>
            <a:pPr lvl="1" eaLnBrk="1" hangingPunct="1"/>
            <a:r>
              <a:rPr lang="en-US" altLang="ko-KR" sz="1600" dirty="0"/>
              <a:t>(3) </a:t>
            </a:r>
            <a:r>
              <a:rPr lang="ko-KR" altLang="en-US" sz="1600" dirty="0"/>
              <a:t>멀티캐스팅을 시작하기 위해 </a:t>
            </a:r>
            <a:r>
              <a:rPr lang="en-US" altLang="ko-KR" sz="1600" dirty="0" err="1"/>
              <a:t>OSStart</a:t>
            </a:r>
            <a:r>
              <a:rPr lang="en-US" altLang="ko-KR" sz="1600" dirty="0"/>
              <a:t>()</a:t>
            </a:r>
            <a:r>
              <a:rPr lang="ko-KR" altLang="en-US" sz="1600" dirty="0"/>
              <a:t>함수를 호출해서 </a:t>
            </a:r>
            <a:r>
              <a:rPr lang="en-US" altLang="ko-KR" sz="1600" dirty="0" err="1"/>
              <a:t>uC</a:t>
            </a:r>
            <a:r>
              <a:rPr lang="en-US" altLang="ko-KR" sz="1600" dirty="0"/>
              <a:t>/OS-II</a:t>
            </a:r>
            <a:r>
              <a:rPr lang="ko-KR" altLang="en-US" sz="1600" dirty="0" smtClean="0"/>
              <a:t>로 제어를 넘김</a:t>
            </a:r>
            <a:endParaRPr lang="en-US" altLang="ko-KR" sz="1600" dirty="0"/>
          </a:p>
          <a:p>
            <a:pPr lvl="1" eaLnBrk="1" hangingPunct="1"/>
            <a:r>
              <a:rPr lang="en-US" altLang="ko-KR" sz="1600" dirty="0" smtClean="0"/>
              <a:t>     - </a:t>
            </a:r>
            <a:r>
              <a:rPr lang="en-US" altLang="ko-KR" sz="1600" dirty="0" err="1" smtClean="0"/>
              <a:t>OSStart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를 호출하기 전에 반드시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개 이상의 </a:t>
            </a:r>
            <a:r>
              <a:rPr lang="en-US" altLang="ko-KR" sz="1600" dirty="0" smtClean="0"/>
              <a:t>Task</a:t>
            </a:r>
            <a:r>
              <a:rPr lang="ko-KR" altLang="en-US" sz="1600" dirty="0" smtClean="0"/>
              <a:t>를 생성해야만 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02255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D2D67-3AF1-4692-B191-14FC4E311542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95536" y="1454150"/>
            <a:ext cx="8580437" cy="477202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l" eaLnBrk="1" hangingPunct="1"/>
            <a:r>
              <a:rPr kumimoji="0" lang="pt-BR" altLang="ko-KR" sz="1200" dirty="0">
                <a:latin typeface="Courier New" pitchFamily="49" charset="0"/>
                <a:cs typeface="Courier New" pitchFamily="49" charset="0"/>
              </a:rPr>
              <a:t>void TaskStart (void *data)</a:t>
            </a:r>
          </a:p>
          <a:p>
            <a:pPr algn="l" eaLnBrk="1" hangingPunct="1"/>
            <a:r>
              <a:rPr kumimoji="0" lang="pt-BR" altLang="ko-KR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kumimoji="0" lang="pt-BR" altLang="ko-KR" sz="1200" dirty="0">
                <a:latin typeface="Courier New" pitchFamily="49" charset="0"/>
                <a:cs typeface="Courier New" pitchFamily="49" charset="0"/>
              </a:rPr>
              <a:t>    UBYTE  i;</a:t>
            </a:r>
          </a:p>
          <a:p>
            <a:pPr algn="l" eaLnBrk="1" hangingPunct="1"/>
            <a:r>
              <a:rPr kumimoji="0" lang="pt-BR" altLang="ko-KR" sz="1200" dirty="0">
                <a:latin typeface="Courier New" pitchFamily="49" charset="0"/>
                <a:cs typeface="Courier New" pitchFamily="49" charset="0"/>
              </a:rPr>
              <a:t>    char   s[100];</a:t>
            </a:r>
          </a:p>
          <a:p>
            <a:pPr algn="l" eaLnBrk="1" hangingPunct="1"/>
            <a:r>
              <a:rPr kumimoji="0" lang="pt-BR" altLang="ko-KR" sz="1200" dirty="0">
                <a:latin typeface="Courier New" pitchFamily="49" charset="0"/>
                <a:cs typeface="Courier New" pitchFamily="49" charset="0"/>
              </a:rPr>
              <a:t>    WORD   key;</a:t>
            </a:r>
          </a:p>
          <a:p>
            <a:pPr algn="l" eaLnBrk="1" hangingPunct="1"/>
            <a:endParaRPr kumimoji="0" lang="pt-BR" altLang="ko-KR" sz="1200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kumimoji="0" lang="pt-BR" altLang="ko-KR" sz="1200" dirty="0">
                <a:latin typeface="Courier New" pitchFamily="49" charset="0"/>
                <a:cs typeface="Courier New" pitchFamily="49" charset="0"/>
              </a:rPr>
              <a:t>    data = data; 	                                        /* </a:t>
            </a:r>
            <a:r>
              <a:rPr kumimoji="0" lang="ko-KR" altLang="pt-BR" sz="1200" dirty="0">
                <a:latin typeface="Courier New" pitchFamily="49" charset="0"/>
                <a:cs typeface="Courier New" pitchFamily="49" charset="0"/>
              </a:rPr>
              <a:t>컴파일러 경고 방지 *</a:t>
            </a:r>
            <a:r>
              <a:rPr kumimoji="0" lang="pt-BR" altLang="ko-KR" sz="1200" dirty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 algn="l" eaLnBrk="1" hangingPunct="1"/>
            <a:endParaRPr kumimoji="0" lang="pt-BR" altLang="ko-KR" sz="1200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kumimoji="0" lang="pt-BR" altLang="ko-KR" sz="1200" dirty="0">
                <a:latin typeface="Courier New" pitchFamily="49" charset="0"/>
                <a:cs typeface="Courier New" pitchFamily="49" charset="0"/>
              </a:rPr>
              <a:t>    OS_ENTER_CRITICAL();</a:t>
            </a:r>
          </a:p>
          <a:p>
            <a:pPr algn="l" eaLnBrk="1" hangingPunct="1"/>
            <a:r>
              <a:rPr kumimoji="0" lang="pt-BR" altLang="ko-KR" sz="1200" dirty="0">
                <a:latin typeface="Courier New" pitchFamily="49" charset="0"/>
                <a:cs typeface="Courier New" pitchFamily="49" charset="0"/>
              </a:rPr>
              <a:t>    PC_VectSet(0x08, OSTickISR); 		  /* uC/OS-II </a:t>
            </a:r>
            <a:r>
              <a:rPr kumimoji="0" lang="ko-KR" altLang="pt-BR" sz="1200" dirty="0" err="1">
                <a:latin typeface="Courier New" pitchFamily="49" charset="0"/>
                <a:cs typeface="Courier New" pitchFamily="49" charset="0"/>
              </a:rPr>
              <a:t>클럭</a:t>
            </a:r>
            <a:r>
              <a:rPr kumimoji="0" lang="ko-KR" alt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ko-KR" altLang="pt-BR" sz="1200" dirty="0" err="1">
                <a:latin typeface="Courier New" pitchFamily="49" charset="0"/>
                <a:cs typeface="Courier New" pitchFamily="49" charset="0"/>
              </a:rPr>
              <a:t>틱</a:t>
            </a:r>
            <a:r>
              <a:rPr kumimoji="0" lang="ko-KR" alt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t-BR" altLang="ko-KR" sz="1200" dirty="0">
                <a:latin typeface="Courier New" pitchFamily="49" charset="0"/>
                <a:cs typeface="Courier New" pitchFamily="49" charset="0"/>
              </a:rPr>
              <a:t>ISR </a:t>
            </a:r>
            <a:r>
              <a:rPr kumimoji="0" lang="ko-KR" altLang="pt-BR" sz="1200" dirty="0">
                <a:latin typeface="Courier New" pitchFamily="49" charset="0"/>
                <a:cs typeface="Courier New" pitchFamily="49" charset="0"/>
              </a:rPr>
              <a:t>설치 *</a:t>
            </a:r>
            <a:r>
              <a:rPr kumimoji="0" lang="pt-BR" altLang="ko-KR" sz="1200" dirty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 algn="l" eaLnBrk="1" hangingPunct="1"/>
            <a:r>
              <a:rPr kumimoji="0" lang="pt-BR" altLang="ko-KR" sz="1200" dirty="0">
                <a:latin typeface="Courier New" pitchFamily="49" charset="0"/>
                <a:cs typeface="Courier New" pitchFamily="49" charset="0"/>
              </a:rPr>
              <a:t>    PC_SetTickRate(OS_TICKS_PER_SEC); 		  /* </a:t>
            </a:r>
            <a:r>
              <a:rPr kumimoji="0" lang="ko-KR" altLang="pt-BR" sz="1200" dirty="0" err="1">
                <a:latin typeface="Courier New" pitchFamily="49" charset="0"/>
                <a:cs typeface="Courier New" pitchFamily="49" charset="0"/>
              </a:rPr>
              <a:t>틱</a:t>
            </a:r>
            <a:r>
              <a:rPr kumimoji="0" lang="ko-KR" altLang="pt-BR" sz="1200" dirty="0">
                <a:latin typeface="Courier New" pitchFamily="49" charset="0"/>
                <a:cs typeface="Courier New" pitchFamily="49" charset="0"/>
              </a:rPr>
              <a:t> 주기 재설정            </a:t>
            </a:r>
            <a:r>
              <a:rPr kumimoji="0" lang="en-US" altLang="ko-KR" sz="1200" dirty="0">
                <a:latin typeface="Courier New" pitchFamily="49" charset="0"/>
                <a:cs typeface="Courier New" pitchFamily="49" charset="0"/>
              </a:rPr>
              <a:t>*</a:t>
            </a:r>
            <a:r>
              <a:rPr kumimoji="0" lang="pt-BR" altLang="ko-KR" sz="1200" dirty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 algn="l" eaLnBrk="1" hangingPunct="1"/>
            <a:r>
              <a:rPr kumimoji="0" lang="pt-BR" altLang="ko-KR" sz="1200" dirty="0">
                <a:latin typeface="Courier New" pitchFamily="49" charset="0"/>
                <a:cs typeface="Courier New" pitchFamily="49" charset="0"/>
              </a:rPr>
              <a:t>    OS_EXIT_CRITICAL();</a:t>
            </a:r>
          </a:p>
          <a:p>
            <a:pPr algn="l" eaLnBrk="1" hangingPunct="1"/>
            <a:endParaRPr kumimoji="0" lang="pt-BR" altLang="ko-KR" sz="1200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kumimoji="0" lang="pt-BR" altLang="ko-KR" sz="1200" dirty="0">
                <a:latin typeface="Courier New" pitchFamily="49" charset="0"/>
                <a:cs typeface="Courier New" pitchFamily="49" charset="0"/>
              </a:rPr>
              <a:t>    OSStatInit(); 			    	/* uC/OS-II </a:t>
            </a:r>
            <a:r>
              <a:rPr kumimoji="0" lang="ko-KR" altLang="pt-BR" sz="1200" dirty="0">
                <a:latin typeface="Courier New" pitchFamily="49" charset="0"/>
                <a:cs typeface="Courier New" pitchFamily="49" charset="0"/>
              </a:rPr>
              <a:t>통계모듈 초기화  </a:t>
            </a:r>
            <a:r>
              <a:rPr kumimoji="0" lang="pt-BR" altLang="ko-KR" sz="1200" dirty="0">
                <a:latin typeface="Courier New" pitchFamily="49" charset="0"/>
                <a:cs typeface="Courier New" pitchFamily="49" charset="0"/>
              </a:rPr>
              <a:t>(1) */</a:t>
            </a:r>
          </a:p>
          <a:p>
            <a:pPr algn="l" eaLnBrk="1" hangingPunct="1"/>
            <a:r>
              <a:rPr kumimoji="0" lang="pt-BR" altLang="ko-KR" sz="1200" dirty="0">
                <a:latin typeface="Courier New" pitchFamily="49" charset="0"/>
                <a:cs typeface="Courier New" pitchFamily="49" charset="0"/>
              </a:rPr>
              <a:t>    TaskStartCreateTasks();			    	                 (2)</a:t>
            </a:r>
          </a:p>
          <a:p>
            <a:pPr algn="l" eaLnBrk="1" hangingPunct="1"/>
            <a:endParaRPr kumimoji="0" lang="pt-BR" altLang="ko-KR" sz="1200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kumimoji="0" lang="pt-BR" altLang="ko-KR" sz="1200" dirty="0">
                <a:latin typeface="Courier New" pitchFamily="49" charset="0"/>
                <a:cs typeface="Courier New" pitchFamily="49" charset="0"/>
              </a:rPr>
              <a:t>    for (;;) {</a:t>
            </a:r>
          </a:p>
          <a:p>
            <a:pPr algn="l" eaLnBrk="1" hangingPunct="1"/>
            <a:r>
              <a:rPr kumimoji="0" lang="pt-BR" altLang="ko-KR" sz="1200" dirty="0">
                <a:latin typeface="Courier New" pitchFamily="49" charset="0"/>
                <a:cs typeface="Courier New" pitchFamily="49" charset="0"/>
              </a:rPr>
              <a:t>       if (PC_GetKey(&amp;key) == TRUE) {		/* </a:t>
            </a:r>
            <a:r>
              <a:rPr kumimoji="0" lang="ko-KR" altLang="pt-BR" sz="1200" dirty="0">
                <a:latin typeface="Courier New" pitchFamily="49" charset="0"/>
                <a:cs typeface="Courier New" pitchFamily="49" charset="0"/>
              </a:rPr>
              <a:t>키가 눌렸는지 확인  	*</a:t>
            </a:r>
            <a:r>
              <a:rPr kumimoji="0" lang="pt-BR" altLang="ko-KR" sz="1200" dirty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 algn="l" eaLnBrk="1" hangingPunct="1"/>
            <a:r>
              <a:rPr kumimoji="0" lang="pt-BR" altLang="ko-KR" sz="1200" dirty="0">
                <a:latin typeface="Courier New" pitchFamily="49" charset="0"/>
                <a:cs typeface="Courier New" pitchFamily="49" charset="0"/>
              </a:rPr>
              <a:t>            if (key == 0x1B) {		/* </a:t>
            </a:r>
            <a:r>
              <a:rPr kumimoji="0" lang="ko-KR" altLang="pt-BR" sz="1200" dirty="0">
                <a:latin typeface="Courier New" pitchFamily="49" charset="0"/>
                <a:cs typeface="Courier New" pitchFamily="49" charset="0"/>
              </a:rPr>
              <a:t>예</a:t>
            </a:r>
            <a:r>
              <a:rPr kumimoji="0" lang="pt-BR" altLang="ko-KR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t-BR" altLang="ko-KR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ESC</a:t>
            </a:r>
            <a:r>
              <a:rPr kumimoji="0" lang="pt-BR" altLang="ko-KR" sz="1200" dirty="0">
                <a:latin typeface="Courier New" pitchFamily="49" charset="0"/>
                <a:cs typeface="Courier New" pitchFamily="49" charset="0"/>
              </a:rPr>
              <a:t>APE </a:t>
            </a:r>
            <a:r>
              <a:rPr kumimoji="0" lang="ko-KR" altLang="pt-BR" sz="1200" dirty="0">
                <a:latin typeface="Courier New" pitchFamily="49" charset="0"/>
                <a:cs typeface="Courier New" pitchFamily="49" charset="0"/>
              </a:rPr>
              <a:t>키인지 확인     	*</a:t>
            </a:r>
            <a:r>
              <a:rPr kumimoji="0" lang="pt-BR" altLang="ko-KR" sz="1200" dirty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 algn="l" eaLnBrk="1" hangingPunct="1"/>
            <a:r>
              <a:rPr kumimoji="0" lang="pt-BR" altLang="ko-KR" sz="1200" dirty="0">
                <a:latin typeface="Courier New" pitchFamily="49" charset="0"/>
                <a:cs typeface="Courier New" pitchFamily="49" charset="0"/>
              </a:rPr>
              <a:t>                PC_DOSReturn(); 		/* DOS</a:t>
            </a:r>
            <a:r>
              <a:rPr kumimoji="0" lang="ko-KR" altLang="pt-BR" sz="1200" dirty="0" err="1">
                <a:latin typeface="Courier New" pitchFamily="49" charset="0"/>
                <a:cs typeface="Courier New" pitchFamily="49" charset="0"/>
              </a:rPr>
              <a:t>로</a:t>
            </a:r>
            <a:r>
              <a:rPr kumimoji="0" lang="ko-KR" alt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ko-KR" altLang="pt-BR" sz="1200" dirty="0" smtClean="0">
                <a:latin typeface="Courier New" pitchFamily="49" charset="0"/>
                <a:cs typeface="Courier New" pitchFamily="49" charset="0"/>
              </a:rPr>
              <a:t>복귀 </a:t>
            </a:r>
            <a:r>
              <a:rPr kumimoji="0" lang="ko-KR" altLang="en-US" sz="1200" dirty="0" smtClean="0">
                <a:latin typeface="Courier New" pitchFamily="49" charset="0"/>
                <a:cs typeface="Courier New" pitchFamily="49" charset="0"/>
              </a:rPr>
              <a:t>프로그램 종료</a:t>
            </a:r>
            <a:r>
              <a:rPr kumimoji="0" lang="ko-KR" altLang="pt-BR" sz="1200" dirty="0" smtClean="0">
                <a:latin typeface="Courier New" pitchFamily="49" charset="0"/>
                <a:cs typeface="Courier New" pitchFamily="49" charset="0"/>
              </a:rPr>
              <a:t>      *</a:t>
            </a:r>
            <a:r>
              <a:rPr kumimoji="0" lang="pt-BR" altLang="ko-KR" sz="1200" dirty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 algn="l" eaLnBrk="1" hangingPunct="1"/>
            <a:r>
              <a:rPr kumimoji="0" lang="pt-BR" altLang="ko-KR" sz="1200" dirty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algn="l" eaLnBrk="1" hangingPunct="1"/>
            <a:r>
              <a:rPr kumimoji="0" lang="pt-BR" altLang="ko-KR" sz="12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algn="l" eaLnBrk="1" hangingPunct="1"/>
            <a:r>
              <a:rPr kumimoji="0" lang="pt-BR" altLang="ko-KR" sz="1200" dirty="0">
                <a:latin typeface="Courier New" pitchFamily="49" charset="0"/>
                <a:cs typeface="Courier New" pitchFamily="49" charset="0"/>
              </a:rPr>
              <a:t>        OSCtxSwCtr = 0;</a:t>
            </a:r>
          </a:p>
          <a:p>
            <a:pPr algn="l" eaLnBrk="1" hangingPunct="1"/>
            <a:r>
              <a:rPr kumimoji="0" lang="pt-BR" altLang="ko-KR" sz="1200" dirty="0">
                <a:latin typeface="Courier New" pitchFamily="49" charset="0"/>
                <a:cs typeface="Courier New" pitchFamily="49" charset="0"/>
              </a:rPr>
              <a:t>        OSTimeDlyHMSM(0, 0, 1, 0); 		/* 1</a:t>
            </a:r>
            <a:r>
              <a:rPr kumimoji="0" lang="ko-KR" altLang="pt-BR" sz="1200" dirty="0">
                <a:latin typeface="Courier New" pitchFamily="49" charset="0"/>
                <a:cs typeface="Courier New" pitchFamily="49" charset="0"/>
              </a:rPr>
              <a:t>초 지연                  	*</a:t>
            </a:r>
            <a:r>
              <a:rPr kumimoji="0" lang="pt-BR" altLang="ko-KR" sz="1200" dirty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 algn="l" eaLnBrk="1" hangingPunct="1"/>
            <a:r>
              <a:rPr kumimoji="0" lang="pt-BR" altLang="ko-KR" sz="12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algn="l" eaLnBrk="1" hangingPunct="1"/>
            <a:r>
              <a:rPr kumimoji="0" lang="pt-BR" altLang="ko-KR" sz="1200" dirty="0">
                <a:latin typeface="Courier New" pitchFamily="49" charset="0"/>
                <a:cs typeface="Courier New" pitchFamily="49" charset="0"/>
              </a:rPr>
              <a:t>}</a:t>
            </a:r>
            <a:endParaRPr kumimoji="0" lang="pt-BR" altLang="ko-KR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48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D2D67-3AF1-4692-B191-14FC4E311542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-180528" y="3282816"/>
            <a:ext cx="90189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eaLnBrk="1" hangingPunct="1">
              <a:buFontTx/>
              <a:buChar char="-"/>
            </a:pPr>
            <a:r>
              <a:rPr lang="en-US" altLang="ko-KR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for </a:t>
            </a: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루프는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Task()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라는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N_TASKS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동일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Task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초기화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en-US" altLang="ko-KR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Task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부터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까지의 고유한 </a:t>
            </a: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우선순위 숫자를 가짐</a:t>
            </a:r>
            <a:r>
              <a:rPr lang="en-US" altLang="ko-KR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</a:p>
          <a:p>
            <a:pPr marL="742950" lvl="1" indent="-285750" eaLnBrk="1" hangingPunct="1">
              <a:buFontTx/>
              <a:buChar char="-"/>
            </a:pP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우선순위 숫자가 낮을수록 우선순위가 높음</a:t>
            </a:r>
            <a:endParaRPr lang="en-US" altLang="ko-KR" sz="18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 eaLnBrk="1" hangingPunct="1">
              <a:buFontTx/>
              <a:buChar char="-"/>
            </a:pPr>
            <a:r>
              <a:rPr lang="en-US" altLang="ko-KR" sz="18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OSTaskCreate</a:t>
            </a:r>
            <a:r>
              <a:rPr lang="en-US" altLang="ko-KR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(Task</a:t>
            </a: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실행할 </a:t>
            </a:r>
            <a:r>
              <a:rPr lang="ko-KR" altLang="en-US" sz="18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함수명</a:t>
            </a:r>
            <a:r>
              <a:rPr lang="en-US" altLang="ko-KR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8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 인자 값</a:t>
            </a:r>
            <a:r>
              <a:rPr lang="en-US" altLang="ko-KR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Task Stack, </a:t>
            </a:r>
            <a:r>
              <a:rPr lang="ko-KR" altLang="en-US" sz="18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우선순위</a:t>
            </a: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742950" lvl="1" indent="-285750" eaLnBrk="1" hangingPunct="1">
              <a:buFontTx/>
              <a:buChar char="-"/>
            </a:pP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때</a:t>
            </a:r>
            <a:r>
              <a:rPr lang="en-US" altLang="ko-KR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Task Stack</a:t>
            </a: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함수 인자 값은 각각 </a:t>
            </a:r>
            <a:r>
              <a:rPr lang="en-US" altLang="ko-KR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Task</a:t>
            </a: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마다 다른 </a:t>
            </a:r>
            <a:r>
              <a:rPr lang="ko-KR" altLang="en-US" sz="18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고유 변수</a:t>
            </a: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여야 한다</a:t>
            </a:r>
            <a:r>
              <a:rPr lang="en-US" altLang="ko-KR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776"/>
          <a:stretch/>
        </p:blipFill>
        <p:spPr>
          <a:xfrm>
            <a:off x="40713" y="1412776"/>
            <a:ext cx="9073008" cy="187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8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D2D67-3AF1-4692-B191-14FC4E311542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062" y="1412776"/>
            <a:ext cx="9144000" cy="283164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252536" y="4365104"/>
            <a:ext cx="90189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eaLnBrk="1" hangingPunct="1">
              <a:buFontTx/>
              <a:buChar char="-"/>
            </a:pP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</a:t>
            </a:r>
            <a:r>
              <a:rPr lang="en-US" altLang="ko-KR" sz="18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</a:t>
            </a: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en-US" altLang="ko-KR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void* </a:t>
            </a: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이므로 이를 </a:t>
            </a:r>
            <a:r>
              <a:rPr lang="en-US" altLang="ko-KR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char*</a:t>
            </a: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8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형변환한다</a:t>
            </a:r>
            <a:r>
              <a:rPr lang="en-US" altLang="ko-KR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8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pdata</a:t>
            </a: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크기가 </a:t>
            </a:r>
            <a:r>
              <a:rPr lang="en-US" altLang="ko-KR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char</a:t>
            </a: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 크기임을 알려주는 것 </a:t>
            </a:r>
            <a:r>
              <a:rPr lang="en-US" altLang="ko-KR" sz="1800" b="1" dirty="0" smtClean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 void*</a:t>
            </a:r>
            <a:r>
              <a:rPr lang="ko-KR" altLang="en-US" sz="1800" b="1" dirty="0" smtClean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ko-KR" altLang="en-US" sz="1800" b="1" dirty="0" err="1" smtClean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주소값만</a:t>
            </a:r>
            <a:r>
              <a:rPr lang="ko-KR" altLang="en-US" sz="1800" b="1" dirty="0" smtClean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담으므로 모든 </a:t>
            </a:r>
            <a:r>
              <a:rPr lang="ko-KR" altLang="en-US" sz="1800" b="1" dirty="0" err="1" smtClean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</a:t>
            </a:r>
            <a:r>
              <a:rPr lang="en-US" altLang="ko-KR" sz="1800" b="1" dirty="0" smtClean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800" b="1" dirty="0" smtClean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구조체도 포함</a:t>
            </a:r>
            <a:r>
              <a:rPr lang="en-US" altLang="ko-KR" sz="1800" b="1" dirty="0" smtClean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800" b="1" dirty="0" smtClean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가리킬 수 있다</a:t>
            </a:r>
            <a:r>
              <a:rPr lang="en-US" altLang="ko-KR" sz="1800" b="1" dirty="0" smtClean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800" b="1" dirty="0" smtClean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따라서 이 포인터가 가리키는 값을 사용하기 위해서는 해당 </a:t>
            </a:r>
            <a:r>
              <a:rPr lang="ko-KR" altLang="en-US" sz="1800" b="1" dirty="0" err="1" smtClean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</a:t>
            </a:r>
            <a:r>
              <a:rPr lang="ko-KR" altLang="en-US" sz="1800" b="1" dirty="0" smtClean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포인터로 </a:t>
            </a:r>
            <a:r>
              <a:rPr lang="ko-KR" altLang="en-US" sz="1800" b="1" dirty="0" err="1" smtClean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형변환해줘야</a:t>
            </a:r>
            <a:r>
              <a:rPr lang="ko-KR" altLang="en-US" sz="1800" b="1" dirty="0" smtClean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한다</a:t>
            </a:r>
            <a:r>
              <a:rPr lang="en-US" altLang="ko-KR" sz="1800" b="1" dirty="0" smtClean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.]</a:t>
            </a:r>
          </a:p>
          <a:p>
            <a:pPr marL="742950" lvl="1" indent="-285750" eaLnBrk="1" hangingPunct="1">
              <a:buFontTx/>
              <a:buChar char="-"/>
            </a:pPr>
            <a:r>
              <a:rPr lang="en-US" altLang="ko-KR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(0~79 </a:t>
            </a: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사이의 </a:t>
            </a:r>
            <a:r>
              <a:rPr lang="ko-KR" altLang="en-US" sz="18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난수</a:t>
            </a:r>
            <a:r>
              <a:rPr lang="en-US" altLang="ko-KR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), Y</a:t>
            </a: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(0~15</a:t>
            </a: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사이의 </a:t>
            </a:r>
            <a:r>
              <a:rPr lang="ko-KR" altLang="en-US" sz="18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난수</a:t>
            </a:r>
            <a:r>
              <a:rPr lang="en-US" altLang="ko-KR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742950" lvl="1" indent="-285750" eaLnBrk="1" hangingPunct="1">
              <a:buFontTx/>
              <a:buChar char="-"/>
            </a:pPr>
            <a:r>
              <a:rPr lang="ko-KR" altLang="en-US" sz="18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세마포어</a:t>
            </a: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Pend, Post</a:t>
            </a: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</a:t>
            </a:r>
            <a:r>
              <a:rPr lang="en-US" altLang="ko-KR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Random </a:t>
            </a: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생성하는 과정은 하나의 </a:t>
            </a:r>
            <a:r>
              <a:rPr lang="ko-KR" altLang="en-US" sz="18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쓰레드만</a:t>
            </a: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하도록 설정</a:t>
            </a:r>
            <a:endParaRPr lang="en-US" altLang="ko-KR" sz="18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 eaLnBrk="1" hangingPunct="1">
              <a:buFontTx/>
              <a:buChar char="-"/>
            </a:pPr>
            <a:r>
              <a:rPr lang="en-US" altLang="ko-KR" sz="18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OSTimeDlyHMSM</a:t>
            </a:r>
            <a:r>
              <a:rPr lang="en-US" altLang="ko-KR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 </a:t>
            </a: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시간 </a:t>
            </a:r>
            <a:r>
              <a:rPr lang="en-US" altLang="ko-KR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</a:t>
            </a:r>
            <a:r>
              <a:rPr lang="en-US" altLang="ko-KR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</a:t>
            </a:r>
            <a:r>
              <a:rPr lang="en-US" altLang="ko-KR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8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ms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단위로 </a:t>
            </a:r>
            <a:r>
              <a:rPr lang="en-US" altLang="ko-KR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Task</a:t>
            </a: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Sleep</a:t>
            </a: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시킴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861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88109C-FDBE-4553-9791-4048E58AFC4B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99" y="1268760"/>
            <a:ext cx="4176464" cy="507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80263" y="1268760"/>
            <a:ext cx="3149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C:\software\blocks\pc\bc45\pc.h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15616" y="692696"/>
            <a:ext cx="80283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pt-BR" altLang="ko-KR" sz="1600" dirty="0" smtClean="0">
                <a:latin typeface="Courier New" pitchFamily="49" charset="0"/>
                <a:cs typeface="Courier New" pitchFamily="49" charset="0"/>
              </a:rPr>
              <a:t>PC_DispChar(x</a:t>
            </a:r>
            <a:r>
              <a:rPr kumimoji="0" lang="ko-KR" altLang="en-US" sz="1600" dirty="0" smtClean="0">
                <a:latin typeface="Courier New" pitchFamily="49" charset="0"/>
                <a:cs typeface="Courier New" pitchFamily="49" charset="0"/>
              </a:rPr>
              <a:t>좌표</a:t>
            </a:r>
            <a:r>
              <a:rPr kumimoji="0" lang="pt-BR" altLang="ko-KR" sz="1600" dirty="0" smtClean="0">
                <a:latin typeface="Courier New" pitchFamily="49" charset="0"/>
                <a:cs typeface="Courier New" pitchFamily="49" charset="0"/>
              </a:rPr>
              <a:t>, y</a:t>
            </a:r>
            <a:r>
              <a:rPr kumimoji="0" lang="ko-KR" altLang="en-US" sz="1600" dirty="0" smtClean="0">
                <a:latin typeface="Courier New" pitchFamily="49" charset="0"/>
                <a:cs typeface="Courier New" pitchFamily="49" charset="0"/>
              </a:rPr>
              <a:t>좌표</a:t>
            </a:r>
            <a:r>
              <a:rPr kumimoji="0" lang="pt-BR" altLang="ko-KR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ko-KR" altLang="en-US" sz="1600" dirty="0" smtClean="0">
                <a:latin typeface="Courier New" pitchFamily="49" charset="0"/>
                <a:cs typeface="Courier New" pitchFamily="49" charset="0"/>
              </a:rPr>
              <a:t>출력할 값</a:t>
            </a:r>
            <a:r>
              <a:rPr kumimoji="0" lang="en-US" altLang="ko-KR" sz="1600" dirty="0" smtClean="0">
                <a:latin typeface="Courier New" pitchFamily="49" charset="0"/>
                <a:cs typeface="Courier New" pitchFamily="49" charset="0"/>
              </a:rPr>
              <a:t>(char)</a:t>
            </a:r>
            <a:r>
              <a:rPr kumimoji="0" lang="pt-BR" altLang="ko-KR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ko-KR" altLang="en-US" sz="1600" dirty="0" smtClean="0">
                <a:latin typeface="Courier New" pitchFamily="49" charset="0"/>
                <a:cs typeface="Courier New" pitchFamily="49" charset="0"/>
              </a:rPr>
              <a:t>색상</a:t>
            </a:r>
            <a:r>
              <a:rPr kumimoji="0" lang="en-US" altLang="ko-KR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ko-KR" altLang="en-US" sz="1600" dirty="0" smtClean="0">
                <a:latin typeface="Courier New" pitchFamily="49" charset="0"/>
                <a:cs typeface="Courier New" pitchFamily="49" charset="0"/>
              </a:rPr>
              <a:t>배경색</a:t>
            </a:r>
            <a:r>
              <a:rPr kumimoji="0" lang="en-US" altLang="ko-K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ko-KR" sz="1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ko-KR" altLang="en-US" sz="1600" dirty="0" err="1" smtClean="0">
                <a:latin typeface="Courier New" pitchFamily="49" charset="0"/>
                <a:cs typeface="Courier New" pitchFamily="49" charset="0"/>
              </a:rPr>
              <a:t>글자색</a:t>
            </a:r>
            <a:r>
              <a:rPr kumimoji="0" lang="en-US" altLang="ko-KR" sz="1600" dirty="0"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pt-BR" altLang="ko-KR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kumimoji="0" lang="pt-BR" altLang="ko-KR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03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to do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/>
              <a:t>5</a:t>
            </a:r>
            <a:r>
              <a:rPr lang="ko-KR" altLang="en-US" dirty="0" smtClean="0"/>
              <a:t>개의 태스크 생성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각 태스크는 우선순위를 </a:t>
            </a:r>
            <a:r>
              <a:rPr lang="en-US" altLang="ko-KR" dirty="0" smtClean="0"/>
              <a:t>1,2,3,4,5 </a:t>
            </a:r>
            <a:r>
              <a:rPr lang="ko-KR" altLang="en-US" dirty="0" smtClean="0"/>
              <a:t>할당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각 태스크에서 하는 일은 화면 전체를 색칠함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Red(1), Blue(2), Brown(3), Green(4), Purple(5)</a:t>
            </a:r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색깔이 </a:t>
            </a:r>
            <a:r>
              <a:rPr lang="en-US" altLang="ko-KR" sz="2600" dirty="0" smtClean="0"/>
              <a:t>Red =&gt; Blue =&gt; Brown =&gt; Green =&gt; Purple =&gt; Red … =&gt; Purple</a:t>
            </a:r>
            <a:r>
              <a:rPr lang="ko-KR" altLang="en-US" dirty="0" smtClean="0"/>
              <a:t>로 칠해지도록 구현</a:t>
            </a:r>
            <a:endParaRPr lang="en-US" altLang="ko-KR" dirty="0" smtClean="0"/>
          </a:p>
          <a:p>
            <a:r>
              <a:rPr lang="ko-KR" altLang="en-US" dirty="0" smtClean="0"/>
              <a:t>조건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색깔이 순서대로 </a:t>
            </a:r>
            <a:r>
              <a:rPr lang="ko-KR" altLang="en-US" dirty="0" err="1" smtClean="0"/>
              <a:t>칠해져야됨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색깔의 변화를 육안으로 인지할 수 있어야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색깔이 변하는 회수에는 제한 조건이 없음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0B344-FD2B-4A5F-B610-7535CB3DB390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236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669975" y="6275248"/>
            <a:ext cx="1905000" cy="312737"/>
          </a:xfrm>
        </p:spPr>
        <p:txBody>
          <a:bodyPr/>
          <a:lstStyle/>
          <a:p>
            <a:pPr>
              <a:defRPr/>
            </a:pPr>
            <a:fld id="{673D2D67-3AF1-4692-B191-14FC4E311542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1259632" y="548680"/>
            <a:ext cx="2531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화면 칠하는 방법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6012"/>
          <a:stretch/>
        </p:blipFill>
        <p:spPr>
          <a:xfrm>
            <a:off x="323528" y="1412776"/>
            <a:ext cx="8494465" cy="42996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2731" y="5813583"/>
            <a:ext cx="3316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*(char*)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=(char)</a:t>
            </a:r>
            <a:r>
              <a:rPr lang="ko-KR" altLang="en-US" dirty="0" smtClean="0"/>
              <a:t>값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390" y="6359795"/>
            <a:ext cx="322897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63888" y="5805264"/>
            <a:ext cx="5270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pdata</a:t>
            </a:r>
            <a:r>
              <a:rPr lang="en-US" altLang="ko-KR" dirty="0" smtClean="0"/>
              <a:t>=0x40</a:t>
            </a:r>
            <a:r>
              <a:rPr lang="ko-KR" altLang="en-US" dirty="0" smtClean="0"/>
              <a:t>이면 빨간색으로 칠해짐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185" y="1519474"/>
            <a:ext cx="61531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1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548680"/>
            <a:ext cx="3226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Task </a:t>
            </a:r>
            <a:r>
              <a:rPr lang="ko-KR" altLang="en-US" dirty="0" smtClean="0"/>
              <a:t>동기화 하는 방법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1115616" y="1340768"/>
            <a:ext cx="0" cy="388843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/>
          <p:nvPr/>
        </p:nvCxnSpPr>
        <p:spPr bwMode="auto">
          <a:xfrm>
            <a:off x="1115616" y="5229200"/>
            <a:ext cx="58326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5" name="직사각형 14"/>
          <p:cNvSpPr/>
          <p:nvPr/>
        </p:nvSpPr>
        <p:spPr bwMode="auto">
          <a:xfrm>
            <a:off x="1115616" y="4005064"/>
            <a:ext cx="648072" cy="122413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생성</a:t>
            </a:r>
          </a:p>
        </p:txBody>
      </p:sp>
      <p:sp>
        <p:nvSpPr>
          <p:cNvPr id="18" name="직사각형 17"/>
          <p:cNvSpPr/>
          <p:nvPr/>
        </p:nvSpPr>
        <p:spPr bwMode="auto">
          <a:xfrm>
            <a:off x="5656597" y="4005064"/>
            <a:ext cx="648072" cy="1224136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355975" y="4005064"/>
            <a:ext cx="648072" cy="122413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5004047" y="4005064"/>
            <a:ext cx="648072" cy="1224136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4647" y="5229200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3474" y="5777690"/>
            <a:ext cx="866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TaskStartCreateTasks</a:t>
            </a: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8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Task</a:t>
            </a: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endParaRPr lang="en-US" altLang="ko-KR" sz="18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800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OSTimeDlyHMSM</a:t>
            </a:r>
            <a:r>
              <a:rPr lang="en-US" altLang="ko-KR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적절히 사용하여 위와 같이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Sync</a:t>
            </a: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ko-KR" altLang="en-US" sz="18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맞춰야됨</a:t>
            </a: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55140" y="5229200"/>
            <a:ext cx="5145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   2A    3A    4A  5A   6A   7A   8A</a:t>
            </a:r>
            <a:endParaRPr lang="ko-KR" altLang="en-US" dirty="0"/>
          </a:p>
        </p:txBody>
      </p:sp>
      <p:cxnSp>
        <p:nvCxnSpPr>
          <p:cNvPr id="30" name="구부러진 연결선 29"/>
          <p:cNvCxnSpPr>
            <a:stCxn id="15" idx="0"/>
            <a:endCxn id="22" idx="0"/>
          </p:cNvCxnSpPr>
          <p:nvPr/>
        </p:nvCxnSpPr>
        <p:spPr bwMode="auto">
          <a:xfrm rot="5400000" flipH="1" flipV="1">
            <a:off x="3059831" y="2384885"/>
            <a:ext cx="12700" cy="3240359"/>
          </a:xfrm>
          <a:prstGeom prst="curvedConnector3">
            <a:avLst>
              <a:gd name="adj1" fmla="val 6454543"/>
            </a:avLst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2522194" y="2774358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5A</a:t>
            </a:r>
            <a:r>
              <a:rPr lang="ko-KR" altLang="en-US" dirty="0" smtClean="0"/>
              <a:t>만큼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Dly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 bwMode="auto">
          <a:xfrm>
            <a:off x="1763688" y="4005064"/>
            <a:ext cx="648072" cy="1224136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생성</a:t>
            </a:r>
          </a:p>
        </p:txBody>
      </p:sp>
      <p:sp>
        <p:nvSpPr>
          <p:cNvPr id="37" name="직사각형 36"/>
          <p:cNvSpPr/>
          <p:nvPr/>
        </p:nvSpPr>
        <p:spPr bwMode="auto">
          <a:xfrm>
            <a:off x="2405410" y="4011414"/>
            <a:ext cx="648072" cy="1224136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생성</a:t>
            </a:r>
          </a:p>
        </p:txBody>
      </p:sp>
      <p:sp>
        <p:nvSpPr>
          <p:cNvPr id="38" name="직사각형 37"/>
          <p:cNvSpPr/>
          <p:nvPr/>
        </p:nvSpPr>
        <p:spPr bwMode="auto">
          <a:xfrm>
            <a:off x="3047132" y="4005064"/>
            <a:ext cx="648072" cy="1224136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생성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3695204" y="4001394"/>
            <a:ext cx="648072" cy="1224136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생성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44208" y="430587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반복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99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Overview</a:t>
            </a:r>
          </a:p>
          <a:p>
            <a:r>
              <a:rPr lang="en-US" altLang="ko-KR" dirty="0" smtClean="0"/>
              <a:t>First program</a:t>
            </a:r>
          </a:p>
          <a:p>
            <a:r>
              <a:rPr lang="en-US" altLang="ko-KR" dirty="0" smtClean="0"/>
              <a:t>What to do?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0B344-FD2B-4A5F-B610-7535CB3DB39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19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Overview 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개요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smtClean="0"/>
              <a:t>개</a:t>
            </a:r>
            <a:r>
              <a:rPr lang="ko-KR" altLang="en-US" dirty="0"/>
              <a:t>요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Jean </a:t>
            </a:r>
            <a:r>
              <a:rPr lang="en-US" altLang="ko-KR" dirty="0"/>
              <a:t>J. </a:t>
            </a:r>
            <a:r>
              <a:rPr lang="en-US" altLang="ko-KR" dirty="0" err="1"/>
              <a:t>Labrosse</a:t>
            </a:r>
            <a:r>
              <a:rPr lang="ko-KR" altLang="en-US" dirty="0"/>
              <a:t>가 만든 실시간 </a:t>
            </a:r>
            <a:r>
              <a:rPr lang="ko-KR" altLang="en-US" dirty="0" smtClean="0"/>
              <a:t>운영체제 </a:t>
            </a:r>
            <a:r>
              <a:rPr lang="en-US" altLang="ko-KR" dirty="0" smtClean="0"/>
              <a:t>(</a:t>
            </a:r>
            <a:r>
              <a:rPr lang="en-US" altLang="ko-KR" dirty="0"/>
              <a:t>1992</a:t>
            </a:r>
            <a:r>
              <a:rPr lang="ko-KR" altLang="en-US" dirty="0" smtClean="0"/>
              <a:t>년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1" eaLnBrk="1" hangingPunct="1"/>
            <a:r>
              <a:rPr lang="ko-KR" altLang="en-US" dirty="0"/>
              <a:t>학교나 개인의 교육과 같은 비상업적 목적에 한해 자유로이 사용 가능한 </a:t>
            </a:r>
            <a:r>
              <a:rPr lang="ko-KR" altLang="en-US" dirty="0" smtClean="0"/>
              <a:t>공개소스</a:t>
            </a:r>
            <a:endParaRPr lang="en-US" altLang="ko-KR" dirty="0" smtClean="0"/>
          </a:p>
          <a:p>
            <a:pPr lvl="2" eaLnBrk="1" hangingPunct="1"/>
            <a:r>
              <a:rPr lang="ko-KR" altLang="en-US" dirty="0" smtClean="0"/>
              <a:t>소스코드의 </a:t>
            </a:r>
            <a:r>
              <a:rPr lang="ko-KR" altLang="en-US" dirty="0"/>
              <a:t>수정 및 </a:t>
            </a:r>
            <a:r>
              <a:rPr lang="ko-KR" altLang="en-US" dirty="0" err="1"/>
              <a:t>커널의</a:t>
            </a:r>
            <a:r>
              <a:rPr lang="ko-KR" altLang="en-US" dirty="0"/>
              <a:t> 내부 구조를 이해하기 용이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상업적 용도 </a:t>
            </a:r>
            <a:r>
              <a:rPr lang="en-US" altLang="ko-KR" dirty="0"/>
              <a:t>: </a:t>
            </a:r>
            <a:r>
              <a:rPr lang="ko-KR" altLang="en-US" dirty="0"/>
              <a:t>각종 장비 개발이 가능</a:t>
            </a:r>
            <a:endParaRPr lang="en-US" altLang="ko-KR" dirty="0"/>
          </a:p>
          <a:p>
            <a:pPr lvl="2" eaLnBrk="1" hangingPunct="1"/>
            <a:r>
              <a:rPr lang="en-US" altLang="ko-KR" dirty="0"/>
              <a:t>Avionics, medical devices, mobile handsets, consumer </a:t>
            </a:r>
            <a:r>
              <a:rPr lang="en-US" altLang="ko-KR" dirty="0" smtClean="0"/>
              <a:t>electronics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 smtClean="0"/>
          </a:p>
          <a:p>
            <a:pPr lvl="2" eaLnBrk="1" hangingPunct="1"/>
            <a:r>
              <a:rPr lang="ko-KR" altLang="en-US" dirty="0"/>
              <a:t>상업적인 목적에 사용될 경우 </a:t>
            </a:r>
            <a:r>
              <a:rPr lang="ko-KR" altLang="en-US" dirty="0" err="1"/>
              <a:t>라이센스를</a:t>
            </a:r>
            <a:r>
              <a:rPr lang="ko-KR" altLang="en-US" dirty="0"/>
              <a:t> 따로 얻어야 </a:t>
            </a:r>
            <a:r>
              <a:rPr lang="ko-KR" altLang="en-US" dirty="0" smtClean="0"/>
              <a:t>함</a:t>
            </a:r>
            <a:endParaRPr lang="ko-KR" altLang="en-US" dirty="0"/>
          </a:p>
          <a:p>
            <a:pPr lvl="1" eaLnBrk="1" hangingPunct="1"/>
            <a:r>
              <a:rPr lang="ko-KR" altLang="en-US" dirty="0"/>
              <a:t>공식 </a:t>
            </a:r>
            <a:r>
              <a:rPr lang="ko-KR" altLang="en-US" dirty="0" smtClean="0"/>
              <a:t>사이트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doc.micrium.com/pages/viewpage.action?pageId=10753158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0B344-FD2B-4A5F-B610-7535CB3DB39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757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  </a:t>
            </a:r>
            <a:r>
              <a:rPr lang="en-US" altLang="ko-KR" sz="2400" dirty="0"/>
              <a:t>- </a:t>
            </a:r>
            <a:r>
              <a:rPr lang="ko-KR" altLang="en-US" sz="2400" dirty="0" smtClean="0"/>
              <a:t>특</a:t>
            </a:r>
            <a:r>
              <a:rPr lang="ko-KR" altLang="en-US" sz="2400" dirty="0"/>
              <a:t>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Source code</a:t>
            </a:r>
          </a:p>
          <a:p>
            <a:pPr lvl="1"/>
            <a:r>
              <a:rPr lang="ko-KR" altLang="en-US" dirty="0" smtClean="0"/>
              <a:t>깔끔한 코드 </a:t>
            </a:r>
            <a:endParaRPr lang="en-US" altLang="ko-KR" dirty="0" smtClean="0"/>
          </a:p>
          <a:p>
            <a:r>
              <a:rPr lang="en-US" altLang="ko-KR" dirty="0" smtClean="0"/>
              <a:t>Portable </a:t>
            </a:r>
            <a:endParaRPr lang="en-US" altLang="ko-KR" dirty="0"/>
          </a:p>
          <a:p>
            <a:pPr lvl="1"/>
            <a:r>
              <a:rPr lang="ko-KR" altLang="en-US" dirty="0" err="1"/>
              <a:t>커널</a:t>
            </a:r>
            <a:r>
              <a:rPr lang="ko-KR" altLang="en-US" dirty="0"/>
              <a:t> 코드의 대부분이 이식 가능한 </a:t>
            </a:r>
            <a:r>
              <a:rPr lang="en-US" altLang="ko-KR" dirty="0"/>
              <a:t>ANSI C</a:t>
            </a:r>
            <a:r>
              <a:rPr lang="ko-KR" altLang="en-US" dirty="0"/>
              <a:t>를 </a:t>
            </a:r>
            <a:r>
              <a:rPr lang="ko-KR" altLang="en-US" dirty="0" smtClean="0"/>
              <a:t>기반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일부 </a:t>
            </a:r>
            <a:r>
              <a:rPr lang="ko-KR" altLang="en-US" dirty="0"/>
              <a:t>마이크로프로세서에 국한된 부분은  어셈블러로 </a:t>
            </a:r>
            <a:r>
              <a:rPr lang="ko-KR" altLang="en-US" dirty="0" smtClean="0"/>
              <a:t>코딩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8Bit, 16Bit, 32Bit </a:t>
            </a:r>
            <a:r>
              <a:rPr lang="ko-KR" altLang="en-US" dirty="0"/>
              <a:t>및 </a:t>
            </a:r>
            <a:r>
              <a:rPr lang="en-US" altLang="ko-KR" dirty="0"/>
              <a:t>64Bit, DSP</a:t>
            </a:r>
            <a:r>
              <a:rPr lang="ko-KR" altLang="en-US" dirty="0"/>
              <a:t>로도 </a:t>
            </a:r>
            <a:r>
              <a:rPr lang="en-US" altLang="ko-KR" dirty="0"/>
              <a:t>Porting </a:t>
            </a:r>
            <a:r>
              <a:rPr lang="ko-KR" altLang="en-US" dirty="0"/>
              <a:t>가능</a:t>
            </a:r>
            <a:endParaRPr lang="en-US" altLang="ko-KR" dirty="0"/>
          </a:p>
          <a:p>
            <a:pPr eaLnBrk="1" hangingPunct="1"/>
            <a:r>
              <a:rPr lang="en-US" altLang="ko-KR" dirty="0"/>
              <a:t>Reliable</a:t>
            </a:r>
          </a:p>
          <a:p>
            <a:pPr lvl="1" eaLnBrk="1" hangingPunct="1"/>
            <a:r>
              <a:rPr lang="en-US" altLang="ko-KR" dirty="0" smtClean="0"/>
              <a:t>Safety-critical system </a:t>
            </a:r>
            <a:r>
              <a:rPr lang="ko-KR" altLang="en-US" dirty="0" smtClean="0"/>
              <a:t>에도 사용할 </a:t>
            </a:r>
            <a:r>
              <a:rPr lang="ko-KR" altLang="en-US" dirty="0"/>
              <a:t>수 </a:t>
            </a:r>
            <a:r>
              <a:rPr lang="ko-KR" altLang="en-US" dirty="0" smtClean="0"/>
              <a:t>있는 안전한 </a:t>
            </a:r>
            <a:r>
              <a:rPr lang="ko-KR" altLang="en-US" dirty="0"/>
              <a:t>운영체제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/>
              <a:t>FAA(Federal Aviation Administration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승인 </a:t>
            </a:r>
            <a:r>
              <a:rPr lang="en-US" altLang="ko-KR" dirty="0"/>
              <a:t>(2000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ROMable</a:t>
            </a:r>
            <a:endParaRPr lang="en-US" altLang="ko-KR" dirty="0"/>
          </a:p>
          <a:p>
            <a:pPr lvl="1"/>
            <a:r>
              <a:rPr lang="ko-KR" altLang="en-US" dirty="0"/>
              <a:t>해당 </a:t>
            </a:r>
            <a:r>
              <a:rPr lang="en-US" altLang="ko-KR" dirty="0"/>
              <a:t>C </a:t>
            </a:r>
            <a:r>
              <a:rPr lang="ko-KR" altLang="en-US" dirty="0"/>
              <a:t>컴파일러, 어셈블러, </a:t>
            </a:r>
            <a:r>
              <a:rPr lang="ko-KR" altLang="en-US" dirty="0" err="1"/>
              <a:t>링커</a:t>
            </a:r>
            <a:r>
              <a:rPr lang="ko-KR" altLang="en-US" dirty="0"/>
              <a:t>, </a:t>
            </a:r>
            <a:r>
              <a:rPr lang="ko-KR" altLang="en-US" dirty="0" err="1"/>
              <a:t>로더가</a:t>
            </a:r>
            <a:r>
              <a:rPr lang="ko-KR" altLang="en-US" dirty="0"/>
              <a:t> </a:t>
            </a:r>
            <a:r>
              <a:rPr lang="ko-KR" altLang="en-US" dirty="0" smtClean="0"/>
              <a:t>있으면 내장이 용이</a:t>
            </a:r>
            <a:endParaRPr lang="en-US" altLang="ko-KR" dirty="0"/>
          </a:p>
          <a:p>
            <a:r>
              <a:rPr lang="en-US" altLang="ko-KR" dirty="0" smtClean="0">
                <a:solidFill>
                  <a:srgbClr val="FF0000"/>
                </a:solidFill>
              </a:rPr>
              <a:t>Preemptive </a:t>
            </a:r>
            <a:r>
              <a:rPr lang="en-US" altLang="ko-KR" dirty="0">
                <a:solidFill>
                  <a:srgbClr val="FF0000"/>
                </a:solidFill>
              </a:rPr>
              <a:t>real-time kernel</a:t>
            </a:r>
          </a:p>
          <a:p>
            <a:pPr lvl="1"/>
            <a:r>
              <a:rPr lang="ko-KR" altLang="en-US" dirty="0"/>
              <a:t>높은 우선 순위 작업이 먼저 </a:t>
            </a:r>
            <a:r>
              <a:rPr lang="ko-KR" altLang="en-US" dirty="0" smtClean="0"/>
              <a:t>수행</a:t>
            </a:r>
            <a:endParaRPr lang="ko-KR" altLang="en-US" dirty="0"/>
          </a:p>
          <a:p>
            <a:r>
              <a:rPr lang="en-US" altLang="ko-KR" dirty="0">
                <a:solidFill>
                  <a:srgbClr val="FF0000"/>
                </a:solidFill>
              </a:rPr>
              <a:t>Multitasking</a:t>
            </a:r>
          </a:p>
          <a:p>
            <a:pPr lvl="1"/>
            <a:r>
              <a:rPr lang="ko-KR" altLang="en-US" dirty="0" smtClean="0"/>
              <a:t>64</a:t>
            </a:r>
            <a:r>
              <a:rPr lang="ko-KR" altLang="en-US" dirty="0"/>
              <a:t>개의 </a:t>
            </a:r>
            <a:r>
              <a:rPr lang="ko-KR" altLang="en-US" dirty="0" smtClean="0"/>
              <a:t>태스크 지원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0B344-FD2B-4A5F-B610-7535CB3DB390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617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  </a:t>
            </a:r>
            <a:r>
              <a:rPr lang="en-US" altLang="ko-KR" sz="2400" dirty="0"/>
              <a:t>- 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소프트웨어 구성요소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0B344-FD2B-4A5F-B610-7535CB3DB390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grpSp>
        <p:nvGrpSpPr>
          <p:cNvPr id="5" name="그룹 7"/>
          <p:cNvGrpSpPr>
            <a:grpSpLocks/>
          </p:cNvGrpSpPr>
          <p:nvPr/>
        </p:nvGrpSpPr>
        <p:grpSpPr bwMode="auto">
          <a:xfrm>
            <a:off x="2154236" y="1484784"/>
            <a:ext cx="4835525" cy="4968552"/>
            <a:chOff x="2335213" y="990600"/>
            <a:chExt cx="4835525" cy="5257800"/>
          </a:xfrm>
        </p:grpSpPr>
        <p:pic>
          <p:nvPicPr>
            <p:cNvPr id="6" name="Picture 3" descr="ch08f0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5213" y="990600"/>
              <a:ext cx="4835525" cy="525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4"/>
            <p:cNvSpPr txBox="1">
              <a:spLocks noChangeArrowheads="1"/>
            </p:cNvSpPr>
            <p:nvPr/>
          </p:nvSpPr>
          <p:spPr bwMode="auto">
            <a:xfrm>
              <a:off x="3525838" y="2743199"/>
              <a:ext cx="116046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200" b="0">
                  <a:latin typeface="Courier New" pitchFamily="49" charset="0"/>
                  <a:cs typeface="Courier New" pitchFamily="49" charset="0"/>
                </a:rPr>
                <a:t>OS_MUTEX.C</a:t>
              </a:r>
              <a:endParaRPr lang="ko-KR" altLang="en-US" sz="1200" b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5"/>
            <p:cNvSpPr txBox="1">
              <a:spLocks noChangeArrowheads="1"/>
            </p:cNvSpPr>
            <p:nvPr/>
          </p:nvSpPr>
          <p:spPr bwMode="auto">
            <a:xfrm>
              <a:off x="3478213" y="2905124"/>
              <a:ext cx="116046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200" b="0">
                  <a:latin typeface="Courier New" pitchFamily="49" charset="0"/>
                  <a:cs typeface="Courier New" pitchFamily="49" charset="0"/>
                </a:rPr>
                <a:t>OS_FLAG.C</a:t>
              </a:r>
              <a:endParaRPr lang="ko-KR" altLang="en-US" sz="1200" b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직사각형 2"/>
          <p:cNvSpPr/>
          <p:nvPr/>
        </p:nvSpPr>
        <p:spPr bwMode="auto">
          <a:xfrm>
            <a:off x="5364088" y="2996952"/>
            <a:ext cx="864096" cy="21602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659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First program </a:t>
            </a:r>
            <a:r>
              <a:rPr lang="en-US" altLang="ko-KR" sz="1800" dirty="0" smtClean="0"/>
              <a:t>–</a:t>
            </a:r>
            <a:r>
              <a:rPr lang="ko-KR" altLang="en-US" sz="1800" dirty="0" smtClean="0"/>
              <a:t>소스 구조</a:t>
            </a:r>
            <a:endParaRPr lang="ko-KR" altLang="en-US" sz="1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dirty="0" err="1"/>
              <a:t>uC</a:t>
            </a:r>
            <a:r>
              <a:rPr lang="en-US" altLang="ko-KR" dirty="0"/>
              <a:t>/OS-II source </a:t>
            </a:r>
            <a:r>
              <a:rPr lang="en-US" altLang="ko-KR" dirty="0" smtClean="0"/>
              <a:t>code</a:t>
            </a:r>
          </a:p>
          <a:p>
            <a:pPr lvl="1" eaLnBrk="1" hangingPunct="1"/>
            <a:r>
              <a:rPr lang="en-US" altLang="ko-KR" sz="2000" dirty="0" smtClean="0"/>
              <a:t>\</a:t>
            </a:r>
            <a:r>
              <a:rPr lang="en-US" altLang="ko-KR" sz="2000" dirty="0"/>
              <a:t>SOFTWARE                                      </a:t>
            </a:r>
            <a:r>
              <a:rPr lang="ko-KR" altLang="en-US" sz="2000" dirty="0" err="1" smtClean="0"/>
              <a:t>루트디렉토리</a:t>
            </a:r>
            <a:endParaRPr lang="en-US" altLang="ko-KR" sz="2000" dirty="0" smtClean="0"/>
          </a:p>
          <a:p>
            <a:pPr lvl="1" eaLnBrk="1" hangingPunct="1"/>
            <a:r>
              <a:rPr lang="en-US" altLang="ko-KR" sz="2000" dirty="0" smtClean="0"/>
              <a:t>\</a:t>
            </a:r>
            <a:r>
              <a:rPr lang="en-US" altLang="ko-KR" sz="2000" dirty="0"/>
              <a:t>SOFTWARE\BLOCKS                       PC</a:t>
            </a:r>
            <a:r>
              <a:rPr lang="ko-KR" altLang="en-US" sz="2000" dirty="0" smtClean="0"/>
              <a:t>관련기능처리</a:t>
            </a:r>
            <a:endParaRPr lang="en-US" altLang="ko-KR" sz="2000" dirty="0" smtClean="0"/>
          </a:p>
          <a:p>
            <a:pPr lvl="1" eaLnBrk="1" hangingPunct="1"/>
            <a:r>
              <a:rPr lang="en-US" altLang="ko-KR" sz="2000" dirty="0" smtClean="0"/>
              <a:t>\</a:t>
            </a:r>
            <a:r>
              <a:rPr lang="en-US" altLang="ko-KR" sz="2000" dirty="0"/>
              <a:t>SOFTWARE\TO                                 </a:t>
            </a:r>
            <a:r>
              <a:rPr lang="ko-KR" altLang="en-US" sz="2000" dirty="0" smtClean="0"/>
              <a:t>유틸리티</a:t>
            </a:r>
            <a:endParaRPr lang="en-US" altLang="ko-KR" sz="2000" dirty="0" smtClean="0"/>
          </a:p>
          <a:p>
            <a:pPr lvl="1" eaLnBrk="1" hangingPunct="1"/>
            <a:r>
              <a:rPr lang="en-US" altLang="ko-KR" sz="2000" dirty="0" smtClean="0"/>
              <a:t>\</a:t>
            </a:r>
            <a:r>
              <a:rPr lang="en-US" altLang="ko-KR" sz="2000" dirty="0"/>
              <a:t>SOFTWARE\</a:t>
            </a:r>
            <a:r>
              <a:rPr lang="en-US" altLang="ko-KR" sz="2000" dirty="0" err="1"/>
              <a:t>uCOS</a:t>
            </a:r>
            <a:r>
              <a:rPr lang="en-US" altLang="ko-KR" sz="2000" dirty="0"/>
              <a:t>-II                         </a:t>
            </a:r>
            <a:r>
              <a:rPr lang="ko-KR" altLang="en-US" sz="2000" dirty="0" err="1" smtClean="0"/>
              <a:t>메인디렉토리</a:t>
            </a:r>
            <a:endParaRPr lang="en-US" altLang="ko-KR" sz="2000" dirty="0" smtClean="0"/>
          </a:p>
          <a:p>
            <a:pPr lvl="1" eaLnBrk="1" hangingPunct="1"/>
            <a:r>
              <a:rPr lang="en-US" altLang="ko-KR" sz="2000" dirty="0" smtClean="0"/>
              <a:t>\</a:t>
            </a:r>
            <a:r>
              <a:rPr lang="en-US" altLang="ko-KR" sz="2000" dirty="0">
                <a:solidFill>
                  <a:srgbClr val="FF0000"/>
                </a:solidFill>
              </a:rPr>
              <a:t>SOFTWARE\</a:t>
            </a:r>
            <a:r>
              <a:rPr lang="en-US" altLang="ko-KR" sz="2000" dirty="0" err="1">
                <a:solidFill>
                  <a:srgbClr val="FF0000"/>
                </a:solidFill>
              </a:rPr>
              <a:t>uCOS</a:t>
            </a:r>
            <a:r>
              <a:rPr lang="en-US" altLang="ko-KR" sz="2000" dirty="0">
                <a:solidFill>
                  <a:srgbClr val="FF0000"/>
                </a:solidFill>
              </a:rPr>
              <a:t>-II\EX1_x86L        </a:t>
            </a:r>
            <a:r>
              <a:rPr lang="ko-KR" altLang="en-US" sz="2000" dirty="0">
                <a:solidFill>
                  <a:srgbClr val="FF0000"/>
                </a:solidFill>
              </a:rPr>
              <a:t>예제 </a:t>
            </a:r>
            <a:r>
              <a:rPr lang="en-US" altLang="ko-KR" sz="2000" dirty="0" smtClean="0">
                <a:solidFill>
                  <a:srgbClr val="FF0000"/>
                </a:solidFill>
              </a:rPr>
              <a:t>1</a:t>
            </a:r>
          </a:p>
          <a:p>
            <a:pPr lvl="1" eaLnBrk="1" hangingPunct="1"/>
            <a:r>
              <a:rPr lang="en-US" altLang="ko-KR" sz="2000" dirty="0" smtClean="0"/>
              <a:t>\SOFTWARE\</a:t>
            </a:r>
            <a:r>
              <a:rPr lang="en-US" altLang="ko-KR" sz="2000" dirty="0" err="1" smtClean="0"/>
              <a:t>uCOS</a:t>
            </a:r>
            <a:r>
              <a:rPr lang="en-US" altLang="ko-KR" sz="2000" dirty="0" smtClean="0"/>
              <a:t>-II\Ix86L          x86 </a:t>
            </a:r>
            <a:r>
              <a:rPr lang="ko-KR" altLang="en-US" sz="2000" dirty="0" err="1" smtClean="0"/>
              <a:t>리얼모드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포팅</a:t>
            </a:r>
            <a:endParaRPr lang="en-US" altLang="ko-KR" sz="2000" dirty="0" smtClean="0"/>
          </a:p>
          <a:p>
            <a:pPr lvl="1" eaLnBrk="1" hangingPunct="1"/>
            <a:r>
              <a:rPr lang="en-US" altLang="ko-KR" sz="2000" dirty="0" smtClean="0"/>
              <a:t>\</a:t>
            </a:r>
            <a:r>
              <a:rPr lang="en-US" altLang="ko-KR" sz="2000" dirty="0"/>
              <a:t>SOFTWARE\</a:t>
            </a:r>
            <a:r>
              <a:rPr lang="en-US" altLang="ko-KR" sz="2000" dirty="0" err="1"/>
              <a:t>uCOS</a:t>
            </a:r>
            <a:r>
              <a:rPr lang="en-US" altLang="ko-KR" sz="2000" dirty="0"/>
              <a:t>-II\Ix86L-FP  </a:t>
            </a:r>
            <a:r>
              <a:rPr lang="en-US" altLang="ko-KR" sz="2000" dirty="0" smtClean="0"/>
              <a:t>x86 </a:t>
            </a:r>
            <a:r>
              <a:rPr lang="en-US" altLang="ko-KR" sz="2000" dirty="0"/>
              <a:t>FP </a:t>
            </a:r>
            <a:r>
              <a:rPr lang="ko-KR" altLang="en-US" sz="2000" dirty="0" err="1"/>
              <a:t>리얼모드</a:t>
            </a:r>
            <a:r>
              <a:rPr lang="ko-KR" altLang="en-US" sz="2000" dirty="0"/>
              <a:t> </a:t>
            </a:r>
            <a:r>
              <a:rPr lang="ko-KR" altLang="en-US" sz="2000" dirty="0" err="1" smtClean="0"/>
              <a:t>포팅</a:t>
            </a:r>
            <a:endParaRPr lang="en-US" altLang="ko-KR" sz="2000" dirty="0" smtClean="0"/>
          </a:p>
          <a:p>
            <a:pPr lvl="1" eaLnBrk="1" hangingPunct="1"/>
            <a:r>
              <a:rPr lang="en-US" altLang="ko-KR" sz="2000" dirty="0" smtClean="0"/>
              <a:t>\</a:t>
            </a:r>
            <a:r>
              <a:rPr lang="en-US" altLang="ko-KR" sz="2000" dirty="0"/>
              <a:t>SOFTWARE\</a:t>
            </a:r>
            <a:r>
              <a:rPr lang="en-US" altLang="ko-KR" sz="2000" dirty="0" err="1"/>
              <a:t>uCOS</a:t>
            </a:r>
            <a:r>
              <a:rPr lang="en-US" altLang="ko-KR" sz="2000" dirty="0"/>
              <a:t>-II\SOURCE         </a:t>
            </a:r>
            <a:r>
              <a:rPr lang="en-US" altLang="ko-KR" sz="2000" dirty="0" err="1"/>
              <a:t>uC</a:t>
            </a:r>
            <a:r>
              <a:rPr lang="en-US" altLang="ko-KR" sz="2000" dirty="0"/>
              <a:t>/OS-II </a:t>
            </a:r>
            <a:r>
              <a:rPr lang="ko-KR" altLang="en-US" sz="2000" dirty="0"/>
              <a:t>코드</a:t>
            </a:r>
            <a:endParaRPr lang="en-US" altLang="ko-KR" sz="20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0B344-FD2B-4A5F-B610-7535CB3DB390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975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 1</a:t>
            </a:r>
          </a:p>
          <a:p>
            <a:pPr lvl="1" eaLnBrk="1" hangingPunct="1"/>
            <a:r>
              <a:rPr lang="ko-KR" altLang="en-US" dirty="0" smtClean="0"/>
              <a:t>기본적인 </a:t>
            </a:r>
            <a:r>
              <a:rPr lang="ko-KR" altLang="en-US" dirty="0"/>
              <a:t>멀티캐스팅 수행 </a:t>
            </a:r>
            <a:r>
              <a:rPr lang="ko-KR" altLang="en-US" dirty="0" smtClean="0"/>
              <a:t>과</a:t>
            </a:r>
            <a:r>
              <a:rPr lang="ko-KR" altLang="en-US" dirty="0"/>
              <a:t>정</a:t>
            </a:r>
            <a:r>
              <a:rPr lang="ko-KR" altLang="en-US" dirty="0" smtClean="0"/>
              <a:t>을 </a:t>
            </a:r>
            <a:r>
              <a:rPr lang="ko-KR" altLang="en-US" dirty="0"/>
              <a:t>보여줌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10</a:t>
            </a:r>
            <a:r>
              <a:rPr lang="ko-KR" altLang="en-US" dirty="0"/>
              <a:t>개의 </a:t>
            </a:r>
            <a:r>
              <a:rPr lang="en-US" altLang="ko-KR" dirty="0"/>
              <a:t>Task</a:t>
            </a:r>
            <a:r>
              <a:rPr lang="ko-KR" altLang="en-US" dirty="0"/>
              <a:t>가 화면상 임의 위치에 각각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9</a:t>
            </a:r>
            <a:r>
              <a:rPr lang="ko-KR" altLang="en-US" dirty="0"/>
              <a:t>사이의 숫자를 </a:t>
            </a:r>
            <a:r>
              <a:rPr lang="ko-KR" altLang="en-US" dirty="0" smtClean="0"/>
              <a:t>표시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0B344-FD2B-4A5F-B610-7535CB3DB390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5" name="Picture 4" descr="uc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5696" y="3140968"/>
            <a:ext cx="6581272" cy="34662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1604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EX1.C </a:t>
            </a:r>
            <a:r>
              <a:rPr lang="ko-KR" altLang="en-US" dirty="0" smtClean="0"/>
              <a:t>다운로드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블랙보드에서 실습 </a:t>
            </a:r>
            <a:r>
              <a:rPr lang="en-US" altLang="ko-KR" dirty="0" smtClean="0"/>
              <a:t>2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EX1.c</a:t>
            </a:r>
            <a:r>
              <a:rPr lang="ko-KR" altLang="en-US" dirty="0" smtClean="0"/>
              <a:t>를 다운받는다</a:t>
            </a:r>
            <a:endParaRPr lang="en-US" altLang="ko-KR" dirty="0" smtClean="0"/>
          </a:p>
          <a:p>
            <a:pPr lvl="1"/>
            <a:r>
              <a:rPr lang="en-US" altLang="ko-KR" sz="2000" dirty="0"/>
              <a:t>C:\</a:t>
            </a:r>
            <a:r>
              <a:rPr lang="en-US" altLang="ko-KR" sz="2000" dirty="0" smtClean="0"/>
              <a:t>SOFTWARE\uCOS-II\EX1_x86L\BC45\SOURCE</a:t>
            </a:r>
            <a:r>
              <a:rPr lang="ko-KR" altLang="en-US" sz="2000" dirty="0" smtClean="0"/>
              <a:t>에 파일을 복사한다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덮어쓰기</a:t>
            </a:r>
            <a:r>
              <a:rPr lang="en-US" altLang="ko-KR" sz="200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0B344-FD2B-4A5F-B610-7535CB3DB390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283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EX1.C </a:t>
            </a:r>
            <a:r>
              <a:rPr lang="ko-KR" altLang="en-US" dirty="0" smtClean="0"/>
              <a:t>컴파일 및 실행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DOSBOX</a:t>
            </a:r>
            <a:r>
              <a:rPr lang="ko-KR" altLang="en-US" dirty="0" smtClean="0"/>
              <a:t>를 실행한다</a:t>
            </a:r>
            <a:endParaRPr lang="en-US" altLang="ko-KR" dirty="0"/>
          </a:p>
          <a:p>
            <a:pPr lvl="1"/>
            <a:r>
              <a:rPr lang="en-US" altLang="ko-KR" dirty="0" smtClean="0"/>
              <a:t>“mount c c:\” </a:t>
            </a:r>
            <a:r>
              <a:rPr lang="ko-KR" altLang="en-US" dirty="0" smtClean="0"/>
              <a:t>을 입력 후 </a:t>
            </a:r>
            <a:r>
              <a:rPr lang="en-US" altLang="ko-KR" dirty="0" smtClean="0"/>
              <a:t>Enter</a:t>
            </a:r>
          </a:p>
          <a:p>
            <a:pPr lvl="1"/>
            <a:r>
              <a:rPr lang="en-US" altLang="ko-KR" dirty="0" smtClean="0"/>
              <a:t>“c:”</a:t>
            </a:r>
            <a:r>
              <a:rPr lang="ko-KR" altLang="en-US" dirty="0" smtClean="0"/>
              <a:t>을 입력 후 </a:t>
            </a:r>
            <a:r>
              <a:rPr lang="en-US" altLang="ko-KR" dirty="0" smtClean="0"/>
              <a:t>Enter</a:t>
            </a:r>
          </a:p>
          <a:p>
            <a:pPr lvl="1"/>
            <a:r>
              <a:rPr lang="en-US" altLang="ko-KR" dirty="0" smtClean="0"/>
              <a:t>cd “SOFTWARE\</a:t>
            </a:r>
            <a:r>
              <a:rPr lang="en-US" altLang="ko-KR" dirty="0" err="1" smtClean="0"/>
              <a:t>uCOS</a:t>
            </a:r>
            <a:r>
              <a:rPr lang="en-US" altLang="ko-KR" dirty="0"/>
              <a:t>-</a:t>
            </a:r>
            <a:r>
              <a:rPr lang="en-US" altLang="ko-KR" dirty="0" smtClean="0"/>
              <a:t>II\EX1_x86L\BC45\MAKE”</a:t>
            </a:r>
            <a:r>
              <a:rPr lang="ko-KR" altLang="en-US" dirty="0" smtClean="0"/>
              <a:t>를 입력 후 </a:t>
            </a:r>
            <a:r>
              <a:rPr lang="en-US" altLang="ko-KR" dirty="0" smtClean="0"/>
              <a:t>Enter (TAB</a:t>
            </a:r>
            <a:r>
              <a:rPr lang="ko-KR" altLang="en-US" dirty="0" smtClean="0"/>
              <a:t>을 사용하면 자동완성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MAKEAPP.BAT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EX1.EXE </a:t>
            </a:r>
            <a:r>
              <a:rPr lang="ko-KR" altLang="en-US" dirty="0" smtClean="0"/>
              <a:t>실행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0B344-FD2B-4A5F-B610-7535CB3DB390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367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조화">
  <a:themeElements>
    <a:clrScheme name="조화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조화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조화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Office\Templates\디자인\조화.pot</Template>
  <TotalTime>13213</TotalTime>
  <Words>745</Words>
  <Application>Microsoft Office PowerPoint</Application>
  <PresentationFormat>화면 슬라이드 쇼(4:3)</PresentationFormat>
  <Paragraphs>172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Arial</vt:lpstr>
      <vt:lpstr>Tahoma</vt:lpstr>
      <vt:lpstr>나눔스퀘어</vt:lpstr>
      <vt:lpstr>맑은 고딕</vt:lpstr>
      <vt:lpstr>Courier New</vt:lpstr>
      <vt:lpstr>Wingdings</vt:lpstr>
      <vt:lpstr>굴림</vt:lpstr>
      <vt:lpstr>조화</vt:lpstr>
      <vt:lpstr>Embedded Software  (MicroC/OS-II: 1)</vt:lpstr>
      <vt:lpstr>Outline</vt:lpstr>
      <vt:lpstr>Overview  - 개요</vt:lpstr>
      <vt:lpstr>Overview  - 특징</vt:lpstr>
      <vt:lpstr>Overview  -  소프트웨어 구성요소</vt:lpstr>
      <vt:lpstr>First program –소스 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What to do ?</vt:lpstr>
      <vt:lpstr>PowerPoint 프레젠테이션</vt:lpstr>
      <vt:lpstr>PowerPoint 프레젠테이션</vt:lpstr>
    </vt:vector>
  </TitlesOfParts>
  <Company>우리집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&amp; Real-Time Software Research in Korea</dc:title>
  <dc:creator>우리집</dc:creator>
  <cp:lastModifiedBy>erslab-gh</cp:lastModifiedBy>
  <cp:revision>1232</cp:revision>
  <cp:lastPrinted>2017-09-12T01:20:56Z</cp:lastPrinted>
  <dcterms:created xsi:type="dcterms:W3CDTF">2003-07-20T14:59:53Z</dcterms:created>
  <dcterms:modified xsi:type="dcterms:W3CDTF">2018-09-12T02:50:17Z</dcterms:modified>
</cp:coreProperties>
</file>