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59" r:id="rId5"/>
    <p:sldId id="262" r:id="rId6"/>
    <p:sldId id="263" r:id="rId7"/>
    <p:sldId id="277" r:id="rId8"/>
    <p:sldId id="260" r:id="rId9"/>
    <p:sldId id="264" r:id="rId10"/>
    <p:sldId id="274" r:id="rId11"/>
    <p:sldId id="265" r:id="rId12"/>
    <p:sldId id="275" r:id="rId13"/>
    <p:sldId id="272" r:id="rId14"/>
    <p:sldId id="271" r:id="rId15"/>
    <p:sldId id="278" r:id="rId16"/>
    <p:sldId id="314" r:id="rId17"/>
    <p:sldId id="286" r:id="rId18"/>
    <p:sldId id="287" r:id="rId19"/>
    <p:sldId id="288" r:id="rId20"/>
    <p:sldId id="325" r:id="rId21"/>
    <p:sldId id="280" r:id="rId22"/>
    <p:sldId id="326" r:id="rId23"/>
    <p:sldId id="279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7E026-71BB-462D-9B61-A5DC282CE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长句和空语句可引起训练过程中的问题，因此将其删除，同时删除显不对齐句子删除。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4B9932-CB02-4260-A003-C871D796C7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这里要训练生成的语言模型（LM）是用来确保最后翻译后流畅的输出的，所以它是关于目标语言（这里是中翻英，即英语）的。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-gtn gtfile</a:t>
            </a:r>
            <a:endParaRPr lang="zh-CN" altLang="en-US"/>
          </a:p>
          <a:p>
            <a:r>
              <a:rPr lang="zh-CN" altLang="en-US"/>
              <a:t>where n is 1, 2, 3, 4, 5, 6, 7, 8, or 9. Save or retrieve Good-Turing parameters (cutoffs and discounting factors) in/from gtfile. This is useful as GT parameters should always be determined from unlimited vocabulary counts, whereas the eventual LM may use a limited vocabulary. The parameter files may also be hand-edited. If an -lm option is specified the GT parameters are read from gtfile, otherwise they are computed from the current counts and saved in gtfile.</a:t>
            </a:r>
            <a:endParaRPr lang="zh-CN" altLang="en-US"/>
          </a:p>
          <a:p>
            <a:r>
              <a:rPr lang="zh-CN" altLang="en-US"/>
              <a:t>-cdiscountn discount</a:t>
            </a:r>
            <a:endParaRPr lang="zh-CN" altLang="en-US"/>
          </a:p>
          <a:p>
            <a:r>
              <a:rPr lang="zh-CN" altLang="en-US"/>
              <a:t>where n is 1, 2, 3, 4, 5, 6, 7, 8, or 9. Use Ney's absolute discounting for N-grams of order n, using discount as the constant to subtract.</a:t>
            </a:r>
            <a:endParaRPr lang="zh-CN" altLang="en-US"/>
          </a:p>
          <a:p>
            <a:r>
              <a:rPr lang="zh-CN" altLang="en-US"/>
              <a:t>-wbdiscountn</a:t>
            </a:r>
            <a:endParaRPr lang="zh-CN" altLang="en-US"/>
          </a:p>
          <a:p>
            <a:r>
              <a:rPr lang="zh-CN" altLang="en-US"/>
              <a:t>where n is 1, 2, 3, 4, 5, 6, 7, 8, or 9. Use Witten-Bell discounting for N-grams of order n. (This is the estimator where the first occurrence of each word is taken to be a sample for the ``unseen'' event.)</a:t>
            </a:r>
            <a:endParaRPr lang="zh-CN" altLang="en-US"/>
          </a:p>
          <a:p>
            <a:r>
              <a:rPr lang="zh-CN" altLang="en-US"/>
              <a:t>-ndiscountn</a:t>
            </a:r>
            <a:endParaRPr lang="zh-CN" altLang="en-US"/>
          </a:p>
          <a:p>
            <a:r>
              <a:rPr lang="zh-CN" altLang="en-US"/>
              <a:t>where n is 1, 2, 3, 4, 5, 6, 7, 8, or 9. Use Ristad's natural discounting law for N-grams of order n.</a:t>
            </a:r>
            <a:endParaRPr lang="zh-CN" altLang="en-US"/>
          </a:p>
          <a:p>
            <a:r>
              <a:rPr lang="zh-CN" altLang="en-US"/>
              <a:t>-addsmoothn delta</a:t>
            </a:r>
            <a:endParaRPr lang="zh-CN" altLang="en-US"/>
          </a:p>
          <a:p>
            <a:r>
              <a:rPr lang="zh-CN" altLang="en-US"/>
              <a:t>where n is 1, 2, 3, 4, 5, 6, 7, 8, or 9. Smooth by adding delta to each N-gram count. This is usually a poor smoothing method and included mainly for instructional purposes.</a:t>
            </a:r>
            <a:endParaRPr lang="zh-CN" altLang="en-US"/>
          </a:p>
          <a:p>
            <a:r>
              <a:rPr lang="zh-CN" altLang="en-US"/>
              <a:t>-kndiscountn</a:t>
            </a:r>
            <a:endParaRPr lang="zh-CN" altLang="en-US"/>
          </a:p>
          <a:p>
            <a:r>
              <a:rPr lang="zh-CN" altLang="en-US"/>
              <a:t>where n is 1, 2, 3, 4, 5, 6, 7, 8, or 9. Use Chen and Goodman's modified Kneser-Ney discounting for N-grams of order 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reading 后面跟 Francisco 还是 glasses 呢？因为 “San Francisco” 是个很常见的地名，所以 Francisco 有一个很高的 unigram 概率，比 glasses 高，而 Francisco 偏偏只在 San 后面出现，这就非常不合理。而更合理的方式是，给 Francisco 一个较低的 unigram 概率，这样，bigram 模型表现会更好。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改进的方案是，我们不看 how likely is w，而去看 how likely is w to appear as a novel continuation，也就是，对每个单词，我们看它对应的 bigram type 的数量，然后，每个 bigram type 在第一次出现的时候都是 novel continuation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4B9932-CB02-4260-A003-C871D796C7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摩西：</a:t>
            </a:r>
            <a:endParaRPr lang="zh-CN" altLang="en-US"/>
          </a:p>
          <a:p>
            <a:r>
              <a:rPr lang="zh-CN" altLang="en-US"/>
              <a:t>公元前13世纪时犹太人的民族领袖。史学界认为他是犹太教的创始者</a:t>
            </a:r>
            <a:endParaRPr lang="zh-CN" altLang="en-US"/>
          </a:p>
          <a:p>
            <a:r>
              <a:rPr lang="zh-CN" altLang="en-US"/>
              <a:t>按照出埃及记的记载，摩西受上帝雅威（Yehoweh，或作耶和华）之命，率领被奴役的希伯来人离开古埃及前往一块富饶的应许之地。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Memory - this read in the phrase table into memory. For phrase-based model and chart decoding.</a:t>
            </a:r>
            <a:endParaRPr lang="zh-CN" altLang="en-US"/>
          </a:p>
          <a:p>
            <a:r>
              <a:rPr lang="zh-CN" altLang="en-US"/>
              <a:t>Note that this is much faster than Binary and OnDisk phrase table format, but it uses a lot</a:t>
            </a:r>
            <a:endParaRPr lang="zh-CN" altLang="en-US"/>
          </a:p>
          <a:p>
            <a:r>
              <a:rPr lang="zh-CN" altLang="en-US"/>
              <a:t>of RAM.</a:t>
            </a:r>
            <a:endParaRPr lang="zh-CN" altLang="en-US"/>
          </a:p>
          <a:p>
            <a:r>
              <a:rPr lang="zh-CN" altLang="en-US"/>
              <a:t>Binary - a phrase table is converted into a ’database’. Only the translations which are required</a:t>
            </a:r>
            <a:endParaRPr lang="zh-CN" altLang="en-US"/>
          </a:p>
          <a:p>
            <a:r>
              <a:rPr lang="zh-CN" altLang="en-US"/>
              <a:t>are loaded into memory. Therefore, requiring less memory, but potentially slower to run. For</a:t>
            </a:r>
            <a:endParaRPr lang="zh-CN" altLang="en-US"/>
          </a:p>
          <a:p>
            <a:r>
              <a:rPr lang="zh-CN" altLang="en-US"/>
              <a:t>phrase-based model</a:t>
            </a:r>
            <a:endParaRPr lang="zh-CN" altLang="en-US"/>
          </a:p>
          <a:p>
            <a:r>
              <a:rPr lang="zh-CN" altLang="en-US"/>
              <a:t>OnDisk - reimplementation of Binary for chart decoding.</a:t>
            </a:r>
            <a:endParaRPr lang="zh-CN" altLang="en-US"/>
          </a:p>
          <a:p>
            <a:r>
              <a:rPr lang="zh-CN" altLang="en-US"/>
              <a:t>SuffixArray - stores the parallel training data and word alignment in memory, instead of the</a:t>
            </a:r>
            <a:endParaRPr lang="zh-CN" altLang="en-US"/>
          </a:p>
          <a:p>
            <a:r>
              <a:rPr lang="zh-CN" altLang="en-US"/>
              <a:t>phrase table. Extraction is done on the fly. Also have a feature where you can add parallel</a:t>
            </a:r>
            <a:endParaRPr lang="zh-CN" altLang="en-US"/>
          </a:p>
          <a:p>
            <a:r>
              <a:rPr lang="zh-CN" altLang="en-US"/>
              <a:t>data while the decoder is running (’Dynamic Suffix Array’). For Phrase-based models. See</a:t>
            </a:r>
            <a:endParaRPr lang="zh-CN" altLang="en-US"/>
          </a:p>
          <a:p>
            <a:r>
              <a:rPr lang="zh-CN" altLang="en-US"/>
              <a:t>Levenberg et al., (2010)16</a:t>
            </a:r>
            <a:endParaRPr lang="zh-CN" altLang="en-US"/>
          </a:p>
          <a:p>
            <a:r>
              <a:rPr lang="zh-CN" altLang="en-US"/>
              <a:t>ALSuffixArray - Suffix array for hierarchical models. See Lopez (2008)17</a:t>
            </a:r>
            <a:endParaRPr lang="zh-CN" altLang="en-US"/>
          </a:p>
          <a:p>
            <a:r>
              <a:rPr lang="zh-CN" altLang="en-US"/>
              <a:t>FuzzyMatch - Implementation of Koehn and Senellart (2010)18</a:t>
            </a:r>
            <a:endParaRPr lang="zh-CN" altLang="en-US"/>
          </a:p>
          <a:p>
            <a:r>
              <a:rPr lang="zh-CN" altLang="en-US"/>
              <a:t>Hiero - like SCFG, but translation rules are in standard Hiero-style format</a:t>
            </a:r>
            <a:endParaRPr lang="zh-CN" altLang="en-US"/>
          </a:p>
          <a:p>
            <a:r>
              <a:rPr lang="zh-CN" altLang="en-US"/>
              <a:t>Compact - for phrase-based model. See Junczys-Dowmunt (2012)19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4B9932-CB02-4260-A003-C871D796C7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4B9932-CB02-4260-A003-C871D796C7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37F793-A47B-4DA7-B65F-12B394A5E1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并行语料库（</a:t>
            </a:r>
            <a:r>
              <a:rPr lang="en-US" altLang="zh-CN"/>
              <a:t>parallel corpus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字母对齐</a:t>
            </a:r>
            <a:endParaRPr lang="zh-CN" altLang="en-US"/>
          </a:p>
          <a:p>
            <a:r>
              <a:rPr lang="zh-CN" altLang="en-US"/>
              <a:t>4.03X10^26种排列组合</a:t>
            </a:r>
            <a:endParaRPr lang="zh-CN" altLang="en-US"/>
          </a:p>
          <a:p>
            <a:r>
              <a:rPr lang="zh-CN" altLang="en-US"/>
              <a:t>解读密码就是分析用古代语言写的文献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07E7-D356-4FF1-8052-7E8C7D18A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4B9932-CB02-4260-A003-C871D796C7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4B9932-CB02-4260-A003-C871D796C7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spc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39400" y="6057900"/>
            <a:ext cx="429986" cy="429986"/>
          </a:xfrm>
          <a:prstGeom prst="ellipse">
            <a:avLst/>
          </a:prstGeom>
          <a:solidFill>
            <a:schemeClr val="accent5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087100" y="6057900"/>
            <a:ext cx="429986" cy="4299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567255" y="6162675"/>
            <a:ext cx="123476" cy="220436"/>
            <a:chOff x="10668000" y="2600325"/>
            <a:chExt cx="201386" cy="433161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0668000" y="2600325"/>
              <a:ext cx="201386" cy="228600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677525" y="2832100"/>
              <a:ext cx="182336" cy="201386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rot="10800000">
            <a:off x="11265755" y="6162675"/>
            <a:ext cx="123476" cy="220436"/>
            <a:chOff x="10668000" y="2600325"/>
            <a:chExt cx="201386" cy="433161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0668000" y="2600325"/>
              <a:ext cx="201386" cy="228600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677525" y="2832100"/>
              <a:ext cx="182336" cy="201386"/>
            </a:xfrm>
            <a:prstGeom prst="line">
              <a:avLst/>
            </a:prstGeom>
            <a:ln>
              <a:solidFill>
                <a:schemeClr val="accent6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2583545" y="4227116"/>
            <a:ext cx="6154057" cy="0"/>
          </a:xfrm>
          <a:prstGeom prst="line">
            <a:avLst/>
          </a:prstGeom>
          <a:ln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64494" y="3128565"/>
            <a:ext cx="6655706" cy="1096936"/>
          </a:xfrm>
        </p:spPr>
        <p:txBody>
          <a:bodyPr anchor="ctr" anchorCtr="0">
            <a:norm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4494" y="4364315"/>
            <a:ext cx="6655705" cy="94110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-20320" y="2194560"/>
            <a:ext cx="6287135" cy="3270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86070" y="2185510"/>
            <a:ext cx="5261380" cy="3289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66881" y="3062654"/>
            <a:ext cx="3899758" cy="91204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6880" y="4043694"/>
            <a:ext cx="3899759" cy="687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53F-ED92-4541-903E-B03B38562B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666F-5BA6-4978-A1FA-3C68AAF284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 rot="8100000">
            <a:off x="-785410" y="-383079"/>
            <a:ext cx="6567170" cy="10278110"/>
          </a:xfrm>
          <a:custGeom>
            <a:avLst/>
            <a:gdLst>
              <a:gd name="connsiteX0" fmla="*/ 2645 w 10342"/>
              <a:gd name="connsiteY0" fmla="*/ 16186 h 16186"/>
              <a:gd name="connsiteX1" fmla="*/ 0 w 10342"/>
              <a:gd name="connsiteY1" fmla="*/ 13514 h 16186"/>
              <a:gd name="connsiteX2" fmla="*/ 1746 w 10342"/>
              <a:gd name="connsiteY2" fmla="*/ 0 h 16186"/>
              <a:gd name="connsiteX3" fmla="*/ 10342 w 10342"/>
              <a:gd name="connsiteY3" fmla="*/ 8545 h 16186"/>
              <a:gd name="connsiteX4" fmla="*/ 2645 w 10342"/>
              <a:gd name="connsiteY4" fmla="*/ 16186 h 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2" h="16186">
                <a:moveTo>
                  <a:pt x="2645" y="16186"/>
                </a:moveTo>
                <a:lnTo>
                  <a:pt x="0" y="13514"/>
                </a:lnTo>
                <a:lnTo>
                  <a:pt x="1746" y="0"/>
                </a:lnTo>
                <a:lnTo>
                  <a:pt x="10342" y="8545"/>
                </a:lnTo>
                <a:lnTo>
                  <a:pt x="2645" y="161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06780" y="5104765"/>
            <a:ext cx="5313680" cy="81343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06780" y="3599815"/>
            <a:ext cx="5313680" cy="1325880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5.xml"/><Relationship Id="rId2" Type="http://schemas.openxmlformats.org/officeDocument/2006/relationships/image" Target="../media/image9.png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image" Target="../media/image10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5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5.xml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8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64765" y="3128645"/>
            <a:ext cx="9368790" cy="109664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Moses</a:t>
            </a:r>
            <a:r>
              <a:rPr lang="zh-CN" altLang="en-US">
                <a:sym typeface="+mn-ea"/>
              </a:rPr>
              <a:t>构建机器翻译系统</a:t>
            </a:r>
            <a:endParaRPr lang="zh-CN" altLang="en-US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匡南臻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384050" y="2189949"/>
            <a:ext cx="2209802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2018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ea"/>
              </a:rPr>
              <a:t>统一格式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初始每句话的字和词组都被转换为没有格式的形式(例如统一为小写）。</a:t>
            </a:r>
            <a:endParaRPr lang="zh-CN" altLang="en-US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建立模型：</a:t>
            </a:r>
            <a:endParaRPr lang="zh-CN" altLang="en-US" sz="1800" dirty="0"/>
          </a:p>
          <a:p>
            <a:pPr lvl="1" algn="just">
              <a:lnSpc>
                <a:spcPct val="120000"/>
              </a:lnSpc>
            </a:pPr>
            <a:r>
              <a:rPr lang="en-US" altLang="zh-CN" sz="1600" dirty="0">
                <a:sym typeface="+mn-ea"/>
              </a:rPr>
              <a:t>~</a:t>
            </a:r>
            <a:r>
              <a:rPr lang="zh-CN" altLang="en-US" sz="1600" dirty="0">
                <a:sym typeface="+mn-ea"/>
              </a:rPr>
              <a:t>/mosesdecoder/scripts/recaser/train-truecaser.perl  </a:t>
            </a:r>
            <a:r>
              <a:rPr lang="en-US" altLang="zh-CN" sz="1400" dirty="0">
                <a:sym typeface="+mn-ea"/>
              </a:rPr>
              <a:t>\# True caser</a:t>
            </a:r>
            <a:endParaRPr lang="en-US" altLang="zh-CN" sz="14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sym typeface="+mn-ea"/>
              </a:rPr>
              <a:t>--model data_train/truecase-model.en </a:t>
            </a:r>
            <a:r>
              <a:rPr lang="en-US" altLang="zh-CN" sz="1600" dirty="0">
                <a:sym typeface="+mn-ea"/>
              </a:rPr>
              <a:t>\#</a:t>
            </a:r>
            <a:r>
              <a:rPr lang="zh-CN" altLang="en-US" sz="1400" dirty="0">
                <a:sym typeface="+mn-ea"/>
              </a:rPr>
              <a:t>模型文件存放</a:t>
            </a:r>
            <a:endParaRPr lang="zh-CN" altLang="en-US" sz="14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00" dirty="0">
                <a:sym typeface="+mn-ea"/>
              </a:rPr>
              <a:t>--corpus nc.tok.en </a:t>
            </a:r>
            <a:r>
              <a:rPr lang="en-US" altLang="zh-CN" sz="1600" dirty="0">
                <a:sym typeface="+mn-ea"/>
              </a:rPr>
              <a:t>\#</a:t>
            </a:r>
            <a:r>
              <a:rPr lang="zh-CN" altLang="en-US" sz="1600" dirty="0">
                <a:sym typeface="+mn-ea"/>
              </a:rPr>
              <a:t>源文文件</a:t>
            </a:r>
            <a:endParaRPr lang="zh-CN" altLang="en-US" sz="16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20" dirty="0"/>
              <a:t>统一格式</a:t>
            </a:r>
            <a:endParaRPr lang="zh-CN" altLang="en-US" sz="1620" dirty="0"/>
          </a:p>
          <a:p>
            <a:pPr lvl="1" algn="just">
              <a:lnSpc>
                <a:spcPct val="120000"/>
              </a:lnSpc>
            </a:pPr>
            <a:r>
              <a:rPr lang="en-US" altLang="zh-CN" sz="1500" dirty="0">
                <a:sym typeface="+mn-ea"/>
              </a:rPr>
              <a:t>~</a:t>
            </a:r>
            <a:r>
              <a:rPr lang="zh-CN" altLang="en-US" sz="1500" dirty="0">
                <a:sym typeface="+mn-ea"/>
              </a:rPr>
              <a:t>/mosesdecoder/scripts/recaser/truecase.perl 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--model data_train/truecase-model.en &lt; nc.tok.en &gt; nc.true.en</a:t>
            </a:r>
            <a:endParaRPr lang="zh-CN" altLang="en-US" sz="15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清理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清理空行，多余的空格字符，过长或过短的句子：</a:t>
            </a:r>
            <a:endParaRPr lang="zh-CN" altLang="en-US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500" dirty="0">
                <a:sym typeface="+mn-ea"/>
              </a:rPr>
              <a:t>~</a:t>
            </a:r>
            <a:r>
              <a:rPr lang="zh-CN" altLang="en-US" sz="1500" dirty="0">
                <a:sym typeface="+mn-ea"/>
              </a:rPr>
              <a:t>/mosesdecoder/scripts/training/clean-corpus-n.perl 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清理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nc.true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文件抬头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zh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文件结尾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en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文件结尾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nc.clean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输出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1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最小阀值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80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最大阀值</a:t>
            </a:r>
            <a:endParaRPr lang="zh-CN" altLang="en-US" sz="15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25484" y="870858"/>
            <a:ext cx="2743200" cy="26468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03</a:t>
            </a:r>
            <a:endParaRPr kumimoji="0" lang="en-US" altLang="zh-CN" sz="1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语言模型训练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a-DK" altLang="zh-CN"/>
              <a:t>Language Model Training</a:t>
            </a:r>
            <a:endParaRPr lang="da-DK" altLang="zh-CN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>
                <a:sym typeface="+mn-ea"/>
              </a:rPr>
              <a:t>语言模型训练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3578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建立一个合适的3-gram语言模型：</a:t>
            </a:r>
            <a:endParaRPr lang="zh-CN" altLang="en-US" sz="1800" dirty="0"/>
          </a:p>
          <a:p>
            <a:pPr lvl="1" algn="just">
              <a:lnSpc>
                <a:spcPct val="120000"/>
              </a:lnSpc>
            </a:pPr>
            <a:r>
              <a:rPr lang="en-US" altLang="zh-CN" sz="1500" dirty="0"/>
              <a:t>~</a:t>
            </a:r>
            <a:r>
              <a:rPr lang="zh-CN" altLang="en-US" sz="1500" dirty="0"/>
              <a:t>/mosesdecoder/bin/lmplz </a:t>
            </a:r>
            <a:r>
              <a:rPr lang="en-US" altLang="en-US" sz="1500" dirty="0"/>
              <a:t>\</a:t>
            </a:r>
            <a:endParaRPr lang="en-US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-o 3 </a:t>
            </a:r>
            <a:r>
              <a:rPr lang="en-US" altLang="zh-CN" sz="1500" dirty="0"/>
              <a:t>\#3-gram</a:t>
            </a:r>
            <a:endParaRPr lang="en-US" altLang="zh-CN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&lt; data_train/nc.true.en </a:t>
            </a:r>
            <a:r>
              <a:rPr lang="en-US" altLang="zh-CN" sz="1500" dirty="0"/>
              <a:t>\#</a:t>
            </a:r>
            <a:r>
              <a:rPr lang="zh-CN" altLang="zh-CN" sz="1500" dirty="0"/>
              <a:t>导入</a:t>
            </a:r>
            <a:endParaRPr lang="zh-CN" altLang="zh-CN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&gt; nc.zh-en.arpa.en </a:t>
            </a:r>
            <a:r>
              <a:rPr lang="en-US" altLang="zh-CN" sz="1500" dirty="0"/>
              <a:t>\#</a:t>
            </a:r>
            <a:r>
              <a:rPr lang="zh-CN" altLang="en-US" sz="1500" dirty="0"/>
              <a:t>写入</a:t>
            </a:r>
            <a:endParaRPr lang="zh-CN" altLang="en-US" sz="15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二值化（加快载入）：</a:t>
            </a:r>
            <a:endParaRPr lang="zh-CN" altLang="en-US" sz="1800" dirty="0"/>
          </a:p>
          <a:p>
            <a:pPr lvl="1" algn="just">
              <a:lnSpc>
                <a:spcPct val="120000"/>
              </a:lnSpc>
            </a:pPr>
            <a:r>
              <a:rPr lang="en-US" altLang="zh-CN" sz="1500" dirty="0"/>
              <a:t>~</a:t>
            </a:r>
            <a:r>
              <a:rPr lang="zh-CN" altLang="en-US" sz="1500" dirty="0"/>
              <a:t>/mosesdecoder/bin/build_binary nc.zh-en.arpa.en nc.zh-en.blm.en</a:t>
            </a:r>
            <a:endParaRPr lang="zh-CN" altLang="en-US" sz="1500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语言模型测试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370" y="1527810"/>
            <a:ext cx="6754495" cy="4336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语言模型训练工具SRILM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The SRI Language Modeling Toolkit</a:t>
            </a:r>
            <a:endParaRPr lang="zh-CN" altLang="en-US" sz="18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SRILM是著名的约翰霍普金斯夏季研讨会（Johns Hopkins Summer Workshop）的产物，诞生于1995年，由SRI实验室（SRI Speech Technology and Research Laboratory）的Andreas Stolcke负责开发维护。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zh-CN" sz="3600" dirty="0">
                <a:solidFill>
                  <a:schemeClr val="tx1"/>
                </a:solidFill>
              </a:rPr>
              <a:t>计数</a:t>
            </a:r>
            <a:endParaRPr lang="zh-CN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从语料库中生成n-gram计数文件：</a:t>
            </a:r>
            <a:endParaRPr lang="zh-CN" altLang="en-US" sz="18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ngram-count </a:t>
            </a:r>
            <a:r>
              <a:rPr lang="en-US" altLang="zh-CN" sz="1500" dirty="0"/>
              <a:t>\</a:t>
            </a:r>
            <a:endParaRPr lang="en-US" altLang="zh-CN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-text </a:t>
            </a:r>
            <a:r>
              <a:rPr lang="en-US" altLang="zh-CN" sz="1500" dirty="0"/>
              <a:t>nc.tok.en</a:t>
            </a:r>
            <a:r>
              <a:rPr lang="zh-CN" altLang="en-US" sz="1500" dirty="0"/>
              <a:t> </a:t>
            </a:r>
            <a:r>
              <a:rPr lang="en-US" altLang="en-US" sz="1500" dirty="0"/>
              <a:t>\#</a:t>
            </a:r>
            <a:r>
              <a:rPr lang="zh-CN" altLang="en-US" sz="1500" dirty="0"/>
              <a:t>文本源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-order 3 </a:t>
            </a:r>
            <a:r>
              <a:rPr lang="en-US" altLang="zh-CN" sz="1500" dirty="0"/>
              <a:t>\#3-gram</a:t>
            </a:r>
            <a:endParaRPr lang="en-US" altLang="zh-CN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-write nc.en.count </a:t>
            </a:r>
            <a:r>
              <a:rPr lang="en-US" altLang="en-US" sz="1500" dirty="0"/>
              <a:t>\</a:t>
            </a:r>
            <a:r>
              <a:rPr lang="en-US" altLang="zh-CN" sz="1500" dirty="0"/>
              <a:t>#</a:t>
            </a:r>
            <a:r>
              <a:rPr lang="zh-CN" altLang="zh-CN" sz="1500" dirty="0"/>
              <a:t>写入文本</a:t>
            </a:r>
            <a:endParaRPr lang="zh-CN" altLang="zh-CN" sz="15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zh-CN" sz="3600" dirty="0">
                <a:solidFill>
                  <a:schemeClr val="tx1"/>
                </a:solidFill>
              </a:rPr>
              <a:t>生成语言模型</a:t>
            </a:r>
            <a:endParaRPr lang="zh-CN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从上一步生成的计数文件中训练语言模型：</a:t>
            </a:r>
            <a:endParaRPr lang="zh-CN" altLang="en-US" sz="18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ngram-count </a:t>
            </a:r>
            <a:endParaRPr lang="zh-CN" altLang="en-US" sz="18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-read nc.en.count </a:t>
            </a:r>
            <a:r>
              <a:rPr lang="en-US" altLang="zh-CN" sz="1800" dirty="0">
                <a:sym typeface="+mn-ea"/>
              </a:rPr>
              <a:t>\#</a:t>
            </a:r>
            <a:r>
              <a:rPr lang="zh-CN" altLang="en-US" sz="1800" dirty="0">
                <a:sym typeface="+mn-ea"/>
              </a:rPr>
              <a:t>源文件</a:t>
            </a:r>
            <a:endParaRPr lang="zh-CN" altLang="en-US" sz="18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-order 3 </a:t>
            </a:r>
            <a:r>
              <a:rPr lang="en-US" altLang="zh-CN" sz="1800" dirty="0">
                <a:sym typeface="+mn-ea"/>
              </a:rPr>
              <a:t>\# 3-gram</a:t>
            </a:r>
            <a:endParaRPr lang="en-US" altLang="zh-CN" sz="18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-lm nc.en.lm </a:t>
            </a:r>
            <a:r>
              <a:rPr lang="en-US" altLang="zh-CN" sz="1800" dirty="0">
                <a:sym typeface="+mn-ea"/>
              </a:rPr>
              <a:t>\#</a:t>
            </a:r>
            <a:r>
              <a:rPr lang="zh-CN" altLang="zh-CN" sz="1800" dirty="0">
                <a:sym typeface="+mn-ea"/>
              </a:rPr>
              <a:t>语言模型目标文件</a:t>
            </a:r>
            <a:endParaRPr lang="zh-CN" altLang="zh-CN" sz="18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-interpolate </a:t>
            </a:r>
            <a:r>
              <a:rPr lang="en-US" altLang="en-US" sz="1800" dirty="0">
                <a:sym typeface="+mn-ea"/>
              </a:rPr>
              <a:t>\#</a:t>
            </a:r>
            <a:r>
              <a:rPr lang="zh-CN" altLang="en-US" sz="1800" dirty="0">
                <a:sym typeface="+mn-ea"/>
              </a:rPr>
              <a:t>当n是1</a:t>
            </a:r>
            <a:r>
              <a:rPr lang="en-US" altLang="zh-CN" sz="1800" dirty="0">
                <a:sym typeface="+mn-ea"/>
              </a:rPr>
              <a:t>-9</a:t>
            </a:r>
            <a:r>
              <a:rPr lang="zh-CN" altLang="en-US" sz="1800" dirty="0">
                <a:sym typeface="+mn-ea"/>
              </a:rPr>
              <a:t>时，导致在指定阶n的低估N-gram概率估计值用低阶估计进行插值。</a:t>
            </a:r>
            <a:endParaRPr lang="zh-CN" altLang="en-US" sz="18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sym typeface="+mn-ea"/>
              </a:rPr>
              <a:t>-kndiscount </a:t>
            </a:r>
            <a:r>
              <a:rPr lang="en-US" altLang="zh-CN" sz="1800" dirty="0">
                <a:sym typeface="+mn-ea"/>
              </a:rPr>
              <a:t>\#</a:t>
            </a:r>
            <a:r>
              <a:rPr lang="zh-CN" altLang="en-US" sz="1800" dirty="0">
                <a:sym typeface="+mn-ea"/>
              </a:rPr>
              <a:t>当</a:t>
            </a:r>
            <a:r>
              <a:rPr lang="en-US" altLang="zh-CN" sz="1800" dirty="0">
                <a:sym typeface="+mn-ea"/>
              </a:rPr>
              <a:t>n是1-9</a:t>
            </a:r>
            <a:r>
              <a:rPr lang="zh-CN" altLang="en-US" sz="1800" dirty="0">
                <a:sym typeface="+mn-ea"/>
              </a:rPr>
              <a:t>时，</a:t>
            </a:r>
            <a:r>
              <a:rPr lang="en-US" altLang="zh-CN" sz="1800" dirty="0">
                <a:sym typeface="+mn-ea"/>
              </a:rPr>
              <a:t>使用Chen和Goodman的改进的Kneser-Ney discounting</a:t>
            </a:r>
            <a:r>
              <a:rPr lang="zh-CN" altLang="en-US" sz="1800" dirty="0">
                <a:sym typeface="+mn-ea"/>
              </a:rPr>
              <a:t>方</a:t>
            </a:r>
            <a:r>
              <a:rPr lang="en-US" altLang="zh-CN" sz="1800" dirty="0">
                <a:sym typeface="+mn-ea"/>
              </a:rPr>
              <a:t>法计算n阶N-gram。</a:t>
            </a:r>
            <a:endParaRPr lang="zh-CN" altLang="en-US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利用上一步生成的语言模型计算测试集的困惑度</a:t>
            </a:r>
            <a:endParaRPr lang="zh-CN" altLang="en-US" sz="1800" dirty="0"/>
          </a:p>
          <a:p>
            <a:pPr lvl="1" algn="just">
              <a:lnSpc>
                <a:spcPct val="120000"/>
              </a:lnSpc>
            </a:pPr>
            <a:r>
              <a:rPr lang="zh-CN" altLang="en-US" sz="1400" dirty="0"/>
              <a:t>ngram -ppl </a:t>
            </a:r>
            <a:r>
              <a:rPr lang="en-US" altLang="zh-CN" sz="1400" dirty="0"/>
              <a:t>corpus.test</a:t>
            </a:r>
            <a:r>
              <a:rPr lang="zh-CN" altLang="en-US" sz="1400" dirty="0"/>
              <a:t> -order 3 -lm </a:t>
            </a:r>
            <a:r>
              <a:rPr lang="en-US" altLang="zh-CN" sz="1400" dirty="0"/>
              <a:t>corpus</a:t>
            </a:r>
            <a:r>
              <a:rPr lang="zh-CN" altLang="en-US" sz="1400" dirty="0"/>
              <a:t>.en.lm &gt; </a:t>
            </a:r>
            <a:r>
              <a:rPr lang="en-US" altLang="zh-CN" sz="1400" dirty="0">
                <a:sym typeface="+mn-ea"/>
              </a:rPr>
              <a:t>corpus</a:t>
            </a:r>
            <a:r>
              <a:rPr lang="zh-CN" altLang="en-US" sz="1400" dirty="0"/>
              <a:t>.en.lm.ppl</a:t>
            </a:r>
            <a:endParaRPr lang="zh-CN" altLang="en-US" sz="1400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>
                <a:sym typeface="+mn-ea"/>
              </a:rPr>
              <a:t>Shannon game: 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6000">
                <a:sym typeface="+mn-ea"/>
              </a:rPr>
              <a:t> </a:t>
            </a:r>
            <a:r>
              <a:rPr lang="zh-CN" altLang="en-US" sz="6000">
                <a:sym typeface="+mn-ea"/>
              </a:rPr>
              <a:t>I can't see without my reading (Francisco/glasses)?</a:t>
            </a:r>
            <a:endParaRPr lang="zh-CN" altLang="en-US" sz="60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25484" y="870858"/>
            <a:ext cx="2743200" cy="26468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04</a:t>
            </a:r>
            <a:endParaRPr kumimoji="0" lang="en-US" altLang="zh-CN" sz="1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翻译模型训练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da-DK"/>
              <a:t>T</a:t>
            </a:r>
            <a:r>
              <a:rPr lang="da-DK" altLang="zh-CN"/>
              <a:t>ranslate </a:t>
            </a:r>
            <a:r>
              <a:rPr lang="en-US" altLang="da-DK"/>
              <a:t>M</a:t>
            </a:r>
            <a:r>
              <a:rPr lang="da-DK" altLang="zh-CN"/>
              <a:t>ode</a:t>
            </a:r>
            <a:r>
              <a:rPr lang="en-US" altLang="da-DK"/>
              <a:t>l Training</a:t>
            </a:r>
            <a:endParaRPr lang="en-US" altLang="da-DK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摩西（</a:t>
            </a:r>
            <a:r>
              <a:rPr lang="en-US" altLang="zh-CN" dirty="0">
                <a:solidFill>
                  <a:schemeClr val="tx1"/>
                </a:solidFill>
              </a:rPr>
              <a:t>Moses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占位符 9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970280" y="1525270"/>
            <a:ext cx="6938645" cy="4625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964" y="41467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dirty="0">
                <a:solidFill>
                  <a:schemeClr val="tx1"/>
                </a:solidFill>
              </a:rPr>
              <a:t>训练模型的九个步骤</a:t>
            </a:r>
            <a:endParaRPr lang="zh-CN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86790" y="1428750"/>
            <a:ext cx="10039985" cy="364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>
                <a:latin typeface="+mn-lt"/>
                <a:ea typeface="+mn-ea"/>
              </a:rPr>
              <a:t>1. </a:t>
            </a:r>
            <a:r>
              <a:rPr lang="zh-CN" altLang="en-US" sz="1800" dirty="0">
                <a:latin typeface="+mn-lt"/>
                <a:ea typeface="+mn-ea"/>
              </a:rPr>
              <a:t>准备数据</a:t>
            </a:r>
            <a:endParaRPr lang="zh-CN" altLang="en-US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2. </a:t>
            </a:r>
            <a:r>
              <a:rPr lang="zh-CN" altLang="en-US" sz="1800" dirty="0">
                <a:latin typeface="+mn-lt"/>
                <a:ea typeface="+mn-ea"/>
              </a:rPr>
              <a:t>运行</a:t>
            </a:r>
            <a:r>
              <a:rPr lang="en-US" altLang="zh-CN" sz="1800" dirty="0">
                <a:latin typeface="+mn-lt"/>
                <a:ea typeface="+mn-ea"/>
              </a:rPr>
              <a:t>GIZA++</a:t>
            </a:r>
            <a:endParaRPr lang="en-US" altLang="zh-CN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3. </a:t>
            </a:r>
            <a:r>
              <a:rPr lang="zh-CN" altLang="en-US" sz="1800" dirty="0">
                <a:latin typeface="+mn-lt"/>
                <a:ea typeface="+mn-ea"/>
              </a:rPr>
              <a:t>单词对齐</a:t>
            </a:r>
            <a:endParaRPr lang="zh-CN" altLang="en-US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4. </a:t>
            </a:r>
            <a:r>
              <a:rPr lang="zh-CN" altLang="en-US" sz="1800" dirty="0">
                <a:latin typeface="+mn-lt"/>
                <a:ea typeface="+mn-ea"/>
              </a:rPr>
              <a:t>得到词法翻译表</a:t>
            </a:r>
            <a:endParaRPr lang="zh-CN" altLang="en-US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5. </a:t>
            </a:r>
            <a:r>
              <a:rPr lang="zh-CN" altLang="en-US" sz="1800" dirty="0">
                <a:latin typeface="+mn-lt"/>
                <a:ea typeface="+mn-ea"/>
              </a:rPr>
              <a:t>提取短语</a:t>
            </a:r>
            <a:endParaRPr lang="zh-CN" altLang="en-US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6. </a:t>
            </a:r>
            <a:r>
              <a:rPr lang="zh-CN" altLang="en-US" sz="1800" dirty="0">
                <a:latin typeface="+mn-lt"/>
                <a:ea typeface="+mn-ea"/>
              </a:rPr>
              <a:t>短语评分</a:t>
            </a:r>
            <a:endParaRPr lang="zh-CN" altLang="en-US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7. </a:t>
            </a:r>
            <a:r>
              <a:rPr lang="zh-CN" altLang="en-US" sz="1800" dirty="0">
                <a:latin typeface="+mn-lt"/>
                <a:ea typeface="+mn-ea"/>
              </a:rPr>
              <a:t>建立词汇化重新排序模型</a:t>
            </a:r>
            <a:endParaRPr lang="zh-CN" altLang="en-US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8. </a:t>
            </a:r>
            <a:r>
              <a:rPr lang="zh-CN" altLang="en-US" sz="1800" dirty="0">
                <a:latin typeface="+mn-lt"/>
                <a:ea typeface="+mn-ea"/>
              </a:rPr>
              <a:t>建立生成模型</a:t>
            </a:r>
            <a:endParaRPr lang="zh-CN" altLang="en-US" sz="1800" dirty="0">
              <a:latin typeface="+mn-lt"/>
              <a:ea typeface="+mn-ea"/>
            </a:endParaRPr>
          </a:p>
          <a:p>
            <a:r>
              <a:rPr lang="en-US" altLang="zh-CN" sz="1800" dirty="0">
                <a:latin typeface="+mn-lt"/>
                <a:ea typeface="+mn-ea"/>
              </a:rPr>
              <a:t>9. </a:t>
            </a:r>
            <a:r>
              <a:rPr lang="zh-CN" altLang="en-US" sz="1800" dirty="0">
                <a:latin typeface="+mn-lt"/>
                <a:ea typeface="+mn-ea"/>
              </a:rPr>
              <a:t>创建配置文本</a:t>
            </a:r>
            <a:endParaRPr lang="zh-CN" altLang="en-US" sz="1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665" y="1428750"/>
            <a:ext cx="5293360" cy="27482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翻译模型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20000"/>
              </a:lnSpc>
            </a:pPr>
            <a:r>
              <a:rPr lang="zh-CN" altLang="en-US" sz="1500" dirty="0"/>
              <a:t>nohup nice </a:t>
            </a:r>
            <a:r>
              <a:rPr lang="en-US" altLang="zh-CN" sz="1500" dirty="0"/>
              <a:t>~</a:t>
            </a:r>
            <a:r>
              <a:rPr lang="zh-CN" altLang="en-US" sz="1500" dirty="0"/>
              <a:t>/mosesdecoder/scripts/training/train-model.perl </a:t>
            </a:r>
            <a:r>
              <a:rPr lang="en-US" altLang="zh-CN" sz="1500" dirty="0"/>
              <a:t>\</a:t>
            </a:r>
            <a:endParaRPr lang="en-US" altLang="zh-CN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-root-dir train </a:t>
            </a:r>
            <a:r>
              <a:rPr lang="en-US" altLang="zh-CN" sz="1500" dirty="0"/>
              <a:t>	\#</a:t>
            </a:r>
            <a:r>
              <a:rPr lang="zh-CN" altLang="en-US" sz="1500" dirty="0"/>
              <a:t>输出文件夹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-corpus ~/moses_train/data_train/nc.clean </a:t>
            </a:r>
            <a:r>
              <a:rPr lang="en-US" altLang="zh-CN" sz="1500" dirty="0"/>
              <a:t>	\#</a:t>
            </a:r>
            <a:r>
              <a:rPr lang="zh-CN" altLang="en-US" sz="1500" dirty="0"/>
              <a:t>文本源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-f zh </a:t>
            </a:r>
            <a:r>
              <a:rPr lang="en-US" altLang="zh-CN" sz="1500" dirty="0"/>
              <a:t>	\#</a:t>
            </a:r>
            <a:r>
              <a:rPr lang="zh-CN" altLang="en-US" sz="1500" dirty="0"/>
              <a:t>源语言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-e en </a:t>
            </a:r>
            <a:r>
              <a:rPr lang="en-US" altLang="zh-CN" sz="1500" dirty="0"/>
              <a:t>	\#</a:t>
            </a:r>
            <a:r>
              <a:rPr lang="zh-CN" altLang="en-US" sz="1500" dirty="0"/>
              <a:t>目标语言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-alignment grow-diag-final-and </a:t>
            </a:r>
            <a:r>
              <a:rPr lang="en-US" altLang="zh-CN" sz="1500" dirty="0"/>
              <a:t>	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对齐</a:t>
            </a:r>
            <a:endParaRPr lang="en-US" altLang="zh-CN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-reordering msd-bidirectional-fe </a:t>
            </a:r>
            <a:r>
              <a:rPr lang="en-US" altLang="zh-CN" sz="1500" dirty="0"/>
              <a:t>	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记录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-lm 0:3:</a:t>
            </a:r>
            <a:r>
              <a:rPr lang="en-US" altLang="zh-CN" sz="1500" dirty="0"/>
              <a:t>~</a:t>
            </a:r>
            <a:r>
              <a:rPr lang="zh-CN" altLang="en-US" sz="1500" dirty="0"/>
              <a:t>/moses_train/nc.en.lm:8 </a:t>
            </a:r>
            <a:r>
              <a:rPr lang="en-US" altLang="zh-CN" sz="1500" dirty="0"/>
              <a:t>	\#</a:t>
            </a:r>
            <a:r>
              <a:rPr lang="zh-CN" altLang="en-US" sz="1500" dirty="0"/>
              <a:t>语言模型 factor:order:filenam</a:t>
            </a:r>
            <a:r>
              <a:rPr lang="en-US" altLang="zh-CN" sz="1500" dirty="0"/>
              <a:t>e:type</a:t>
            </a:r>
            <a:endParaRPr lang="en-US" altLang="zh-CN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-external-bin-dir ~/moses_tools -cores 8  </a:t>
            </a:r>
            <a:r>
              <a:rPr lang="en-US" altLang="zh-CN" sz="1500" dirty="0"/>
              <a:t>	\#8</a:t>
            </a:r>
            <a:r>
              <a:rPr lang="zh-CN" altLang="en-US" sz="1500" dirty="0"/>
              <a:t>核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&gt;&amp; training.out &amp;	</a:t>
            </a:r>
            <a:r>
              <a:rPr lang="en-US" altLang="en-US" sz="1500" dirty="0"/>
              <a:t>\# </a:t>
            </a:r>
            <a:r>
              <a:rPr lang="zh-CN" altLang="en-US" sz="1500" dirty="0"/>
              <a:t>输出</a:t>
            </a:r>
            <a:endParaRPr lang="zh-CN" altLang="en-US" sz="1500" dirty="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25484" y="870858"/>
            <a:ext cx="2743200" cy="26468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05</a:t>
            </a:r>
            <a:endParaRPr kumimoji="0" lang="en-US" altLang="zh-CN" sz="1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调整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da-DK"/>
              <a:t>T</a:t>
            </a:r>
            <a:r>
              <a:rPr lang="da-DK" altLang="zh-CN"/>
              <a:t>uning</a:t>
            </a:r>
            <a:endParaRPr lang="da-DK" altLang="zh-CN"/>
          </a:p>
        </p:txBody>
      </p:sp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调整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/>
              <a:t>corpus.dev.en</a:t>
            </a:r>
            <a:r>
              <a:rPr lang="zh-CN" altLang="en-US" sz="1800" dirty="0"/>
              <a:t>和</a:t>
            </a:r>
            <a:r>
              <a:rPr lang="en-US" altLang="zh-CN" sz="1800" dirty="0"/>
              <a:t>corpus.dev.zh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分词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统一格式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调整</a:t>
            </a:r>
            <a:endParaRPr lang="zh-CN" altLang="en-US" sz="18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nohup nice </a:t>
            </a:r>
            <a:r>
              <a:rPr lang="en-US" altLang="zh-CN" sz="1500" dirty="0"/>
              <a:t>~</a:t>
            </a:r>
            <a:r>
              <a:rPr lang="zh-CN" altLang="en-US" sz="1500" dirty="0"/>
              <a:t>/mosesdecoder/scripts/training/mert-moses.pl </a:t>
            </a:r>
            <a:r>
              <a:rPr lang="en-US" altLang="zh-CN" sz="1500" dirty="0"/>
              <a:t>\#</a:t>
            </a:r>
            <a:r>
              <a:rPr lang="zh-CN" altLang="en-US" sz="1500" dirty="0"/>
              <a:t>调整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~/moses_train/data_dev/dev.true.zh </a:t>
            </a:r>
            <a:r>
              <a:rPr lang="en-US" altLang="zh-CN" sz="1500" dirty="0"/>
              <a:t>\#</a:t>
            </a:r>
            <a:r>
              <a:rPr lang="zh-CN" altLang="en-US" sz="1500" dirty="0"/>
              <a:t>用于调整的中文文件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~/moses_train/data_dev/dev.true.en </a:t>
            </a:r>
            <a:r>
              <a:rPr lang="en-US" altLang="zh-CN" sz="1500" dirty="0"/>
              <a:t>\#</a:t>
            </a:r>
            <a:r>
              <a:rPr lang="zh-CN" altLang="en-US" sz="1500" dirty="0"/>
              <a:t>用于调整的英文文件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en-US" altLang="zh-CN" sz="1500" dirty="0"/>
              <a:t>~</a:t>
            </a:r>
            <a:r>
              <a:rPr lang="zh-CN" altLang="en-US" sz="1500" dirty="0"/>
              <a:t>/mosesdecoder/bin/moses </a:t>
            </a:r>
            <a:r>
              <a:rPr lang="en-US" altLang="zh-CN" sz="1500" dirty="0"/>
              <a:t>\#moses</a:t>
            </a:r>
            <a:endParaRPr lang="en-US" altLang="zh-CN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~/moses_train/train/model/moses.ini </a:t>
            </a:r>
            <a:r>
              <a:rPr lang="en-US" altLang="zh-CN" sz="1500" dirty="0"/>
              <a:t>\#</a:t>
            </a:r>
            <a:r>
              <a:rPr lang="zh-CN" altLang="en-US" sz="1500" dirty="0"/>
              <a:t>输出的翻译模型配置 </a:t>
            </a:r>
            <a:endParaRPr lang="zh-CN" altLang="en-US" sz="1500" dirty="0"/>
          </a:p>
          <a:p>
            <a:pPr lvl="1" algn="just">
              <a:lnSpc>
                <a:spcPct val="120000"/>
              </a:lnSpc>
            </a:pPr>
            <a:r>
              <a:rPr lang="zh-CN" altLang="en-US" sz="1500" dirty="0"/>
              <a:t>--mertdir </a:t>
            </a:r>
            <a:r>
              <a:rPr lang="en-US" altLang="zh-CN" sz="1500" dirty="0"/>
              <a:t>~</a:t>
            </a:r>
            <a:r>
              <a:rPr lang="zh-CN" altLang="en-US" sz="1500" dirty="0"/>
              <a:t>/mosesdecoder/bin/ &amp;&gt; mert.out &amp;</a:t>
            </a:r>
            <a:r>
              <a:rPr lang="en-US" altLang="zh-CN" sz="1500" dirty="0"/>
              <a:t>\#</a:t>
            </a:r>
            <a:r>
              <a:rPr lang="zh-CN" altLang="en-US" sz="1500" dirty="0"/>
              <a:t>输出</a:t>
            </a:r>
            <a:endParaRPr lang="zh-CN" altLang="en-US" sz="15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25484" y="870858"/>
            <a:ext cx="2743200" cy="26468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06</a:t>
            </a:r>
            <a:endParaRPr kumimoji="0" lang="en-US" altLang="zh-CN" sz="1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da-DK"/>
              <a:t>Testing</a:t>
            </a:r>
            <a:endParaRPr lang="en-US" altLang="da-DK"/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测试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corpus.test.en</a:t>
            </a:r>
            <a:r>
              <a:rPr lang="zh-CN" altLang="en-US" sz="1800" dirty="0">
                <a:sym typeface="+mn-ea"/>
              </a:rPr>
              <a:t>和</a:t>
            </a:r>
            <a:r>
              <a:rPr lang="en-US" altLang="zh-CN" sz="1800" dirty="0">
                <a:sym typeface="+mn-ea"/>
              </a:rPr>
              <a:t>corpus.test.zh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分词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统一格式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翻译</a:t>
            </a:r>
            <a:endParaRPr lang="zh-CN" altLang="en-US" sz="1800" dirty="0"/>
          </a:p>
          <a:p>
            <a:pPr lvl="1" algn="l">
              <a:lnSpc>
                <a:spcPct val="120000"/>
              </a:lnSpc>
            </a:pPr>
            <a:r>
              <a:rPr lang="zh-CN" altLang="en-US" sz="1500" dirty="0"/>
              <a:t>nohup nice </a:t>
            </a:r>
            <a:r>
              <a:rPr lang="en-US" altLang="zh-CN" sz="1500" dirty="0"/>
              <a:t>~</a:t>
            </a:r>
            <a:r>
              <a:rPr lang="zh-CN" altLang="en-US" sz="1500" dirty="0"/>
              <a:t>/mosesdecoder/bin/moses -f ~/moses_train/train/model/moses.ini &lt; ~/moses_train/data_test/test.true.zh &gt; newstest2017.translated.en 2&gt; newstest2017.out</a:t>
            </a:r>
            <a:endParaRPr lang="zh-CN" altLang="en-US" sz="15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测试（</a:t>
            </a:r>
            <a:r>
              <a:rPr lang="en-US" altLang="zh-CN" sz="1800" dirty="0"/>
              <a:t>BLEU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lvl="1" algn="l">
              <a:lnSpc>
                <a:spcPct val="120000"/>
              </a:lnSpc>
            </a:pPr>
            <a:r>
              <a:rPr lang="en-US" altLang="zh-CN" sz="1500" dirty="0"/>
              <a:t>~</a:t>
            </a:r>
            <a:r>
              <a:rPr lang="zh-CN" altLang="en-US" sz="1500" dirty="0"/>
              <a:t>/mosesdecoder/scripts/generic/multi-bleu.perl -lc ~/moses_train/data_test/test.true.en &lt; newstest2017.translated.en</a:t>
            </a:r>
            <a:endParaRPr lang="zh-CN" altLang="en-US" sz="1500" dirty="0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副标题 4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Thank You</a:t>
            </a:r>
            <a:endParaRPr lang="en-US" altLang="zh-CN" dirty="0"/>
          </a:p>
        </p:txBody>
      </p:sp>
      <p:sp>
        <p:nvSpPr>
          <p:cNvPr id="45" name="标题 4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罗塞塔（</a:t>
            </a:r>
            <a:r>
              <a:rPr lang="en-US" altLang="zh-CN" dirty="0">
                <a:solidFill>
                  <a:schemeClr val="tx1"/>
                </a:solidFill>
              </a:rPr>
              <a:t>Rosetta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784850" y="443230"/>
            <a:ext cx="2990850" cy="56826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2141855"/>
            <a:ext cx="4132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埃及象形文字（</a:t>
            </a:r>
            <a:r>
              <a:rPr lang="en-US" altLang="zh-CN">
                <a:sym typeface="+mn-ea"/>
              </a:rPr>
              <a:t>Egyptian hieroglyphs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埃及通俗文字（</a:t>
            </a:r>
            <a:r>
              <a:rPr lang="en-US" altLang="zh-CN">
                <a:sym typeface="+mn-ea"/>
              </a:rPr>
              <a:t>Egyptian demotic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古希腊文（</a:t>
            </a:r>
            <a:r>
              <a:rPr lang="en-US" altLang="zh-CN">
                <a:sym typeface="+mn-ea"/>
              </a:rPr>
              <a:t>Greek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964" y="41467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>
                <a:solidFill>
                  <a:schemeClr val="tx1"/>
                </a:solidFill>
              </a:rPr>
              <a:t>替换加密（Substitution Cipher）</a:t>
            </a:r>
            <a:endParaRPr lang="zh-CN" sz="3600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4915" y="1540510"/>
            <a:ext cx="800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ingcmpnqsnwf cv fpn owoktvcv hu ihgzsnwfv rqcffnw cw owgcnwf kowazoanv</a:t>
            </a:r>
            <a:endParaRPr lang="en-US" altLang="zh-CN"/>
          </a:p>
        </p:txBody>
      </p:sp>
      <p:sp>
        <p:nvSpPr>
          <p:cNvPr id="11" name="下箭头 10"/>
          <p:cNvSpPr/>
          <p:nvPr/>
        </p:nvSpPr>
        <p:spPr>
          <a:xfrm>
            <a:off x="4275455" y="1995170"/>
            <a:ext cx="1901190" cy="27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4915" y="2343150"/>
            <a:ext cx="8001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gcmp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qs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wf </a:t>
            </a:r>
            <a:r>
              <a:rPr lang="en-US" altLang="zh-CN"/>
              <a:t>cv fp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 owoktvcv hu ihgzs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wfv rqcff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 cw owgc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wf kowazoa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782185" y="1950720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=&gt; 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225550" y="3187065"/>
            <a:ext cx="800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gcm</a:t>
            </a:r>
            <a:r>
              <a:rPr lang="en-US" altLang="zh-CN">
                <a:solidFill>
                  <a:srgbClr val="00B050"/>
                </a:solidFill>
              </a:rPr>
              <a:t>h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qs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wf </a:t>
            </a:r>
            <a:r>
              <a:rPr lang="en-US" altLang="zh-CN"/>
              <a:t>cv </a:t>
            </a:r>
            <a:r>
              <a:rPr lang="en-US" altLang="zh-CN">
                <a:solidFill>
                  <a:srgbClr val="00B050"/>
                </a:solidFill>
              </a:rPr>
              <a:t>th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 owoktvcv hu i</a:t>
            </a:r>
            <a:r>
              <a:rPr lang="en-US" altLang="zh-CN">
                <a:solidFill>
                  <a:srgbClr val="00B050"/>
                </a:solidFill>
              </a:rPr>
              <a:t>h</a:t>
            </a:r>
            <a:r>
              <a:rPr lang="en-US" altLang="zh-CN"/>
              <a:t>gzs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</a:t>
            </a:r>
            <a:r>
              <a:rPr lang="en-US" altLang="zh-CN">
                <a:solidFill>
                  <a:srgbClr val="00B050"/>
                </a:solidFill>
              </a:rPr>
              <a:t>t</a:t>
            </a:r>
            <a:r>
              <a:rPr lang="en-US" altLang="zh-CN"/>
              <a:t>v rqc</a:t>
            </a:r>
            <a:r>
              <a:rPr lang="en-US" altLang="zh-CN">
                <a:solidFill>
                  <a:srgbClr val="00B050"/>
                </a:solidFill>
              </a:rPr>
              <a:t>tt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 cw owgc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</a:t>
            </a:r>
            <a:r>
              <a:rPr lang="en-US" altLang="zh-CN">
                <a:solidFill>
                  <a:srgbClr val="00B050"/>
                </a:solidFill>
              </a:rPr>
              <a:t>t</a:t>
            </a:r>
            <a:r>
              <a:rPr lang="en-US" altLang="zh-CN"/>
              <a:t> kowazoa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4126230" y="2830195"/>
            <a:ext cx="2200910" cy="356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82185" y="2824480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fp =&gt; th</a:t>
            </a:r>
            <a:endParaRPr lang="en-US" altLang="zh-CN"/>
          </a:p>
        </p:txBody>
      </p:sp>
      <p:sp>
        <p:nvSpPr>
          <p:cNvPr id="18" name="下箭头 17"/>
          <p:cNvSpPr/>
          <p:nvPr/>
        </p:nvSpPr>
        <p:spPr>
          <a:xfrm>
            <a:off x="4261485" y="3616960"/>
            <a:ext cx="2007235" cy="347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25550" y="3985260"/>
            <a:ext cx="794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gcm</a:t>
            </a:r>
            <a:r>
              <a:rPr lang="en-US" altLang="zh-CN">
                <a:solidFill>
                  <a:srgbClr val="00B050"/>
                </a:solidFill>
              </a:rPr>
              <a:t>h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qs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wf </a:t>
            </a:r>
            <a:r>
              <a:rPr lang="en-US" altLang="zh-CN">
                <a:solidFill>
                  <a:srgbClr val="7030A0"/>
                </a:solidFill>
              </a:rPr>
              <a:t>of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th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 owokt</a:t>
            </a:r>
            <a:r>
              <a:rPr lang="en-US" altLang="zh-CN">
                <a:solidFill>
                  <a:srgbClr val="7030A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ofo</a:t>
            </a:r>
            <a:r>
              <a:rPr lang="en-US" altLang="zh-CN"/>
              <a:t> hu i</a:t>
            </a:r>
            <a:r>
              <a:rPr lang="en-US" altLang="zh-CN">
                <a:solidFill>
                  <a:srgbClr val="00B050"/>
                </a:solidFill>
              </a:rPr>
              <a:t>h</a:t>
            </a:r>
            <a:r>
              <a:rPr lang="en-US" altLang="zh-CN"/>
              <a:t>gzs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</a:t>
            </a:r>
            <a:r>
              <a:rPr lang="en-US" altLang="zh-CN">
                <a:solidFill>
                  <a:srgbClr val="00B050"/>
                </a:solidFill>
              </a:rPr>
              <a:t>t</a:t>
            </a:r>
            <a:r>
              <a:rPr lang="en-US" altLang="zh-CN"/>
              <a:t>v rqc</a:t>
            </a:r>
            <a:r>
              <a:rPr lang="en-US" altLang="zh-CN">
                <a:solidFill>
                  <a:srgbClr val="00B050"/>
                </a:solidFill>
              </a:rPr>
              <a:t>tt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 cw owgc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</a:t>
            </a:r>
            <a:r>
              <a:rPr lang="en-US" altLang="zh-CN">
                <a:solidFill>
                  <a:srgbClr val="00B050"/>
                </a:solidFill>
              </a:rPr>
              <a:t>t</a:t>
            </a:r>
            <a:r>
              <a:rPr lang="en-US" altLang="zh-CN"/>
              <a:t> kowazoa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782185" y="361696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cv =&gt; of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224915" y="4896485"/>
            <a:ext cx="762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g</a:t>
            </a:r>
            <a:r>
              <a:rPr lang="en-US" altLang="zh-CN">
                <a:solidFill>
                  <a:srgbClr val="7030A0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>
                <a:solidFill>
                  <a:srgbClr val="00B050"/>
                </a:solidFill>
              </a:rPr>
              <a:t>h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qs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chemeClr val="tx1"/>
                </a:solidFill>
              </a:rPr>
              <a:t>wf </a:t>
            </a:r>
            <a:r>
              <a:rPr lang="en-US" altLang="zh-CN">
                <a:solidFill>
                  <a:srgbClr val="7030A0"/>
                </a:solidFill>
              </a:rPr>
              <a:t>is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th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 owokt</a:t>
            </a:r>
            <a:r>
              <a:rPr lang="en-US" altLang="zh-CN">
                <a:solidFill>
                  <a:srgbClr val="7030A0"/>
                </a:solidFill>
              </a:rPr>
              <a:t>isi</a:t>
            </a:r>
            <a:r>
              <a:rPr lang="en-US" altLang="zh-CN"/>
              <a:t> hu i</a:t>
            </a:r>
            <a:r>
              <a:rPr lang="en-US" altLang="zh-CN">
                <a:solidFill>
                  <a:srgbClr val="00B050"/>
                </a:solidFill>
              </a:rPr>
              <a:t>h</a:t>
            </a:r>
            <a:r>
              <a:rPr lang="en-US" altLang="zh-CN"/>
              <a:t>gzs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</a:t>
            </a:r>
            <a:r>
              <a:rPr lang="en-US" altLang="zh-CN">
                <a:solidFill>
                  <a:srgbClr val="00B050"/>
                </a:solidFill>
              </a:rPr>
              <a:t>t</a:t>
            </a:r>
            <a:r>
              <a:rPr lang="en-US" altLang="zh-CN">
                <a:solidFill>
                  <a:srgbClr val="7030A0"/>
                </a:solidFill>
              </a:rPr>
              <a:t>s</a:t>
            </a:r>
            <a:r>
              <a:rPr lang="en-US" altLang="zh-CN"/>
              <a:t> rqc</a:t>
            </a:r>
            <a:r>
              <a:rPr lang="en-US" altLang="zh-CN">
                <a:solidFill>
                  <a:srgbClr val="00B050"/>
                </a:solidFill>
              </a:rPr>
              <a:t>tt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 </a:t>
            </a:r>
            <a:r>
              <a:rPr lang="en-US" altLang="zh-CN">
                <a:solidFill>
                  <a:srgbClr val="7030A0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en-US" altLang="zh-CN"/>
              <a:t>owg</a:t>
            </a:r>
            <a:r>
              <a:rPr lang="en-US" altLang="zh-CN">
                <a:solidFill>
                  <a:srgbClr val="7030A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w</a:t>
            </a:r>
            <a:r>
              <a:rPr lang="en-US" altLang="zh-CN">
                <a:solidFill>
                  <a:srgbClr val="00B050"/>
                </a:solidFill>
              </a:rPr>
              <a:t>t</a:t>
            </a:r>
            <a:r>
              <a:rPr lang="en-US" altLang="zh-CN"/>
              <a:t> kowazoa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rgbClr val="7030A0"/>
                </a:solidFill>
              </a:rPr>
              <a:t>s</a:t>
            </a:r>
            <a:endParaRPr lang="en-US" altLang="zh-CN">
              <a:solidFill>
                <a:srgbClr val="7030A0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4310380" y="4353560"/>
            <a:ext cx="1901190" cy="48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769485" y="441071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cv =&gt; is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>
            <a:off x="4411345" y="5369560"/>
            <a:ext cx="1737360" cy="492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83970" y="5895340"/>
            <a:ext cx="739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decipherment is the analysis of documents written in ancient languages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057775" y="5431790"/>
            <a:ext cx="44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1245870" y="1781175"/>
            <a:ext cx="2507615" cy="1198880"/>
            <a:chOff x="1216983" y="2307267"/>
            <a:chExt cx="1552992" cy="1071751"/>
          </a:xfrm>
        </p:grpSpPr>
        <p:sp>
          <p:nvSpPr>
            <p:cNvPr id="5" name="Rectangle 4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21401846">
              <a:off x="1276266" y="2307267"/>
              <a:ext cx="1493709" cy="9799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1216983" y="2307267"/>
              <a:ext cx="1552992" cy="1071751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anchor="ctr" anchorCtr="0">
              <a:norm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>
                  <a:sym typeface="Arial" panose="020B0604020202020204" pitchFamily="34" charset="0"/>
                </a:rPr>
                <a:t>句子：</a:t>
              </a:r>
              <a:r>
                <a:rPr lang="en-US" altLang="da-DK">
                  <a:sym typeface="Arial" panose="020B0604020202020204" pitchFamily="34" charset="0"/>
                </a:rPr>
                <a:t>5w</a:t>
              </a:r>
              <a:endParaRPr lang="en-US" altLang="da-DK">
                <a:sym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sym typeface="Arial" panose="020B0604020202020204" pitchFamily="34" charset="0"/>
                </a:rPr>
                <a:t>词频：</a:t>
              </a:r>
              <a:r>
                <a:rPr lang="en-US" altLang="zh-CN">
                  <a:sym typeface="Arial" panose="020B0604020202020204" pitchFamily="34" charset="0"/>
                </a:rPr>
                <a:t>50</a:t>
              </a:r>
              <a:endParaRPr lang="en-US" altLang="zh-CN">
                <a:sym typeface="Arial" panose="020B0604020202020204" pitchFamily="34" charset="0"/>
              </a:endParaRPr>
            </a:p>
          </p:txBody>
        </p:sp>
      </p:grpSp>
      <p:sp>
        <p:nvSpPr>
          <p:cNvPr id="18" name="标题 1"/>
          <p:cNvSpPr txBox="1"/>
          <p:nvPr>
            <p:custDataLst>
              <p:tags r:id="rId4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数据实验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510" y="3071495"/>
            <a:ext cx="2266950" cy="234315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4732655" y="1729740"/>
            <a:ext cx="2507615" cy="1198880"/>
            <a:chOff x="1216983" y="2307267"/>
            <a:chExt cx="1552992" cy="1071751"/>
          </a:xfrm>
        </p:grpSpPr>
        <p:sp>
          <p:nvSpPr>
            <p:cNvPr id="10" name="Rectangle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21401846">
              <a:off x="1276266" y="2307267"/>
              <a:ext cx="1493709" cy="9799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1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1216983" y="2307267"/>
              <a:ext cx="1552992" cy="1071751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anchor="ctr" anchorCtr="0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>
                  <a:sym typeface="Arial" panose="020B0604020202020204" pitchFamily="34" charset="0"/>
                </a:rPr>
                <a:t>句子：</a:t>
              </a:r>
              <a:r>
                <a:rPr lang="en-US" altLang="zh-CN">
                  <a:sym typeface="Arial" panose="020B0604020202020204" pitchFamily="34" charset="0"/>
                </a:rPr>
                <a:t>2</a:t>
              </a:r>
              <a:r>
                <a:rPr lang="en-US" altLang="da-DK">
                  <a:sym typeface="Arial" panose="020B0604020202020204" pitchFamily="34" charset="0"/>
                </a:rPr>
                <a:t>w</a:t>
              </a:r>
              <a:endParaRPr lang="en-US" altLang="da-DK">
                <a:sym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sym typeface="Arial" panose="020B0604020202020204" pitchFamily="34" charset="0"/>
                </a:rPr>
                <a:t>词频：</a:t>
              </a:r>
              <a:r>
                <a:rPr lang="en-US" altLang="zh-CN">
                  <a:sym typeface="Arial" panose="020B0604020202020204" pitchFamily="34" charset="0"/>
                </a:rPr>
                <a:t>50</a:t>
              </a:r>
              <a:endParaRPr lang="en-US" altLang="zh-CN"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8237220" y="1712595"/>
            <a:ext cx="2507615" cy="1198880"/>
            <a:chOff x="1216983" y="2307267"/>
            <a:chExt cx="1552992" cy="1071751"/>
          </a:xfrm>
        </p:grpSpPr>
        <p:sp>
          <p:nvSpPr>
            <p:cNvPr id="20" name="Rectangle 4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21401846">
              <a:off x="1276266" y="2307267"/>
              <a:ext cx="1493709" cy="9799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1" name="Freeform 46"/>
            <p:cNvSpPr/>
            <p:nvPr>
              <p:custDataLst>
                <p:tags r:id="rId11"/>
              </p:custDataLst>
            </p:nvPr>
          </p:nvSpPr>
          <p:spPr bwMode="auto">
            <a:xfrm>
              <a:off x="1216983" y="2307267"/>
              <a:ext cx="1552992" cy="1071751"/>
            </a:xfrm>
            <a:custGeom>
              <a:avLst/>
              <a:gdLst>
                <a:gd name="T0" fmla="*/ 1285 w 1336"/>
                <a:gd name="T1" fmla="*/ 922 h 922"/>
                <a:gd name="T2" fmla="*/ 0 w 1336"/>
                <a:gd name="T3" fmla="*/ 843 h 922"/>
                <a:gd name="T4" fmla="*/ 52 w 1336"/>
                <a:gd name="T5" fmla="*/ 0 h 922"/>
                <a:gd name="T6" fmla="*/ 1336 w 1336"/>
                <a:gd name="T7" fmla="*/ 78 h 922"/>
                <a:gd name="T8" fmla="*/ 1285 w 1336"/>
                <a:gd name="T9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6" h="922">
                  <a:moveTo>
                    <a:pt x="1285" y="922"/>
                  </a:moveTo>
                  <a:lnTo>
                    <a:pt x="0" y="843"/>
                  </a:lnTo>
                  <a:lnTo>
                    <a:pt x="52" y="0"/>
                  </a:lnTo>
                  <a:lnTo>
                    <a:pt x="1336" y="78"/>
                  </a:lnTo>
                  <a:lnTo>
                    <a:pt x="1285" y="922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anchor="ctr" anchorCtr="0">
              <a:normAutofit/>
            </a:bodyPr>
            <a:p>
              <a:pPr algn="ctr">
                <a:lnSpc>
                  <a:spcPct val="110000"/>
                </a:lnSpc>
              </a:pPr>
              <a:r>
                <a:rPr lang="zh-CN" altLang="en-US">
                  <a:sym typeface="Arial" panose="020B0604020202020204" pitchFamily="34" charset="0"/>
                </a:rPr>
                <a:t>句子：</a:t>
              </a:r>
              <a:r>
                <a:rPr lang="en-US" altLang="da-DK">
                  <a:sym typeface="Arial" panose="020B0604020202020204" pitchFamily="34" charset="0"/>
                </a:rPr>
                <a:t>1w</a:t>
              </a:r>
              <a:endParaRPr lang="en-US" altLang="da-DK">
                <a:sym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>
                  <a:sym typeface="Arial" panose="020B0604020202020204" pitchFamily="34" charset="0"/>
                </a:rPr>
                <a:t>词频：</a:t>
              </a:r>
              <a:r>
                <a:rPr lang="en-US" altLang="zh-CN">
                  <a:sym typeface="Arial" panose="020B0604020202020204" pitchFamily="34" charset="0"/>
                </a:rPr>
                <a:t>50</a:t>
              </a:r>
              <a:endParaRPr lang="en-US" altLang="zh-CN">
                <a:sym typeface="Arial" panose="020B060402020202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311910" y="5718810"/>
            <a:ext cx="5745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前</a:t>
            </a:r>
            <a:r>
              <a:rPr lang="en-US" altLang="zh-CN"/>
              <a:t>10</a:t>
            </a:r>
            <a:r>
              <a:rPr lang="zh-CN" altLang="en-US"/>
              <a:t>次为随机从</a:t>
            </a:r>
            <a:r>
              <a:rPr lang="en-US" altLang="zh-CN"/>
              <a:t>1700</a:t>
            </a:r>
            <a:r>
              <a:rPr lang="zh-CN" altLang="zh-CN"/>
              <a:t>万</a:t>
            </a:r>
            <a:r>
              <a:rPr lang="zh-CN" altLang="en-US"/>
              <a:t>条文本中抽取句子的词袋总量；</a:t>
            </a:r>
            <a:endParaRPr lang="zh-CN" altLang="en-US"/>
          </a:p>
          <a:p>
            <a:r>
              <a:rPr lang="zh-CN" altLang="en-US"/>
              <a:t>倒数第二行为交叉词袋数量；</a:t>
            </a:r>
            <a:endParaRPr lang="zh-CN" altLang="en-US"/>
          </a:p>
          <a:p>
            <a:r>
              <a:rPr lang="zh-CN" altLang="en-US"/>
              <a:t>最后一行为平均标准差；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6825" y="3090545"/>
            <a:ext cx="2038350" cy="23145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5520" y="3071495"/>
            <a:ext cx="1771650" cy="233362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Moses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占位符 5" descr="C:\Users\endsm\Desktop\coin-tiny.pngcoin-tiny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729541" y="713673"/>
            <a:ext cx="5537835" cy="54036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Moses</a:t>
            </a:r>
            <a:r>
              <a:rPr lang="zh-CN" altLang="en-US" dirty="0">
                <a:sym typeface="+mn-ea"/>
              </a:rPr>
              <a:t>是由英国爱丁堡大学、德国亚琛工业大学等8家单位联合开发的一个基于短语的统计机器翻译系统，可以训练由一个任意两种语言的翻译模型。你仅仅需要提供一份翻译文本（并行语料库）。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25484" y="870858"/>
            <a:ext cx="2743200" cy="26468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01</a:t>
            </a:r>
            <a:endParaRPr kumimoji="0" lang="en-US" altLang="zh-CN" sz="1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分词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da-DK"/>
              <a:t>Tokenizer</a:t>
            </a:r>
            <a:endParaRPr lang="en-US" altLang="da-DK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分词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800" dirty="0">
                <a:sym typeface="+mn-ea"/>
              </a:rPr>
              <a:t>主要是在单词和单词之间或者单词和标点之间插入空白，以便于后续识别和其他操作。</a:t>
            </a:r>
            <a:endParaRPr lang="en-US" altLang="zh-CN" sz="18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500" dirty="0">
                <a:sym typeface="+mn-ea"/>
              </a:rPr>
              <a:t>~</a:t>
            </a:r>
            <a:r>
              <a:rPr lang="zh-CN" altLang="en-US" sz="1500" dirty="0">
                <a:sym typeface="+mn-ea"/>
              </a:rPr>
              <a:t>/mosesdecoder/scripts/tokenizer/tokenizer.perl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分词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-l en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语言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-threads 8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线程 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&lt; corpus</a:t>
            </a:r>
            <a:r>
              <a:rPr lang="en-US" altLang="zh-CN" sz="1500" dirty="0">
                <a:sym typeface="+mn-ea"/>
              </a:rPr>
              <a:t>.</a:t>
            </a:r>
            <a:r>
              <a:rPr lang="zh-CN" altLang="en-US" sz="1500" dirty="0">
                <a:sym typeface="+mn-ea"/>
              </a:rPr>
              <a:t>zh-en.en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导入</a:t>
            </a:r>
            <a:endParaRPr lang="zh-CN" altLang="en-US" sz="1500" dirty="0">
              <a:sym typeface="+mn-ea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500" dirty="0">
                <a:sym typeface="+mn-ea"/>
              </a:rPr>
              <a:t>&gt; nc.tok.en </a:t>
            </a:r>
            <a:r>
              <a:rPr lang="en-US" altLang="zh-CN" sz="1500" dirty="0">
                <a:sym typeface="+mn-ea"/>
              </a:rPr>
              <a:t>\#</a:t>
            </a:r>
            <a:r>
              <a:rPr lang="zh-CN" altLang="en-US" sz="1500" dirty="0">
                <a:sym typeface="+mn-ea"/>
              </a:rPr>
              <a:t>写入文本</a:t>
            </a:r>
            <a:endParaRPr lang="zh-CN" altLang="en-US" sz="15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中文分词：</a:t>
            </a:r>
            <a:endParaRPr lang="zh-CN" altLang="en-US" sz="1800" dirty="0"/>
          </a:p>
          <a:p>
            <a:pPr lvl="2" algn="just">
              <a:lnSpc>
                <a:spcPct val="120000"/>
              </a:lnSpc>
            </a:pPr>
            <a:r>
              <a:rPr lang="zh-CN" altLang="en-US" sz="1350" dirty="0"/>
              <a:t>分词</a:t>
            </a:r>
            <a:endParaRPr lang="zh-CN" altLang="en-US" sz="1350" dirty="0"/>
          </a:p>
          <a:p>
            <a:pPr lvl="2" algn="just">
              <a:lnSpc>
                <a:spcPct val="120000"/>
              </a:lnSpc>
            </a:pPr>
            <a:r>
              <a:rPr lang="en-US" altLang="zh-CN" sz="1350" dirty="0">
                <a:sym typeface="+mn-ea"/>
              </a:rPr>
              <a:t>~</a:t>
            </a:r>
            <a:r>
              <a:rPr lang="zh-CN" altLang="en-US" sz="1350" dirty="0">
                <a:sym typeface="+mn-ea"/>
              </a:rPr>
              <a:t>/mosesdecoder/scripts/tokenizer/tokenizer.perl -l en -threads 8 &lt; corpus</a:t>
            </a:r>
            <a:r>
              <a:rPr lang="en-US" altLang="zh-CN" sz="1350" dirty="0">
                <a:sym typeface="+mn-ea"/>
              </a:rPr>
              <a:t>.</a:t>
            </a:r>
            <a:r>
              <a:rPr lang="zh-CN" altLang="en-US" sz="1350" dirty="0">
                <a:sym typeface="+mn-ea"/>
              </a:rPr>
              <a:t>zh-en.</a:t>
            </a:r>
            <a:r>
              <a:rPr lang="en-US" altLang="zh-CN" sz="1350" dirty="0">
                <a:sym typeface="+mn-ea"/>
              </a:rPr>
              <a:t>zh</a:t>
            </a:r>
            <a:r>
              <a:rPr lang="zh-CN" altLang="en-US" sz="1350" dirty="0">
                <a:sym typeface="+mn-ea"/>
              </a:rPr>
              <a:t> &gt; nc.tok.en</a:t>
            </a:r>
            <a:endParaRPr lang="zh-CN" altLang="en-US" sz="135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lvl="1" algn="just">
              <a:lnSpc>
                <a:spcPct val="120000"/>
              </a:lnSpc>
            </a:pPr>
            <a:endParaRPr lang="zh-CN" altLang="en-US" sz="15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525484" y="870858"/>
            <a:ext cx="2743200" cy="26468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02</a:t>
            </a:r>
            <a:endParaRPr kumimoji="0" lang="en-US" altLang="zh-CN" sz="1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统一格式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a-DK" altLang="zh-CN"/>
              <a:t>Truecaser and </a:t>
            </a:r>
            <a:r>
              <a:rPr lang="en-US" altLang="da-DK"/>
              <a:t>T</a:t>
            </a:r>
            <a:r>
              <a:rPr lang="da-DK" altLang="zh-CN"/>
              <a:t>ruecasing</a:t>
            </a:r>
            <a:endParaRPr lang="da-DK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46_1*i*0"/>
  <p:tag name="KSO_WM_TEMPLATE_CATEGORY" val="custom"/>
  <p:tag name="KSO_WM_TEMPLATE_INDEX" val="20185046"/>
  <p:tag name="KSO_WM_UNIT_INDEX" val="0"/>
</p:tagLst>
</file>

<file path=ppt/tags/tag10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46_4"/>
  <p:tag name="KSO_WM_TAG_VERSION" val="1.0"/>
  <p:tag name="KSO_WM_TEMPLATE_INDEX" val="20185046"/>
  <p:tag name="KSO_WM_TEMPLATE_CATEGORY" val="custom"/>
  <p:tag name="KSO_WM_SLIDE_SUBTYPE" val="pic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46_4*a*1"/>
  <p:tag name="KSO_WM_UNIT_TYPE" val="a"/>
</p:tagLst>
</file>

<file path=ppt/tags/tag12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46_4"/>
  <p:tag name="KSO_WM_TAG_VERSION" val="1.0"/>
  <p:tag name="KSO_WM_TEMPLATE_INDEX" val="20185046"/>
  <p:tag name="KSO_WM_TEMPLATE_CATEGORY" val="custom"/>
  <p:tag name="KSO_WM_SLIDE_SUBTYPE" val="pic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ID" val="custom20185046_5*a*1"/>
  <p:tag name="KSO_WM_UNIT_TYPE" val="a"/>
</p:tagLst>
</file>

<file path=ppt/tags/tag14.xml><?xml version="1.0" encoding="utf-8"?>
<p:tagLst xmlns:p="http://schemas.openxmlformats.org/presentationml/2006/main">
  <p:tag name="KSO_WM_SLIDE_SIZE" val="796*387"/>
  <p:tag name="KSO_WM_SLIDE_POSITION" val="79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5046_5"/>
  <p:tag name="KSO_WM_TAG_VERSION" val="1.0"/>
  <p:tag name="KSO_WM_TEMPLATE_INDEX" val="20185046"/>
  <p:tag name="KSO_WM_TEMPLATE_CATEGORY" val="custom"/>
  <p:tag name="KSO_WM_SLIDE_SUBTYPE" val="picTxt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46_9*i*0"/>
  <p:tag name="KSO_WM_TEMPLATE_CATEGORY" val="custom"/>
  <p:tag name="KSO_WM_TEMPLATE_INDEX" val="20185046"/>
  <p:tag name="KSO_WM_UNIT_INDEX" val="0"/>
</p:tagLst>
</file>

<file path=ppt/tags/tag16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UNIT_TYPE" val="l_i"/>
  <p:tag name="KSO_WM_UNIT_INDEX" val="1_1"/>
  <p:tag name="KSO_WM_UNIT_ID" val="custom20185046_9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UNIT_TYPE" val="l_h_f"/>
  <p:tag name="KSO_WM_UNIT_INDEX" val="1_1_1"/>
  <p:tag name="KSO_WM_UNIT_ID" val="custom20185046_9*l_h_f*1_1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DIAGRAM_GROUP_CODE" val="l1-1"/>
  <p:tag name="KSO_WM_UNIT_PRESET_TEXT" val="Lorem&#13;ipsum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5"/>
  <p:tag name="KSO_WM_UNIT_LAYERLEVEL" val="1"/>
  <p:tag name="KSO_WM_UNIT_INDEX" val="1"/>
  <p:tag name="KSO_WM_UNIT_ID" val="custom20185046_9*a*1"/>
  <p:tag name="KSO_WM_UNIT_TYPE" val="a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46_9*i*0"/>
  <p:tag name="KSO_WM_TEMPLATE_CATEGORY" val="custom"/>
  <p:tag name="KSO_WM_TEMPLATE_INDEX" val="20185046"/>
  <p:tag name="KSO_WM_UNIT_INDEX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46"/>
</p:tagLst>
</file>

<file path=ppt/tags/tag20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UNIT_TYPE" val="l_i"/>
  <p:tag name="KSO_WM_UNIT_INDEX" val="1_1"/>
  <p:tag name="KSO_WM_UNIT_ID" val="custom20185046_9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UNIT_TYPE" val="l_h_f"/>
  <p:tag name="KSO_WM_UNIT_INDEX" val="1_1_1"/>
  <p:tag name="KSO_WM_UNIT_ID" val="custom20185046_9*l_h_f*1_1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DIAGRAM_GROUP_CODE" val="l1-1"/>
  <p:tag name="KSO_WM_UNIT_PRESET_TEXT" val="Lorem&#13;ipsum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46_9*i*0"/>
  <p:tag name="KSO_WM_TEMPLATE_CATEGORY" val="custom"/>
  <p:tag name="KSO_WM_TEMPLATE_INDEX" val="20185046"/>
  <p:tag name="KSO_WM_UNIT_INDEX" val="0"/>
</p:tagLst>
</file>

<file path=ppt/tags/tag23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UNIT_TYPE" val="l_i"/>
  <p:tag name="KSO_WM_UNIT_INDEX" val="1_1"/>
  <p:tag name="KSO_WM_UNIT_ID" val="custom20185046_9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UNIT_TYPE" val="l_h_f"/>
  <p:tag name="KSO_WM_UNIT_INDEX" val="1_1_1"/>
  <p:tag name="KSO_WM_UNIT_ID" val="custom20185046_9*l_h_f*1_1_1"/>
  <p:tag name="KSO_WM_UNIT_CLEAR" val="1"/>
  <p:tag name="KSO_WM_UNIT_LAYERLEVEL" val="1_1_1"/>
  <p:tag name="KSO_WM_UNIT_VALUE" val="50"/>
  <p:tag name="KSO_WM_UNIT_HIGHLIGHT" val="0"/>
  <p:tag name="KSO_WM_UNIT_COMPATIBLE" val="0"/>
  <p:tag name="KSO_WM_BEAUTIFY_FLAG" val="#wm#"/>
  <p:tag name="KSO_WM_DIAGRAM_GROUP_CODE" val="l1-1"/>
  <p:tag name="KSO_WM_UNIT_PRESET_TEXT" val="Lorem&#13;ipsum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SLIDE_ID" val="custom20185046_9"/>
  <p:tag name="KSO_WM_SLIDE_INDEX" val="9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00*226"/>
  <p:tag name="KSO_WM_SLIDE_SIZE" val="762*136"/>
  <p:tag name="KSO_WM_TEMPLATE_CATEGORY" val="custom"/>
  <p:tag name="KSO_WM_TEMPLATE_INDEX" val="20185046"/>
  <p:tag name="KSO_WM_DIAGRAM_GROUP_CODE" val="l1-1"/>
  <p:tag name="KSO_WM_TAG_VERSION" val="1.0"/>
  <p:tag name="KSO_WM_SLIDE_SUBTYPE" val="diag"/>
</p:tagLst>
</file>

<file path=ppt/tags/tag26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46_4*a*1"/>
  <p:tag name="KSO_WM_UNIT_TYPE" val="a"/>
</p:tagLst>
</file>

<file path=ppt/tags/tag27.xml><?xml version="1.0" encoding="utf-8"?>
<p:tagLst xmlns:p="http://schemas.openxmlformats.org/presentationml/2006/main">
  <p:tag name="KSO_WM_TEMPLATE_CATEGORY" val="custom"/>
  <p:tag name="KSO_WM_TEMPLATE_INDEX" val="20185046"/>
  <p:tag name="KSO_WM_UNIT_TYPE" val="d"/>
  <p:tag name="KSO_WM_UNIT_INDEX" val="1"/>
  <p:tag name="KSO_WM_UNIT_ID" val="custom20185046_4*d*1"/>
  <p:tag name="KSO_WM_UNIT_LAYERLEVEL" val="1"/>
  <p:tag name="KSO_WM_UNIT_VALUE" val="1500*1585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f"/>
  <p:tag name="KSO_WM_UNIT_INDEX" val="1"/>
  <p:tag name="KSO_WM_UNIT_ID" val="custom20185046_4*f*1"/>
  <p:tag name="KSO_WM_UNIT_LAYERLEVEL" val="1"/>
  <p:tag name="KSO_WM_UNIT_VALUE" val="209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46_4"/>
  <p:tag name="KSO_WM_TAG_VERSION" val="1.0"/>
  <p:tag name="KSO_WM_TEMPLATE_INDEX" val="20185046"/>
  <p:tag name="KSO_WM_TEMPLATE_CATEGORY" val="custom"/>
  <p:tag name="KSO_WM_SLIDE_SUBTYPE" val="picTxt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5046"/>
</p:tagLst>
</file>

<file path=ppt/tags/tag30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5046_6*e*1"/>
  <p:tag name="KSO_WM_UNIT_PRESET_TEXT" val="01"/>
</p:tagLst>
</file>

<file path=ppt/tags/tag31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6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32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6*b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"/>
</p:tagLst>
</file>

<file path=ppt/tags/tag33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644_6"/>
  <p:tag name="KSO_WM_TEMPLATE_INDEX" val="20185046"/>
  <p:tag name="KSO_WM_SLIDE_INDEX" val="6"/>
  <p:tag name="KSO_WM_TEMPLATE_SUBCATEGORY" val="combine"/>
  <p:tag name="KSO_WM_TEMPLATE_CATEGORY" val="custom"/>
  <p:tag name="KSO_WM_SLIDE_ID" val="custom20185046_6"/>
  <p:tag name="KSO_WM_SLIDE_SUBTYPE" val="pureTxt"/>
</p:tagLst>
</file>

<file path=ppt/tags/tag34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35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3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37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5046_6*e*1"/>
  <p:tag name="KSO_WM_UNIT_PRESET_TEXT" val="01"/>
</p:tagLst>
</file>

<file path=ppt/tags/tag38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6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39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6*b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46"/>
  <p:tag name="KSO_WM_TAG_VERSION" val="1.0"/>
  <p:tag name="KSO_WM_BEAUTIFY_FLAG" val="#wm#"/>
  <p:tag name="KSO_WM_TEMPLATE_THUMBS_INDEX" val="1、6、12、16、19、20、23、"/>
</p:tagLst>
</file>

<file path=ppt/tags/tag40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644_6"/>
  <p:tag name="KSO_WM_TEMPLATE_INDEX" val="20185046"/>
  <p:tag name="KSO_WM_SLIDE_INDEX" val="6"/>
  <p:tag name="KSO_WM_TEMPLATE_SUBCATEGORY" val="combine"/>
  <p:tag name="KSO_WM_TEMPLATE_CATEGORY" val="custom"/>
  <p:tag name="KSO_WM_SLIDE_ID" val="custom20185046_6"/>
  <p:tag name="KSO_WM_SLIDE_SUBTYPE" val="pureTxt"/>
</p:tagLst>
</file>

<file path=ppt/tags/tag41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42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4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44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45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4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47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5046_6*e*1"/>
  <p:tag name="KSO_WM_UNIT_PRESET_TEXT" val="01"/>
</p:tagLst>
</file>

<file path=ppt/tags/tag48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6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49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6*b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"/>
</p:tagLst>
</file>

<file path=ppt/tags/tag5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黄色简约通用模板"/>
</p:tagLst>
</file>

<file path=ppt/tags/tag50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644_6"/>
  <p:tag name="KSO_WM_TEMPLATE_INDEX" val="20185046"/>
  <p:tag name="KSO_WM_SLIDE_INDEX" val="6"/>
  <p:tag name="KSO_WM_TEMPLATE_SUBCATEGORY" val="combine"/>
  <p:tag name="KSO_WM_TEMPLATE_CATEGORY" val="custom"/>
  <p:tag name="KSO_WM_SLIDE_ID" val="custom20185046_6"/>
  <p:tag name="KSO_WM_SLIDE_SUBTYPE" val="pureTxt"/>
</p:tagLst>
</file>

<file path=ppt/tags/tag51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52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5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54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5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56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57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5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59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6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1*b*1"/>
  <p:tag name="KSO_WM_UNIT_LAYERLEVEL" val="1"/>
  <p:tag name="KSO_WM_UNIT_VALUE" val="8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60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6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62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63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6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65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66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6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6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5046_6*e*1"/>
  <p:tag name="KSO_WM_UNIT_PRESET_TEXT" val="01"/>
</p:tagLst>
</file>

<file path=ppt/tags/tag69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6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7.xml><?xml version="1.0" encoding="utf-8"?>
<p:tagLst xmlns:p="http://schemas.openxmlformats.org/presentationml/2006/main">
  <p:tag name="KSO_WM_TEMPLATE_CATEGORY" val="custom"/>
  <p:tag name="KSO_WM_TEMPLATE_INDEX" val="20185046"/>
  <p:tag name="KSO_WM_UNIT_TYPE" val="c"/>
  <p:tag name="KSO_WM_UNIT_INDEX" val="1"/>
  <p:tag name="KSO_WM_UNIT_ID" val="custom20185046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70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6*b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"/>
</p:tagLst>
</file>

<file path=ppt/tags/tag71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644_6"/>
  <p:tag name="KSO_WM_TEMPLATE_INDEX" val="20185046"/>
  <p:tag name="KSO_WM_SLIDE_INDEX" val="6"/>
  <p:tag name="KSO_WM_TEMPLATE_SUBCATEGORY" val="combine"/>
  <p:tag name="KSO_WM_TEMPLATE_CATEGORY" val="custom"/>
  <p:tag name="KSO_WM_SLIDE_ID" val="custom20185046_6"/>
  <p:tag name="KSO_WM_SLIDE_SUBTYPE" val="pureTxt"/>
</p:tagLst>
</file>

<file path=ppt/tags/tag72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ID" val="custom20185046_5*a*1"/>
  <p:tag name="KSO_WM_UNIT_TYPE" val="a"/>
</p:tagLst>
</file>

<file path=ppt/tags/tag73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5046_5*f*1"/>
  <p:tag name="KSO_WM_UNIT_TYPE" val="f"/>
</p:tagLst>
</file>

<file path=ppt/tags/tag74.xml><?xml version="1.0" encoding="utf-8"?>
<p:tagLst xmlns:p="http://schemas.openxmlformats.org/presentationml/2006/main">
  <p:tag name="KSO_WM_SLIDE_SIZE" val="796*387"/>
  <p:tag name="KSO_WM_SLIDE_POSITION" val="79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5046_5"/>
  <p:tag name="KSO_WM_TAG_VERSION" val="1.0"/>
  <p:tag name="KSO_WM_TEMPLATE_INDEX" val="20185046"/>
  <p:tag name="KSO_WM_TEMPLATE_CATEGORY" val="custom"/>
  <p:tag name="KSO_WM_SLIDE_SUBTYPE" val="picTxt"/>
</p:tagLst>
</file>

<file path=ppt/tags/tag75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76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7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7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5046_6*e*1"/>
  <p:tag name="KSO_WM_UNIT_PRESET_TEXT" val="01"/>
</p:tagLst>
</file>

<file path=ppt/tags/tag79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6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8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SLIDE_ID" val="custom20185046_1"/>
  <p:tag name="KSO_WM_SLIDE_INDEX" val="1"/>
  <p:tag name="KSO_WM_SLIDE_ITEM_CNT" val="2"/>
  <p:tag name="KSO_WM_SLIDE_LAYOUT" val="a_b_c"/>
  <p:tag name="KSO_WM_SLIDE_LAYOUT_CNT" val="1_1_1"/>
  <p:tag name="KSO_WM_SLIDE_TYPE" val="title"/>
  <p:tag name="KSO_WM_BEAUTIFY_FLAG" val="#wm#"/>
  <p:tag name="KSO_WM_TEMPLATE_THUMBS_INDEX" val="1、6、12、16、19、20、23、"/>
  <p:tag name="KSO_WM_SLIDE_SUBTYPE" val="pureTxt"/>
</p:tagLst>
</file>

<file path=ppt/tags/tag80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6*b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"/>
</p:tagLst>
</file>

<file path=ppt/tags/tag81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644_6"/>
  <p:tag name="KSO_WM_TEMPLATE_INDEX" val="20185046"/>
  <p:tag name="KSO_WM_SLIDE_INDEX" val="6"/>
  <p:tag name="KSO_WM_TEMPLATE_SUBCATEGORY" val="combine"/>
  <p:tag name="KSO_WM_TEMPLATE_CATEGORY" val="custom"/>
  <p:tag name="KSO_WM_SLIDE_ID" val="custom20185046_6"/>
  <p:tag name="KSO_WM_SLIDE_SUBTYPE" val="pureTxt"/>
</p:tagLst>
</file>

<file path=ppt/tags/tag82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83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8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85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5046_6*e*1"/>
  <p:tag name="KSO_WM_UNIT_PRESET_TEXT" val="01"/>
</p:tagLst>
</file>

<file path=ppt/tags/tag86.xml><?xml version="1.0" encoding="utf-8"?>
<p:tagLst xmlns:p="http://schemas.openxmlformats.org/presentationml/2006/main">
  <p:tag name="KSO_WM_TEMPLATE_CATEGORY" val="custom"/>
  <p:tag name="KSO_WM_TEMPLATE_INDEX" val="20185046"/>
  <p:tag name="KSO_WM_UNIT_TYPE" val="a"/>
  <p:tag name="KSO_WM_UNIT_INDEX" val="1"/>
  <p:tag name="KSO_WM_UNIT_ID" val="custom20185046_6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87.xml><?xml version="1.0" encoding="utf-8"?>
<p:tagLst xmlns:p="http://schemas.openxmlformats.org/presentationml/2006/main">
  <p:tag name="KSO_WM_TEMPLATE_CATEGORY" val="custom"/>
  <p:tag name="KSO_WM_TEMPLATE_INDEX" val="20185046"/>
  <p:tag name="KSO_WM_UNIT_TYPE" val="b"/>
  <p:tag name="KSO_WM_UNIT_INDEX" val="1"/>
  <p:tag name="KSO_WM_UNIT_ID" val="custom20185046_6*b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"/>
</p:tagLst>
</file>

<file path=ppt/tags/tag88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644_6"/>
  <p:tag name="KSO_WM_TEMPLATE_INDEX" val="20185046"/>
  <p:tag name="KSO_WM_SLIDE_INDEX" val="6"/>
  <p:tag name="KSO_WM_TEMPLATE_SUBCATEGORY" val="combine"/>
  <p:tag name="KSO_WM_TEMPLATE_CATEGORY" val="custom"/>
  <p:tag name="KSO_WM_SLIDE_ID" val="custom20185046_6"/>
  <p:tag name="KSO_WM_SLIDE_SUBTYPE" val="pureTxt"/>
</p:tagLst>
</file>

<file path=ppt/tags/tag89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</p:tagLst>
</file>

<file path=ppt/tags/tag9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46_4*a*1"/>
  <p:tag name="KSO_WM_UNIT_TYPE" val="a"/>
</p:tagLst>
</file>

<file path=ppt/tags/tag90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5046_2*f*1"/>
  <p:tag name="KSO_WM_UNIT_TYPE" val="f"/>
</p:tagLst>
</file>

<file path=ppt/tags/tag9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46_2"/>
  <p:tag name="KSO_WM_TAG_VERSION" val="1.0"/>
  <p:tag name="KSO_WM_TEMPLATE_INDEX" val="20185046"/>
  <p:tag name="KSO_WM_TEMPLATE_CATEGORY" val="custom"/>
  <p:tag name="KSO_WM_SLIDE_SUBTYPE" val="pureTxt"/>
</p:tagLst>
</file>

<file path=ppt/tags/tag92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b"/>
  <p:tag name="KSO_WM_UNIT_INDEX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83"/>
  <p:tag name="KSO_WM_UNIT_ID" val="custom20185046_23*b*1"/>
</p:tagLst>
</file>

<file path=ppt/tags/tag93.xml><?xml version="1.0" encoding="utf-8"?>
<p:tagLst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ID" val="custom20185046_23*a*1"/>
  <p:tag name="KSO_WM_UNIT_PRESET_TEXT" val="谢谢观看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endPage"/>
  <p:tag name="KSO_WM_BEAUTIFY_FLAG" val="#wm#"/>
  <p:tag name="KSO_WM_COMBINE_RELATE_SLIDE_ID" val="background20177548_11"/>
  <p:tag name="KSO_WM_TEMPLATE_INDEX" val="20185046"/>
  <p:tag name="KSO_WM_SLIDE_INDEX" val="23"/>
  <p:tag name="KSO_WM_TEMPLATE_SUBCATEGORY" val="combine"/>
  <p:tag name="KSO_WM_TEMPLATE_CATEGORY" val="custom"/>
  <p:tag name="KSO_WM_SLIDE_ID" val="custom20185046_23"/>
  <p:tag name="KSO_WM_SLIDE_SUBTYPE" val="pureTxt"/>
</p:tagLst>
</file>

<file path=ppt/theme/theme1.xml><?xml version="1.0" encoding="utf-8"?>
<a:theme xmlns:a="http://schemas.openxmlformats.org/drawingml/2006/main" name="Office 主题">
  <a:themeElements>
    <a:clrScheme name="自定义 119">
      <a:dk1>
        <a:srgbClr val="262626"/>
      </a:dk1>
      <a:lt1>
        <a:srgbClr val="FFFFFF"/>
      </a:lt1>
      <a:dk2>
        <a:srgbClr val="FFE574"/>
      </a:dk2>
      <a:lt2>
        <a:srgbClr val="FFFFFF"/>
      </a:lt2>
      <a:accent1>
        <a:srgbClr val="FFE574"/>
      </a:accent1>
      <a:accent2>
        <a:srgbClr val="FFE574"/>
      </a:accent2>
      <a:accent3>
        <a:srgbClr val="FFE574"/>
      </a:accent3>
      <a:accent4>
        <a:srgbClr val="FFE574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3557</Words>
  <Application>WPS 演示</Application>
  <PresentationFormat>宽屏</PresentationFormat>
  <Paragraphs>234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黑体</vt:lpstr>
      <vt:lpstr>Calibri</vt:lpstr>
      <vt:lpstr>微软雅黑</vt:lpstr>
      <vt:lpstr>Arial</vt:lpstr>
      <vt:lpstr>等线</vt:lpstr>
      <vt:lpstr>Arial Unicode MS</vt:lpstr>
      <vt:lpstr>Calibri</vt:lpstr>
      <vt:lpstr>Office 主题</vt:lpstr>
      <vt:lpstr>用Moses构建机器翻译系统</vt:lpstr>
      <vt:lpstr>摩西（Moses）</vt:lpstr>
      <vt:lpstr>罗塞塔（Rosetta）</vt:lpstr>
      <vt:lpstr>PowerPoint 演示文稿</vt:lpstr>
      <vt:lpstr>PowerPoint 演示文稿</vt:lpstr>
      <vt:lpstr>Moses</vt:lpstr>
      <vt:lpstr>分词</vt:lpstr>
      <vt:lpstr>分词</vt:lpstr>
      <vt:lpstr>统一格式</vt:lpstr>
      <vt:lpstr>统一格式</vt:lpstr>
      <vt:lpstr>清理</vt:lpstr>
      <vt:lpstr>语言模型训练</vt:lpstr>
      <vt:lpstr>语言模型训练</vt:lpstr>
      <vt:lpstr>语言模型测试</vt:lpstr>
      <vt:lpstr>语言模型训练工具SRILM</vt:lpstr>
      <vt:lpstr>计数</vt:lpstr>
      <vt:lpstr>生成语言模型</vt:lpstr>
      <vt:lpstr>LOREM IPSUM DOLOR</vt:lpstr>
      <vt:lpstr>翻译模型训练</vt:lpstr>
      <vt:lpstr>PowerPoint 演示文稿</vt:lpstr>
      <vt:lpstr>翻译模型</vt:lpstr>
      <vt:lpstr>调整</vt:lpstr>
      <vt:lpstr>调整</vt:lpstr>
      <vt:lpstr>测试</vt:lpstr>
      <vt:lpstr>测试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nan</cp:lastModifiedBy>
  <cp:revision>16</cp:revision>
  <dcterms:created xsi:type="dcterms:W3CDTF">2015-05-05T08:02:00Z</dcterms:created>
  <dcterms:modified xsi:type="dcterms:W3CDTF">2018-03-27T01:49:58Z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