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8" r:id="rId2"/>
    <p:sldId id="310" r:id="rId3"/>
    <p:sldId id="313" r:id="rId4"/>
    <p:sldId id="311" r:id="rId5"/>
    <p:sldId id="314" r:id="rId6"/>
    <p:sldId id="315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DD9D-866D-462C-A7D6-31EC29EC160A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9AB0-1FAD-4CF9-9EE0-502237391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25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58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22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10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4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9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7612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704767" y="986067"/>
            <a:ext cx="5708000" cy="4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879900" y="552100"/>
            <a:ext cx="100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6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7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41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41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3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81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2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3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5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10438143" y="38264"/>
            <a:ext cx="1715872" cy="6781736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38319" y="38264"/>
            <a:ext cx="1715872" cy="6781736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99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665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3515180" y="3726954"/>
            <a:ext cx="7625785" cy="217285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highlight>
                  <a:srgbClr val="0B87A1"/>
                </a:highlight>
              </a:rPr>
              <a:t>OBJECT DETECTION USING PEPPER</a:t>
            </a:r>
            <a:endParaRPr dirty="0">
              <a:solidFill>
                <a:schemeClr val="bg1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99962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530A0-FB5A-428F-BD6A-D382BF02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6B93EE-335E-486F-943A-9CB300ABE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Loading of the network;</a:t>
            </a:r>
          </a:p>
          <a:p>
            <a:r>
              <a:rPr lang="en-US" dirty="0"/>
              <a:t>Detection of the object (box, backpack, suitcase, book) from three meters;</a:t>
            </a:r>
          </a:p>
          <a:p>
            <a:r>
              <a:rPr lang="en-US" dirty="0"/>
              <a:t>Recognition through speech;</a:t>
            </a:r>
          </a:p>
          <a:p>
            <a:r>
              <a:rPr lang="en-US" dirty="0"/>
              <a:t>Detection of the object from a close distance;</a:t>
            </a:r>
          </a:p>
          <a:p>
            <a:r>
              <a:rPr lang="en-US" dirty="0"/>
              <a:t>Again recognition.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5E2B7C-A3AB-4B69-8949-F1ECF646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/>
              <a:pPr defTabSz="1219170">
                <a:buClr>
                  <a:srgbClr val="000000"/>
                </a:buClr>
              </a:pPr>
              <a:t>2</a:t>
            </a:fld>
            <a:endParaRPr lang="it-IT" kern="0"/>
          </a:p>
        </p:txBody>
      </p:sp>
    </p:spTree>
    <p:extLst>
      <p:ext uri="{BB962C8B-B14F-4D97-AF65-F5344CB8AC3E}">
        <p14:creationId xmlns:p14="http://schemas.microsoft.com/office/powerpoint/2010/main" val="24101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dirty="0"/>
              <a:t>THE DATASET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122041" y="2312936"/>
            <a:ext cx="2905600" cy="412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it-IT" b="1" dirty="0"/>
              <a:t>The box</a:t>
            </a:r>
            <a:endParaRPr lang="en" b="1" dirty="0"/>
          </a:p>
          <a:p>
            <a:pPr marL="0" indent="0">
              <a:buNone/>
            </a:pPr>
            <a:endParaRPr b="1" dirty="0"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2879220" y="2291715"/>
            <a:ext cx="2905600" cy="412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it-IT" b="1" dirty="0"/>
              <a:t>The </a:t>
            </a:r>
            <a:r>
              <a:rPr lang="it-IT" b="1" dirty="0" err="1"/>
              <a:t>backpack</a:t>
            </a:r>
            <a:endParaRPr lang="it-IT" b="1" dirty="0"/>
          </a:p>
          <a:p>
            <a:pPr marL="0" indent="0">
              <a:buNone/>
            </a:pPr>
            <a:endParaRPr b="1" dirty="0"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40507" y="2291715"/>
            <a:ext cx="2905600" cy="412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it-IT" b="1" dirty="0"/>
              <a:t>The </a:t>
            </a:r>
            <a:r>
              <a:rPr lang="it-IT" b="1" dirty="0" err="1"/>
              <a:t>suitcase</a:t>
            </a:r>
            <a:endParaRPr b="1" dirty="0"/>
          </a:p>
          <a:p>
            <a:pPr marL="0" indent="0">
              <a:buNone/>
            </a:pP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3</a:t>
            </a:fld>
            <a:endParaRPr kern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5D255F-58F3-4790-8A49-22ABE75F6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8" y="3055007"/>
            <a:ext cx="2494011" cy="1870508"/>
          </a:xfrm>
          <a:prstGeom prst="rect">
            <a:avLst/>
          </a:prstGeom>
        </p:spPr>
      </p:pic>
      <p:sp>
        <p:nvSpPr>
          <p:cNvPr id="8" name="Google Shape;3907;p21">
            <a:extLst>
              <a:ext uri="{FF2B5EF4-FFF2-40B4-BE49-F238E27FC236}">
                <a16:creationId xmlns:a16="http://schemas.microsoft.com/office/drawing/2014/main" id="{806B8120-1040-4BF6-BD9D-C5FA960F624F}"/>
              </a:ext>
            </a:extLst>
          </p:cNvPr>
          <p:cNvSpPr txBox="1">
            <a:spLocks/>
          </p:cNvSpPr>
          <p:nvPr/>
        </p:nvSpPr>
        <p:spPr>
          <a:xfrm>
            <a:off x="8381048" y="2168001"/>
            <a:ext cx="29056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defTabSz="1219170">
              <a:spcBef>
                <a:spcPts val="800"/>
              </a:spcBef>
              <a:buNone/>
            </a:pPr>
            <a:r>
              <a:rPr lang="en-US" sz="2133" b="1" kern="0" dirty="0"/>
              <a:t>The book</a:t>
            </a:r>
          </a:p>
          <a:p>
            <a:pPr marL="0" indent="0" defTabSz="1219170">
              <a:spcBef>
                <a:spcPts val="800"/>
              </a:spcBef>
              <a:buNone/>
            </a:pPr>
            <a:endParaRPr lang="en-US" sz="2133" b="1" kern="0" dirty="0"/>
          </a:p>
        </p:txBody>
      </p:sp>
      <p:pic>
        <p:nvPicPr>
          <p:cNvPr id="3" name="Immagine 2" descr="Immagine che contiene interni, parete&#10;&#10;Descrizione generata automaticamente">
            <a:extLst>
              <a:ext uri="{FF2B5EF4-FFF2-40B4-BE49-F238E27FC236}">
                <a16:creationId xmlns:a16="http://schemas.microsoft.com/office/drawing/2014/main" id="{6B77CD46-DBDE-48A2-BC81-8AC037EB30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63" t="17162" b="1"/>
          <a:stretch/>
        </p:blipFill>
        <p:spPr>
          <a:xfrm>
            <a:off x="3057828" y="2938517"/>
            <a:ext cx="2174459" cy="18052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936FA2B-3A7C-459C-ACD9-B73E33DE0C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50" t="24324" r="22241" b="7999"/>
          <a:stretch/>
        </p:blipFill>
        <p:spPr>
          <a:xfrm>
            <a:off x="5535130" y="2938518"/>
            <a:ext cx="2635717" cy="2042209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BD5C8A-495B-45E2-A78B-F3A5FF6A71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745" t="29314" r="10423"/>
          <a:stretch/>
        </p:blipFill>
        <p:spPr>
          <a:xfrm>
            <a:off x="8381048" y="2938518"/>
            <a:ext cx="2263843" cy="2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5744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530A0-FB5A-428F-BD6A-D382BF02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FRAMEWORK	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6B93EE-335E-486F-943A-9CB300A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3973" y="2162753"/>
            <a:ext cx="6763375" cy="4295441"/>
          </a:xfrm>
        </p:spPr>
        <p:txBody>
          <a:bodyPr/>
          <a:lstStyle/>
          <a:p>
            <a:r>
              <a:rPr lang="en-US" dirty="0"/>
              <a:t>Python 2.7.15 </a:t>
            </a:r>
          </a:p>
          <a:p>
            <a:pPr lvl="1"/>
            <a:r>
              <a:rPr lang="en-US" dirty="0"/>
              <a:t>Pepper does not support version 3</a:t>
            </a:r>
          </a:p>
          <a:p>
            <a:endParaRPr lang="en-US" dirty="0"/>
          </a:p>
          <a:p>
            <a:r>
              <a:rPr lang="en-GB" dirty="0"/>
              <a:t>Theano and </a:t>
            </a:r>
            <a:r>
              <a:rPr lang="en-GB" dirty="0" err="1"/>
              <a:t>Keras</a:t>
            </a:r>
            <a:r>
              <a:rPr lang="en-GB" dirty="0"/>
              <a:t> libraries </a:t>
            </a:r>
          </a:p>
          <a:p>
            <a:pPr marL="711182" lvl="1" indent="0">
              <a:buNone/>
            </a:pPr>
            <a:r>
              <a:rPr lang="en-GB" dirty="0"/>
              <a:t>and many more packages…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5E2B7C-A3AB-4B69-8949-F1ECF646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/>
              <a:pPr defTabSz="1219170">
                <a:buClr>
                  <a:srgbClr val="000000"/>
                </a:buClr>
              </a:pPr>
              <a:t>4</a:t>
            </a:fld>
            <a:endParaRPr lang="it-IT" kern="0"/>
          </a:p>
        </p:txBody>
      </p:sp>
      <p:pic>
        <p:nvPicPr>
          <p:cNvPr id="10" name="Immagine 9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CFCDDDD5-ED5F-415E-85CF-0E26543EE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560" r="54517"/>
          <a:stretch/>
        </p:blipFill>
        <p:spPr>
          <a:xfrm>
            <a:off x="607450" y="2282353"/>
            <a:ext cx="1441781" cy="138377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905C1A0-2FB8-4BA0-BED0-03CEBE253D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36" t="10146" r="16222"/>
          <a:stretch/>
        </p:blipFill>
        <p:spPr>
          <a:xfrm>
            <a:off x="2405889" y="2362278"/>
            <a:ext cx="2048251" cy="138501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BF1BDA9-E977-425A-B42F-B71F4A1F95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54" t="21521" r="10357" b="12088"/>
          <a:stretch/>
        </p:blipFill>
        <p:spPr>
          <a:xfrm>
            <a:off x="516981" y="3747292"/>
            <a:ext cx="3941312" cy="1151403"/>
          </a:xfrm>
          <a:prstGeom prst="rect">
            <a:avLst/>
          </a:prstGeom>
        </p:spPr>
      </p:pic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414C8E2-2CE2-40C4-BBF7-50B39AF8DE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466" t="40460" r="19933" b="39363"/>
          <a:stretch/>
        </p:blipFill>
        <p:spPr>
          <a:xfrm>
            <a:off x="487841" y="4979863"/>
            <a:ext cx="4206131" cy="131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530A0-FB5A-428F-BD6A-D382BF02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6B93EE-335E-486F-943A-9CB300A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642" y="2009401"/>
            <a:ext cx="9944997" cy="4546600"/>
          </a:xfrm>
        </p:spPr>
        <p:txBody>
          <a:bodyPr/>
          <a:lstStyle/>
          <a:p>
            <a:r>
              <a:rPr lang="en-GB" dirty="0">
                <a:highlight>
                  <a:srgbClr val="D3EBD5"/>
                </a:highlight>
              </a:rPr>
              <a:t>classifier</a:t>
            </a:r>
            <a:r>
              <a:rPr lang="en-GB" dirty="0"/>
              <a:t> = Sequential()</a:t>
            </a:r>
          </a:p>
          <a:p>
            <a:r>
              <a:rPr lang="en-GB" dirty="0" err="1"/>
              <a:t>classifier.add</a:t>
            </a:r>
            <a:r>
              <a:rPr lang="en-GB" dirty="0"/>
              <a:t>(</a:t>
            </a:r>
            <a:r>
              <a:rPr lang="en-GB" dirty="0">
                <a:highlight>
                  <a:srgbClr val="D3EBD5"/>
                </a:highlight>
              </a:rPr>
              <a:t>Conv2D</a:t>
            </a:r>
            <a:r>
              <a:rPr lang="en-GB" dirty="0"/>
              <a:t>(32, (3, 3), </a:t>
            </a:r>
            <a:r>
              <a:rPr lang="en-GB" dirty="0" err="1"/>
              <a:t>input_shape</a:t>
            </a:r>
            <a:r>
              <a:rPr lang="en-GB" dirty="0"/>
              <a:t> = (64, 64, 3), activation = '</a:t>
            </a:r>
            <a:r>
              <a:rPr lang="en-GB" dirty="0" err="1"/>
              <a:t>relu</a:t>
            </a:r>
            <a:r>
              <a:rPr lang="en-GB" dirty="0"/>
              <a:t>’))</a:t>
            </a:r>
          </a:p>
          <a:p>
            <a:r>
              <a:rPr lang="en-GB" dirty="0" err="1"/>
              <a:t>classifier.add</a:t>
            </a:r>
            <a:r>
              <a:rPr lang="en-GB" dirty="0"/>
              <a:t>(</a:t>
            </a:r>
            <a:r>
              <a:rPr lang="en-GB" dirty="0">
                <a:highlight>
                  <a:srgbClr val="D3EBD5"/>
                </a:highlight>
              </a:rPr>
              <a:t>MaxPooling2D</a:t>
            </a:r>
            <a:r>
              <a:rPr lang="en-GB" dirty="0"/>
              <a:t>(</a:t>
            </a:r>
            <a:r>
              <a:rPr lang="en-GB" dirty="0" err="1"/>
              <a:t>pool_size</a:t>
            </a:r>
            <a:r>
              <a:rPr lang="en-GB" dirty="0"/>
              <a:t> = (2, 2)))</a:t>
            </a:r>
          </a:p>
          <a:p>
            <a:r>
              <a:rPr lang="en-GB" dirty="0" err="1"/>
              <a:t>classifier.add</a:t>
            </a:r>
            <a:r>
              <a:rPr lang="en-GB" dirty="0"/>
              <a:t>(</a:t>
            </a:r>
            <a:r>
              <a:rPr lang="en-GB" dirty="0">
                <a:highlight>
                  <a:srgbClr val="D3EBD5"/>
                </a:highlight>
              </a:rPr>
              <a:t>Conv2D</a:t>
            </a:r>
            <a:r>
              <a:rPr lang="en-GB" dirty="0"/>
              <a:t>(32, (3, 3), activation = '</a:t>
            </a:r>
            <a:r>
              <a:rPr lang="en-GB" dirty="0" err="1"/>
              <a:t>relu</a:t>
            </a:r>
            <a:r>
              <a:rPr lang="en-GB" dirty="0"/>
              <a:t>'))</a:t>
            </a:r>
          </a:p>
          <a:p>
            <a:r>
              <a:rPr lang="en-GB" dirty="0" err="1"/>
              <a:t>classifier.add</a:t>
            </a:r>
            <a:r>
              <a:rPr lang="en-GB" dirty="0"/>
              <a:t>(</a:t>
            </a:r>
            <a:r>
              <a:rPr lang="en-GB" dirty="0">
                <a:highlight>
                  <a:srgbClr val="D3EBD5"/>
                </a:highlight>
              </a:rPr>
              <a:t>MaxPooling2D</a:t>
            </a:r>
            <a:r>
              <a:rPr lang="en-GB" dirty="0"/>
              <a:t>(</a:t>
            </a:r>
            <a:r>
              <a:rPr lang="en-GB" dirty="0" err="1"/>
              <a:t>pool_size</a:t>
            </a:r>
            <a:r>
              <a:rPr lang="en-GB" dirty="0"/>
              <a:t> = (2, 2)))</a:t>
            </a:r>
          </a:p>
          <a:p>
            <a:r>
              <a:rPr lang="en-GB" dirty="0" err="1"/>
              <a:t>classifier.add</a:t>
            </a:r>
            <a:r>
              <a:rPr lang="en-GB" dirty="0"/>
              <a:t>(Flatten())</a:t>
            </a:r>
          </a:p>
          <a:p>
            <a:r>
              <a:rPr lang="en-GB" dirty="0" err="1"/>
              <a:t>classifier.add</a:t>
            </a:r>
            <a:r>
              <a:rPr lang="en-GB" dirty="0"/>
              <a:t>(Dense(units = 128, activation = '</a:t>
            </a:r>
            <a:r>
              <a:rPr lang="en-GB" dirty="0" err="1"/>
              <a:t>relu</a:t>
            </a:r>
            <a:r>
              <a:rPr lang="en-GB" dirty="0"/>
              <a:t>'))</a:t>
            </a:r>
          </a:p>
          <a:p>
            <a:r>
              <a:rPr lang="en-GB" dirty="0" err="1"/>
              <a:t>classifier.add</a:t>
            </a:r>
            <a:r>
              <a:rPr lang="en-GB" dirty="0"/>
              <a:t>(Dense(units = 4, activation = '</a:t>
            </a:r>
            <a:r>
              <a:rPr lang="en-GB" dirty="0" err="1"/>
              <a:t>softmax</a:t>
            </a:r>
            <a:r>
              <a:rPr lang="en-GB" dirty="0"/>
              <a:t>'))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5E2B7C-A3AB-4B69-8949-F1ECF646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/>
              <a:pPr defTabSz="1219170">
                <a:buClr>
                  <a:srgbClr val="000000"/>
                </a:buClr>
              </a:pPr>
              <a:t>5</a:t>
            </a:fld>
            <a:endParaRPr lang="it-IT" kern="0"/>
          </a:p>
        </p:txBody>
      </p:sp>
    </p:spTree>
    <p:extLst>
      <p:ext uri="{BB962C8B-B14F-4D97-AF65-F5344CB8AC3E}">
        <p14:creationId xmlns:p14="http://schemas.microsoft.com/office/powerpoint/2010/main" val="18525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530A0-FB5A-428F-BD6A-D382BF02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&amp; TRAINING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6B93EE-335E-486F-943A-9CB300A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594" y="2009401"/>
            <a:ext cx="9944997" cy="4546600"/>
          </a:xfrm>
        </p:spPr>
        <p:txBody>
          <a:bodyPr/>
          <a:lstStyle/>
          <a:p>
            <a:r>
              <a:rPr lang="en-GB" sz="2667" dirty="0" err="1"/>
              <a:t>classifier.compile</a:t>
            </a:r>
            <a:r>
              <a:rPr lang="en-GB" sz="2667" dirty="0"/>
              <a:t>(optimizer = '</a:t>
            </a:r>
            <a:r>
              <a:rPr lang="en-GB" sz="2667" dirty="0" err="1"/>
              <a:t>adam</a:t>
            </a:r>
            <a:r>
              <a:rPr lang="en-GB" sz="2667" dirty="0"/>
              <a:t>', loss = '</a:t>
            </a:r>
            <a:r>
              <a:rPr lang="en-GB" sz="2667" dirty="0" err="1"/>
              <a:t>categorical_crossentropy</a:t>
            </a:r>
            <a:r>
              <a:rPr lang="en-GB" sz="2667" dirty="0"/>
              <a:t>', metrics = ['accuracy’])</a:t>
            </a:r>
          </a:p>
          <a:p>
            <a:endParaRPr lang="en-GB" sz="2667" dirty="0"/>
          </a:p>
          <a:p>
            <a:r>
              <a:rPr lang="en-GB" sz="2667" dirty="0" err="1"/>
              <a:t>classifier.fit_generator</a:t>
            </a:r>
            <a:r>
              <a:rPr lang="en-GB" sz="2667" dirty="0"/>
              <a:t>(</a:t>
            </a:r>
            <a:r>
              <a:rPr lang="en-GB" sz="2667" dirty="0" err="1"/>
              <a:t>training_set</a:t>
            </a:r>
            <a:r>
              <a:rPr lang="en-GB" sz="2667" dirty="0"/>
              <a:t>,</a:t>
            </a:r>
          </a:p>
          <a:p>
            <a:pPr marL="101597" indent="0">
              <a:buNone/>
            </a:pPr>
            <a:r>
              <a:rPr lang="en-GB" sz="2667" dirty="0"/>
              <a:t>                         </a:t>
            </a:r>
            <a:r>
              <a:rPr lang="en-GB" sz="2667" dirty="0" err="1"/>
              <a:t>steps_per_epoch</a:t>
            </a:r>
            <a:r>
              <a:rPr lang="en-GB" sz="2667" dirty="0"/>
              <a:t> = 32, </a:t>
            </a:r>
          </a:p>
          <a:p>
            <a:pPr marL="101597" indent="0">
              <a:buNone/>
            </a:pPr>
            <a:r>
              <a:rPr lang="en-GB" sz="2667" dirty="0"/>
              <a:t>                         epochs = 128,</a:t>
            </a:r>
          </a:p>
          <a:p>
            <a:pPr marL="101597" indent="0">
              <a:buNone/>
            </a:pPr>
            <a:r>
              <a:rPr lang="en-GB" sz="2667" dirty="0"/>
              <a:t>                         </a:t>
            </a:r>
            <a:r>
              <a:rPr lang="en-GB" sz="2667" dirty="0" err="1"/>
              <a:t>validation_data</a:t>
            </a:r>
            <a:r>
              <a:rPr lang="en-GB" sz="2667" dirty="0"/>
              <a:t> = </a:t>
            </a:r>
            <a:r>
              <a:rPr lang="en-GB" sz="2667" dirty="0" err="1"/>
              <a:t>test_set</a:t>
            </a:r>
            <a:r>
              <a:rPr lang="en-GB" sz="2667" dirty="0"/>
              <a:t>, </a:t>
            </a:r>
            <a:r>
              <a:rPr lang="en-GB" sz="2667" dirty="0" err="1"/>
              <a:t>validation_steps</a:t>
            </a:r>
            <a:r>
              <a:rPr lang="en-GB" sz="2667" dirty="0"/>
              <a:t> = 16)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5E2B7C-A3AB-4B69-8949-F1ECF646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-IT" kern="0"/>
              <a:pPr defTabSz="1219170">
                <a:buClr>
                  <a:srgbClr val="000000"/>
                </a:buClr>
              </a:pPr>
              <a:t>6</a:t>
            </a:fld>
            <a:endParaRPr lang="it-IT" kern="0"/>
          </a:p>
        </p:txBody>
      </p:sp>
    </p:spTree>
    <p:extLst>
      <p:ext uri="{BB962C8B-B14F-4D97-AF65-F5344CB8AC3E}">
        <p14:creationId xmlns:p14="http://schemas.microsoft.com/office/powerpoint/2010/main" val="296498793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40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Dosis</vt:lpstr>
      <vt:lpstr>Dosis Light</vt:lpstr>
      <vt:lpstr>Titillium Web Light</vt:lpstr>
      <vt:lpstr>Mowbray template</vt:lpstr>
      <vt:lpstr>OBJECT DETECTION USING PEPPER</vt:lpstr>
      <vt:lpstr>PROJECT OVERVIEW</vt:lpstr>
      <vt:lpstr>THE DATASET</vt:lpstr>
      <vt:lpstr>SETTING THE FRAMEWORK </vt:lpstr>
      <vt:lpstr>THE MODEL</vt:lpstr>
      <vt:lpstr>COMPILING &amp;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USING PEPPER</dc:title>
  <dc:creator>Nunzia Esposito</dc:creator>
  <cp:lastModifiedBy>Nunzia Esposito</cp:lastModifiedBy>
  <cp:revision>1</cp:revision>
  <dcterms:created xsi:type="dcterms:W3CDTF">2020-07-27T18:56:43Z</dcterms:created>
  <dcterms:modified xsi:type="dcterms:W3CDTF">2020-07-27T18:57:23Z</dcterms:modified>
</cp:coreProperties>
</file>