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8" r:id="rId2"/>
    <p:sldId id="297" r:id="rId3"/>
    <p:sldId id="299" r:id="rId4"/>
    <p:sldId id="304" r:id="rId5"/>
    <p:sldId id="302" r:id="rId6"/>
    <p:sldId id="300" r:id="rId7"/>
    <p:sldId id="303" r:id="rId8"/>
    <p:sldId id="306" r:id="rId9"/>
    <p:sldId id="31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1C570-4178-4629-B34E-680FAA2D952B}" type="doc">
      <dgm:prSet loTypeId="urn:microsoft.com/office/officeart/2005/8/layout/venn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118AAA63-7E0A-40A9-8C70-A0C0F9279FD9}">
      <dgm:prSet phldrT="[Testo]"/>
      <dgm:spPr/>
      <dgm:t>
        <a:bodyPr/>
        <a:lstStyle/>
        <a:p>
          <a:r>
            <a:rPr lang="en-GB" dirty="0" err="1">
              <a:solidFill>
                <a:schemeClr val="accent4">
                  <a:lumMod val="50000"/>
                </a:schemeClr>
              </a:solidFill>
            </a:rPr>
            <a:t>AlexNet</a:t>
          </a:r>
          <a:endParaRPr lang="en-GB" dirty="0">
            <a:solidFill>
              <a:schemeClr val="accent4">
                <a:lumMod val="50000"/>
              </a:schemeClr>
            </a:solidFill>
          </a:endParaRPr>
        </a:p>
      </dgm:t>
    </dgm:pt>
    <dgm:pt modelId="{9169D535-253E-411A-AFA2-DCEC2AEF4866}" type="parTrans" cxnId="{CA1A3B83-8BBD-4660-9F95-BCA66D843900}">
      <dgm:prSet/>
      <dgm:spPr/>
      <dgm:t>
        <a:bodyPr/>
        <a:lstStyle/>
        <a:p>
          <a:endParaRPr lang="en-GB"/>
        </a:p>
      </dgm:t>
    </dgm:pt>
    <dgm:pt modelId="{92F52417-0FAA-4F8C-B550-240C17C882E1}" type="sibTrans" cxnId="{CA1A3B83-8BBD-4660-9F95-BCA66D843900}">
      <dgm:prSet/>
      <dgm:spPr/>
      <dgm:t>
        <a:bodyPr/>
        <a:lstStyle/>
        <a:p>
          <a:endParaRPr lang="en-GB"/>
        </a:p>
      </dgm:t>
    </dgm:pt>
    <dgm:pt modelId="{8C41C1E4-BB2C-4F63-9E9C-43D7BAB3DE86}">
      <dgm:prSet phldrT="[Testo]"/>
      <dgm:spPr/>
      <dgm:t>
        <a:bodyPr/>
        <a:lstStyle/>
        <a:p>
          <a:r>
            <a:rPr lang="en-GB" dirty="0" err="1">
              <a:solidFill>
                <a:schemeClr val="accent4">
                  <a:lumMod val="50000"/>
                </a:schemeClr>
              </a:solidFill>
            </a:rPr>
            <a:t>GoogLeNet</a:t>
          </a:r>
          <a:endParaRPr lang="en-GB" dirty="0">
            <a:solidFill>
              <a:schemeClr val="accent4">
                <a:lumMod val="50000"/>
              </a:schemeClr>
            </a:solidFill>
          </a:endParaRPr>
        </a:p>
      </dgm:t>
    </dgm:pt>
    <dgm:pt modelId="{69923EE7-E65D-4ADA-9FE8-D3B5E6EA48BE}" type="parTrans" cxnId="{32E2F03D-FF9A-4ED2-A285-94AF3913945F}">
      <dgm:prSet/>
      <dgm:spPr/>
      <dgm:t>
        <a:bodyPr/>
        <a:lstStyle/>
        <a:p>
          <a:endParaRPr lang="en-GB"/>
        </a:p>
      </dgm:t>
    </dgm:pt>
    <dgm:pt modelId="{FA664D41-DF2C-4740-96D4-A9B87E943D98}" type="sibTrans" cxnId="{32E2F03D-FF9A-4ED2-A285-94AF3913945F}">
      <dgm:prSet/>
      <dgm:spPr/>
      <dgm:t>
        <a:bodyPr/>
        <a:lstStyle/>
        <a:p>
          <a:endParaRPr lang="en-GB"/>
        </a:p>
      </dgm:t>
    </dgm:pt>
    <dgm:pt modelId="{046BA7DE-84E9-4DCC-8B67-EA7F647DBC36}">
      <dgm:prSet phldrT="[Testo]"/>
      <dgm:spPr/>
      <dgm:t>
        <a:bodyPr/>
        <a:lstStyle/>
        <a:p>
          <a:r>
            <a:rPr lang="en-GB" dirty="0">
              <a:solidFill>
                <a:schemeClr val="accent4">
                  <a:lumMod val="50000"/>
                </a:schemeClr>
              </a:solidFill>
            </a:rPr>
            <a:t>Inception-v3</a:t>
          </a:r>
        </a:p>
      </dgm:t>
    </dgm:pt>
    <dgm:pt modelId="{6BFF4B13-F68C-4968-AC81-F3E27BCC950C}" type="parTrans" cxnId="{257D9E0F-8C65-4440-A778-8C05CA3C898F}">
      <dgm:prSet/>
      <dgm:spPr/>
      <dgm:t>
        <a:bodyPr/>
        <a:lstStyle/>
        <a:p>
          <a:endParaRPr lang="en-GB"/>
        </a:p>
      </dgm:t>
    </dgm:pt>
    <dgm:pt modelId="{EDE06E84-AE45-40C6-8D6D-98CA049C5908}" type="sibTrans" cxnId="{257D9E0F-8C65-4440-A778-8C05CA3C898F}">
      <dgm:prSet/>
      <dgm:spPr/>
      <dgm:t>
        <a:bodyPr/>
        <a:lstStyle/>
        <a:p>
          <a:endParaRPr lang="en-GB"/>
        </a:p>
      </dgm:t>
    </dgm:pt>
    <dgm:pt modelId="{B5BAA40D-3EE5-4647-B37A-074980715363}">
      <dgm:prSet phldrT="[Testo]"/>
      <dgm:spPr/>
      <dgm:t>
        <a:bodyPr/>
        <a:lstStyle/>
        <a:p>
          <a:r>
            <a:rPr lang="en-GB" dirty="0">
              <a:solidFill>
                <a:schemeClr val="accent4">
                  <a:lumMod val="50000"/>
                </a:schemeClr>
              </a:solidFill>
            </a:rPr>
            <a:t>ResNet-50</a:t>
          </a:r>
        </a:p>
      </dgm:t>
    </dgm:pt>
    <dgm:pt modelId="{42BE5282-B9B4-423E-8630-F8B016B26D99}" type="parTrans" cxnId="{024949BB-3A5E-45E2-8FB8-AE7FF2FF8AA4}">
      <dgm:prSet/>
      <dgm:spPr/>
      <dgm:t>
        <a:bodyPr/>
        <a:lstStyle/>
        <a:p>
          <a:endParaRPr lang="en-GB"/>
        </a:p>
      </dgm:t>
    </dgm:pt>
    <dgm:pt modelId="{DD708205-6E15-4050-A7F0-5918217C6BBE}" type="sibTrans" cxnId="{024949BB-3A5E-45E2-8FB8-AE7FF2FF8AA4}">
      <dgm:prSet/>
      <dgm:spPr/>
      <dgm:t>
        <a:bodyPr/>
        <a:lstStyle/>
        <a:p>
          <a:endParaRPr lang="en-GB"/>
        </a:p>
      </dgm:t>
    </dgm:pt>
    <dgm:pt modelId="{B4E11303-2F26-434F-AF12-9337AB6F66C7}">
      <dgm:prSet phldrT="[Testo]"/>
      <dgm:spPr/>
      <dgm:t>
        <a:bodyPr/>
        <a:lstStyle/>
        <a:p>
          <a:r>
            <a:rPr lang="en-GB" dirty="0">
              <a:solidFill>
                <a:schemeClr val="accent4">
                  <a:lumMod val="50000"/>
                </a:schemeClr>
              </a:solidFill>
            </a:rPr>
            <a:t>ResNet-101</a:t>
          </a:r>
        </a:p>
      </dgm:t>
    </dgm:pt>
    <dgm:pt modelId="{D289374C-8F26-4D9D-891E-B0DFAA1A00A5}" type="parTrans" cxnId="{361EF2A8-8E01-4687-A30B-B1B811C3B468}">
      <dgm:prSet/>
      <dgm:spPr/>
      <dgm:t>
        <a:bodyPr/>
        <a:lstStyle/>
        <a:p>
          <a:endParaRPr lang="en-GB"/>
        </a:p>
      </dgm:t>
    </dgm:pt>
    <dgm:pt modelId="{A706A617-4D9A-4FD6-8752-54B4A53F3D1A}" type="sibTrans" cxnId="{361EF2A8-8E01-4687-A30B-B1B811C3B468}">
      <dgm:prSet/>
      <dgm:spPr/>
      <dgm:t>
        <a:bodyPr/>
        <a:lstStyle/>
        <a:p>
          <a:endParaRPr lang="en-GB"/>
        </a:p>
      </dgm:t>
    </dgm:pt>
    <dgm:pt modelId="{433CB381-75CD-4754-A7C6-ACF7AA303D55}" type="pres">
      <dgm:prSet presAssocID="{3E11C570-4178-4629-B34E-680FAA2D952B}" presName="Name0" presStyleCnt="0">
        <dgm:presLayoutVars>
          <dgm:dir/>
          <dgm:resizeHandles val="exact"/>
        </dgm:presLayoutVars>
      </dgm:prSet>
      <dgm:spPr/>
    </dgm:pt>
    <dgm:pt modelId="{9EEE90AA-35C8-44C5-B794-177E367662C1}" type="pres">
      <dgm:prSet presAssocID="{118AAA63-7E0A-40A9-8C70-A0C0F9279FD9}" presName="Name5" presStyleLbl="vennNode1" presStyleIdx="0" presStyleCnt="5">
        <dgm:presLayoutVars>
          <dgm:bulletEnabled val="1"/>
        </dgm:presLayoutVars>
      </dgm:prSet>
      <dgm:spPr/>
    </dgm:pt>
    <dgm:pt modelId="{1859BD4C-39EF-496F-B78A-1DC7616F77C6}" type="pres">
      <dgm:prSet presAssocID="{92F52417-0FAA-4F8C-B550-240C17C882E1}" presName="space" presStyleCnt="0"/>
      <dgm:spPr/>
    </dgm:pt>
    <dgm:pt modelId="{9E48152E-359C-435D-9EB0-B6D00DF76928}" type="pres">
      <dgm:prSet presAssocID="{8C41C1E4-BB2C-4F63-9E9C-43D7BAB3DE86}" presName="Name5" presStyleLbl="vennNode1" presStyleIdx="1" presStyleCnt="5">
        <dgm:presLayoutVars>
          <dgm:bulletEnabled val="1"/>
        </dgm:presLayoutVars>
      </dgm:prSet>
      <dgm:spPr/>
    </dgm:pt>
    <dgm:pt modelId="{B3CFB440-ACF2-4B19-A7CC-98509DC0E6D1}" type="pres">
      <dgm:prSet presAssocID="{FA664D41-DF2C-4740-96D4-A9B87E943D98}" presName="space" presStyleCnt="0"/>
      <dgm:spPr/>
    </dgm:pt>
    <dgm:pt modelId="{59C91B6E-BF57-4C8C-BC67-734498D2428A}" type="pres">
      <dgm:prSet presAssocID="{046BA7DE-84E9-4DCC-8B67-EA7F647DBC36}" presName="Name5" presStyleLbl="vennNode1" presStyleIdx="2" presStyleCnt="5">
        <dgm:presLayoutVars>
          <dgm:bulletEnabled val="1"/>
        </dgm:presLayoutVars>
      </dgm:prSet>
      <dgm:spPr/>
    </dgm:pt>
    <dgm:pt modelId="{D5602E62-E38A-4CAB-BB43-3BBDFEC8A856}" type="pres">
      <dgm:prSet presAssocID="{EDE06E84-AE45-40C6-8D6D-98CA049C5908}" presName="space" presStyleCnt="0"/>
      <dgm:spPr/>
    </dgm:pt>
    <dgm:pt modelId="{C26CCAAC-971A-4E0F-9C32-71304E447292}" type="pres">
      <dgm:prSet presAssocID="{B5BAA40D-3EE5-4647-B37A-074980715363}" presName="Name5" presStyleLbl="vennNode1" presStyleIdx="3" presStyleCnt="5">
        <dgm:presLayoutVars>
          <dgm:bulletEnabled val="1"/>
        </dgm:presLayoutVars>
      </dgm:prSet>
      <dgm:spPr/>
    </dgm:pt>
    <dgm:pt modelId="{8C7AF231-B02C-4BBF-AA90-0C843B6950ED}" type="pres">
      <dgm:prSet presAssocID="{DD708205-6E15-4050-A7F0-5918217C6BBE}" presName="space" presStyleCnt="0"/>
      <dgm:spPr/>
    </dgm:pt>
    <dgm:pt modelId="{FA7CB3FD-8EDC-4DDF-BAA5-7E54F84B345B}" type="pres">
      <dgm:prSet presAssocID="{B4E11303-2F26-434F-AF12-9337AB6F66C7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67E41502-05EA-486D-B26C-A60DED54DCA1}" type="presOf" srcId="{118AAA63-7E0A-40A9-8C70-A0C0F9279FD9}" destId="{9EEE90AA-35C8-44C5-B794-177E367662C1}" srcOrd="0" destOrd="0" presId="urn:microsoft.com/office/officeart/2005/8/layout/venn3"/>
    <dgm:cxn modelId="{431A8C0D-FF97-4DDD-AEBF-244FED5D2043}" type="presOf" srcId="{B4E11303-2F26-434F-AF12-9337AB6F66C7}" destId="{FA7CB3FD-8EDC-4DDF-BAA5-7E54F84B345B}" srcOrd="0" destOrd="0" presId="urn:microsoft.com/office/officeart/2005/8/layout/venn3"/>
    <dgm:cxn modelId="{257D9E0F-8C65-4440-A778-8C05CA3C898F}" srcId="{3E11C570-4178-4629-B34E-680FAA2D952B}" destId="{046BA7DE-84E9-4DCC-8B67-EA7F647DBC36}" srcOrd="2" destOrd="0" parTransId="{6BFF4B13-F68C-4968-AC81-F3E27BCC950C}" sibTransId="{EDE06E84-AE45-40C6-8D6D-98CA049C5908}"/>
    <dgm:cxn modelId="{32E2F03D-FF9A-4ED2-A285-94AF3913945F}" srcId="{3E11C570-4178-4629-B34E-680FAA2D952B}" destId="{8C41C1E4-BB2C-4F63-9E9C-43D7BAB3DE86}" srcOrd="1" destOrd="0" parTransId="{69923EE7-E65D-4ADA-9FE8-D3B5E6EA48BE}" sibTransId="{FA664D41-DF2C-4740-96D4-A9B87E943D98}"/>
    <dgm:cxn modelId="{158C2366-EBFE-4066-BB6F-4F760AB4FF0F}" type="presOf" srcId="{8C41C1E4-BB2C-4F63-9E9C-43D7BAB3DE86}" destId="{9E48152E-359C-435D-9EB0-B6D00DF76928}" srcOrd="0" destOrd="0" presId="urn:microsoft.com/office/officeart/2005/8/layout/venn3"/>
    <dgm:cxn modelId="{5001AD7D-2270-4E49-8B9D-4923D10F2070}" type="presOf" srcId="{3E11C570-4178-4629-B34E-680FAA2D952B}" destId="{433CB381-75CD-4754-A7C6-ACF7AA303D55}" srcOrd="0" destOrd="0" presId="urn:microsoft.com/office/officeart/2005/8/layout/venn3"/>
    <dgm:cxn modelId="{CA1A3B83-8BBD-4660-9F95-BCA66D843900}" srcId="{3E11C570-4178-4629-B34E-680FAA2D952B}" destId="{118AAA63-7E0A-40A9-8C70-A0C0F9279FD9}" srcOrd="0" destOrd="0" parTransId="{9169D535-253E-411A-AFA2-DCEC2AEF4866}" sibTransId="{92F52417-0FAA-4F8C-B550-240C17C882E1}"/>
    <dgm:cxn modelId="{D92A1E8D-ECEA-4AB1-B95D-2667729A1C37}" type="presOf" srcId="{046BA7DE-84E9-4DCC-8B67-EA7F647DBC36}" destId="{59C91B6E-BF57-4C8C-BC67-734498D2428A}" srcOrd="0" destOrd="0" presId="urn:microsoft.com/office/officeart/2005/8/layout/venn3"/>
    <dgm:cxn modelId="{0293D999-A192-4CB9-9674-08AFB4E6201B}" type="presOf" srcId="{B5BAA40D-3EE5-4647-B37A-074980715363}" destId="{C26CCAAC-971A-4E0F-9C32-71304E447292}" srcOrd="0" destOrd="0" presId="urn:microsoft.com/office/officeart/2005/8/layout/venn3"/>
    <dgm:cxn modelId="{361EF2A8-8E01-4687-A30B-B1B811C3B468}" srcId="{3E11C570-4178-4629-B34E-680FAA2D952B}" destId="{B4E11303-2F26-434F-AF12-9337AB6F66C7}" srcOrd="4" destOrd="0" parTransId="{D289374C-8F26-4D9D-891E-B0DFAA1A00A5}" sibTransId="{A706A617-4D9A-4FD6-8752-54B4A53F3D1A}"/>
    <dgm:cxn modelId="{024949BB-3A5E-45E2-8FB8-AE7FF2FF8AA4}" srcId="{3E11C570-4178-4629-B34E-680FAA2D952B}" destId="{B5BAA40D-3EE5-4647-B37A-074980715363}" srcOrd="3" destOrd="0" parTransId="{42BE5282-B9B4-423E-8630-F8B016B26D99}" sibTransId="{DD708205-6E15-4050-A7F0-5918217C6BBE}"/>
    <dgm:cxn modelId="{4B2CB8D8-63E4-4D7B-A835-A4105D497FA8}" type="presParOf" srcId="{433CB381-75CD-4754-A7C6-ACF7AA303D55}" destId="{9EEE90AA-35C8-44C5-B794-177E367662C1}" srcOrd="0" destOrd="0" presId="urn:microsoft.com/office/officeart/2005/8/layout/venn3"/>
    <dgm:cxn modelId="{D7FD7ECF-23C1-49D5-9A49-64925254DC5E}" type="presParOf" srcId="{433CB381-75CD-4754-A7C6-ACF7AA303D55}" destId="{1859BD4C-39EF-496F-B78A-1DC7616F77C6}" srcOrd="1" destOrd="0" presId="urn:microsoft.com/office/officeart/2005/8/layout/venn3"/>
    <dgm:cxn modelId="{DE9239B7-4427-43DD-98BB-49F8714471B0}" type="presParOf" srcId="{433CB381-75CD-4754-A7C6-ACF7AA303D55}" destId="{9E48152E-359C-435D-9EB0-B6D00DF76928}" srcOrd="2" destOrd="0" presId="urn:microsoft.com/office/officeart/2005/8/layout/venn3"/>
    <dgm:cxn modelId="{EC6CD1DA-BF06-45E4-B1EA-078DE0C83F90}" type="presParOf" srcId="{433CB381-75CD-4754-A7C6-ACF7AA303D55}" destId="{B3CFB440-ACF2-4B19-A7CC-98509DC0E6D1}" srcOrd="3" destOrd="0" presId="urn:microsoft.com/office/officeart/2005/8/layout/venn3"/>
    <dgm:cxn modelId="{2F49B7D5-9A13-4074-8D21-13D43ADD8935}" type="presParOf" srcId="{433CB381-75CD-4754-A7C6-ACF7AA303D55}" destId="{59C91B6E-BF57-4C8C-BC67-734498D2428A}" srcOrd="4" destOrd="0" presId="urn:microsoft.com/office/officeart/2005/8/layout/venn3"/>
    <dgm:cxn modelId="{D60DEAEF-4801-4620-93CC-99D0C2CAE2BB}" type="presParOf" srcId="{433CB381-75CD-4754-A7C6-ACF7AA303D55}" destId="{D5602E62-E38A-4CAB-BB43-3BBDFEC8A856}" srcOrd="5" destOrd="0" presId="urn:microsoft.com/office/officeart/2005/8/layout/venn3"/>
    <dgm:cxn modelId="{D54EB0E6-F88B-48CA-B876-9E5D263B25BE}" type="presParOf" srcId="{433CB381-75CD-4754-A7C6-ACF7AA303D55}" destId="{C26CCAAC-971A-4E0F-9C32-71304E447292}" srcOrd="6" destOrd="0" presId="urn:microsoft.com/office/officeart/2005/8/layout/venn3"/>
    <dgm:cxn modelId="{E714EA7A-583B-4589-A2BA-EDDBB4B7FFDA}" type="presParOf" srcId="{433CB381-75CD-4754-A7C6-ACF7AA303D55}" destId="{8C7AF231-B02C-4BBF-AA90-0C843B6950ED}" srcOrd="7" destOrd="0" presId="urn:microsoft.com/office/officeart/2005/8/layout/venn3"/>
    <dgm:cxn modelId="{9D46B3D6-B027-4ACB-9FEC-326A3294BAE1}" type="presParOf" srcId="{433CB381-75CD-4754-A7C6-ACF7AA303D55}" destId="{FA7CB3FD-8EDC-4DDF-BAA5-7E54F84B345B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E90AA-35C8-44C5-B794-177E367662C1}">
      <dsp:nvSpPr>
        <dsp:cNvPr id="0" name=""/>
        <dsp:cNvSpPr/>
      </dsp:nvSpPr>
      <dsp:spPr>
        <a:xfrm>
          <a:off x="1100" y="1552233"/>
          <a:ext cx="2145856" cy="214585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094" tIns="24130" rIns="118094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>
              <a:solidFill>
                <a:schemeClr val="accent4">
                  <a:lumMod val="50000"/>
                </a:schemeClr>
              </a:solidFill>
            </a:rPr>
            <a:t>AlexNet</a:t>
          </a:r>
          <a:endParaRPr lang="en-GB" sz="19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315353" y="1866486"/>
        <a:ext cx="1517350" cy="1517350"/>
      </dsp:txXfrm>
    </dsp:sp>
    <dsp:sp modelId="{9E48152E-359C-435D-9EB0-B6D00DF76928}">
      <dsp:nvSpPr>
        <dsp:cNvPr id="0" name=""/>
        <dsp:cNvSpPr/>
      </dsp:nvSpPr>
      <dsp:spPr>
        <a:xfrm>
          <a:off x="1717785" y="1552233"/>
          <a:ext cx="2145856" cy="2145856"/>
        </a:xfrm>
        <a:prstGeom prst="ellipse">
          <a:avLst/>
        </a:prstGeom>
        <a:solidFill>
          <a:schemeClr val="accent3">
            <a:alpha val="50000"/>
            <a:hueOff val="1659756"/>
            <a:satOff val="-1365"/>
            <a:lumOff val="15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094" tIns="24130" rIns="118094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>
              <a:solidFill>
                <a:schemeClr val="accent4">
                  <a:lumMod val="50000"/>
                </a:schemeClr>
              </a:solidFill>
            </a:rPr>
            <a:t>GoogLeNet</a:t>
          </a:r>
          <a:endParaRPr lang="en-GB" sz="19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032038" y="1866486"/>
        <a:ext cx="1517350" cy="1517350"/>
      </dsp:txXfrm>
    </dsp:sp>
    <dsp:sp modelId="{59C91B6E-BF57-4C8C-BC67-734498D2428A}">
      <dsp:nvSpPr>
        <dsp:cNvPr id="0" name=""/>
        <dsp:cNvSpPr/>
      </dsp:nvSpPr>
      <dsp:spPr>
        <a:xfrm>
          <a:off x="3434471" y="1552233"/>
          <a:ext cx="2145856" cy="2145856"/>
        </a:xfrm>
        <a:prstGeom prst="ellipse">
          <a:avLst/>
        </a:prstGeom>
        <a:solidFill>
          <a:schemeClr val="accent3">
            <a:alpha val="50000"/>
            <a:hueOff val="3319512"/>
            <a:satOff val="-2731"/>
            <a:lumOff val="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094" tIns="24130" rIns="118094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accent4">
                  <a:lumMod val="50000"/>
                </a:schemeClr>
              </a:solidFill>
            </a:rPr>
            <a:t>Inception-v3</a:t>
          </a:r>
        </a:p>
      </dsp:txBody>
      <dsp:txXfrm>
        <a:off x="3748724" y="1866486"/>
        <a:ext cx="1517350" cy="1517350"/>
      </dsp:txXfrm>
    </dsp:sp>
    <dsp:sp modelId="{C26CCAAC-971A-4E0F-9C32-71304E447292}">
      <dsp:nvSpPr>
        <dsp:cNvPr id="0" name=""/>
        <dsp:cNvSpPr/>
      </dsp:nvSpPr>
      <dsp:spPr>
        <a:xfrm>
          <a:off x="5151157" y="1552233"/>
          <a:ext cx="2145856" cy="2145856"/>
        </a:xfrm>
        <a:prstGeom prst="ellipse">
          <a:avLst/>
        </a:prstGeom>
        <a:solidFill>
          <a:schemeClr val="accent3">
            <a:alpha val="50000"/>
            <a:hueOff val="4979268"/>
            <a:satOff val="-4096"/>
            <a:lumOff val="45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094" tIns="24130" rIns="118094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accent4">
                  <a:lumMod val="50000"/>
                </a:schemeClr>
              </a:solidFill>
            </a:rPr>
            <a:t>ResNet-50</a:t>
          </a:r>
        </a:p>
      </dsp:txBody>
      <dsp:txXfrm>
        <a:off x="5465410" y="1866486"/>
        <a:ext cx="1517350" cy="1517350"/>
      </dsp:txXfrm>
    </dsp:sp>
    <dsp:sp modelId="{FA7CB3FD-8EDC-4DDF-BAA5-7E54F84B345B}">
      <dsp:nvSpPr>
        <dsp:cNvPr id="0" name=""/>
        <dsp:cNvSpPr/>
      </dsp:nvSpPr>
      <dsp:spPr>
        <a:xfrm>
          <a:off x="6867842" y="1552233"/>
          <a:ext cx="2145856" cy="2145856"/>
        </a:xfrm>
        <a:prstGeom prst="ellipse">
          <a:avLst/>
        </a:prstGeom>
        <a:solidFill>
          <a:schemeClr val="accent3">
            <a:alpha val="50000"/>
            <a:hueOff val="6639025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094" tIns="24130" rIns="118094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accent4">
                  <a:lumMod val="50000"/>
                </a:schemeClr>
              </a:solidFill>
            </a:rPr>
            <a:t>ResNet-101</a:t>
          </a:r>
        </a:p>
      </dsp:txBody>
      <dsp:txXfrm>
        <a:off x="7182095" y="1866486"/>
        <a:ext cx="1517350" cy="1517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6A0F1-175B-4025-BACC-84872C954DED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57E6-F462-42D0-9DE8-BCF746BEA9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11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9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33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95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03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358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704767" y="986067"/>
            <a:ext cx="5708000" cy="4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879900" y="552100"/>
            <a:ext cx="100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6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98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801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07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3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91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0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6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78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10438143" y="38264"/>
            <a:ext cx="1715872" cy="6781736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38319" y="38264"/>
            <a:ext cx="1715872" cy="6781736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06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161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hyperlink" Target="https://github.com/GregVial/CoMNIST/tree/master/im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Vial/CoMNIST/tree/master/ima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343586" y="2831978"/>
            <a:ext cx="8611616" cy="295627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GB" sz="5867" dirty="0"/>
              <a:t>ALPHABET CLASSIFICATION WITH CNNs IN MATLAB</a:t>
            </a:r>
            <a:endParaRPr sz="5867" dirty="0"/>
          </a:p>
        </p:txBody>
      </p:sp>
    </p:spTree>
    <p:extLst>
      <p:ext uri="{BB962C8B-B14F-4D97-AF65-F5344CB8AC3E}">
        <p14:creationId xmlns:p14="http://schemas.microsoft.com/office/powerpoint/2010/main" val="362645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530A0-FB5A-428F-BD6A-D382BF02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6B93EE-335E-486F-943A-9CB300ABE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Replacement of the last three layers of the pre-trained networks;</a:t>
            </a:r>
          </a:p>
          <a:p>
            <a:r>
              <a:rPr lang="en-US" dirty="0"/>
              <a:t>Choice of the best parameters for the training;</a:t>
            </a:r>
          </a:p>
          <a:p>
            <a:r>
              <a:rPr lang="en-US" dirty="0"/>
              <a:t>Classification of the hand-written capital letters;</a:t>
            </a:r>
          </a:p>
          <a:p>
            <a:r>
              <a:rPr lang="en-US" dirty="0"/>
              <a:t>Comparison of the performance and accuracy values of the networks.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5E2B7C-A3AB-4B69-8949-F1ECF646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2</a:t>
            </a:fld>
            <a:endParaRPr lang="it-IT" kern="0"/>
          </a:p>
        </p:txBody>
      </p:sp>
    </p:spTree>
    <p:extLst>
      <p:ext uri="{BB962C8B-B14F-4D97-AF65-F5344CB8AC3E}">
        <p14:creationId xmlns:p14="http://schemas.microsoft.com/office/powerpoint/2010/main" val="11207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3967B-0B4D-4B66-A8A8-3ED41755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NETWORKS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CEE4501-86E9-4FC3-8BDA-B5190188A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3</a:t>
            </a:fld>
            <a:endParaRPr lang="it-IT" kern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1C7A75BF-0846-42C5-AB7F-94E290198D2F}"/>
              </a:ext>
            </a:extLst>
          </p:cNvPr>
          <p:cNvGraphicFramePr/>
          <p:nvPr/>
        </p:nvGraphicFramePr>
        <p:xfrm>
          <a:off x="957733" y="1154175"/>
          <a:ext cx="9014800" cy="5250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20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530A0-FB5A-428F-BD6A-D382BF02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33" y="985833"/>
            <a:ext cx="9367367" cy="1143200"/>
          </a:xfrm>
        </p:spPr>
        <p:txBody>
          <a:bodyPr/>
          <a:lstStyle/>
          <a:p>
            <a:r>
              <a:rPr lang="en-GB" sz="4267" dirty="0"/>
              <a:t>THE DATASET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5E2B7C-A3AB-4B69-8949-F1ECF646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4</a:t>
            </a:fld>
            <a:endParaRPr lang="it-IT" kern="0"/>
          </a:p>
        </p:txBody>
      </p:sp>
      <p:pic>
        <p:nvPicPr>
          <p:cNvPr id="5" name="Immagine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D3085D84-3F40-4312-989C-70383C08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59" y="2269141"/>
            <a:ext cx="1255579" cy="12555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FCC458C-6A1C-42A5-ACE2-688EC5B91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560" y="2214658"/>
            <a:ext cx="1189981" cy="1189981"/>
          </a:xfrm>
          <a:prstGeom prst="rect">
            <a:avLst/>
          </a:prstGeom>
        </p:spPr>
      </p:pic>
      <p:pic>
        <p:nvPicPr>
          <p:cNvPr id="10" name="Immagine 9" descr="Immagine che contiene dispositivo da sforzo&#10;&#10;Descrizione generata automaticamente">
            <a:extLst>
              <a:ext uri="{FF2B5EF4-FFF2-40B4-BE49-F238E27FC236}">
                <a16:creationId xmlns:a16="http://schemas.microsoft.com/office/drawing/2014/main" id="{4E506CF1-7639-474E-8CD3-C285EC88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751" y="2363575"/>
            <a:ext cx="922528" cy="92252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A3E7602-D29A-46E7-A6CD-34AF3CC99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873" y="3677888"/>
            <a:ext cx="1151568" cy="115156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652BC2D-6D16-4A62-A410-2438121AD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816" y="5049365"/>
            <a:ext cx="1053155" cy="105315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569CA24-8FB7-4524-A4FE-2822AB45EF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1116" y="4960317"/>
            <a:ext cx="1053155" cy="105315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10FF736-AC41-437F-8AA8-419AF53D0C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0890" y="3677887"/>
            <a:ext cx="1151567" cy="115156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8A1B434-6146-484F-A67D-FCA781DD07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2552" y="3525780"/>
            <a:ext cx="922528" cy="922528"/>
          </a:xfrm>
          <a:prstGeom prst="rect">
            <a:avLst/>
          </a:prstGeom>
        </p:spPr>
      </p:pic>
      <p:pic>
        <p:nvPicPr>
          <p:cNvPr id="25" name="Immagine 2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673D3D2D-FB63-4E78-B905-980EBBD63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5468" y="4960320"/>
            <a:ext cx="1053153" cy="1053153"/>
          </a:xfrm>
          <a:prstGeom prst="rect">
            <a:avLst/>
          </a:prstGeom>
        </p:spPr>
      </p:pic>
      <p:sp>
        <p:nvSpPr>
          <p:cNvPr id="27" name="Titolo 1">
            <a:extLst>
              <a:ext uri="{FF2B5EF4-FFF2-40B4-BE49-F238E27FC236}">
                <a16:creationId xmlns:a16="http://schemas.microsoft.com/office/drawing/2014/main" id="{87561183-9472-4961-9B24-2809A00AA075}"/>
              </a:ext>
            </a:extLst>
          </p:cNvPr>
          <p:cNvSpPr txBox="1">
            <a:spLocks/>
          </p:cNvSpPr>
          <p:nvPr/>
        </p:nvSpPr>
        <p:spPr>
          <a:xfrm>
            <a:off x="734500" y="5936219"/>
            <a:ext cx="9014800" cy="71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1" defTabSz="1219170"/>
            <a:r>
              <a:rPr lang="en-US" sz="2400" kern="0" dirty="0">
                <a:hlinkClick r:id="rId12"/>
              </a:rPr>
              <a:t>https://github.com/GregVial/CoMNIST/tree/master/images</a:t>
            </a:r>
            <a:endParaRPr lang="en-US" sz="2400" kern="0" dirty="0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189F2C0A-B3A0-4D0C-9590-C6C1F29A5BD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369" t="49645" r="44283" b="8229"/>
          <a:stretch/>
        </p:blipFill>
        <p:spPr>
          <a:xfrm>
            <a:off x="6792971" y="2363575"/>
            <a:ext cx="4438141" cy="34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530A0-FB5A-428F-BD6A-D382BF02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33" y="985833"/>
            <a:ext cx="9367367" cy="1143200"/>
          </a:xfrm>
        </p:spPr>
        <p:txBody>
          <a:bodyPr/>
          <a:lstStyle/>
          <a:p>
            <a:r>
              <a:rPr lang="en-GB" sz="4267" dirty="0"/>
              <a:t>THE DATASET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5E2B7C-A3AB-4B69-8949-F1ECF646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5</a:t>
            </a:fld>
            <a:endParaRPr lang="it-IT" kern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DBB79C7-C01C-4AF1-9B51-C63300BA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33" y="1792889"/>
            <a:ext cx="8319399" cy="48356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At </a:t>
            </a:r>
            <a:r>
              <a:rPr lang="en-US" sz="2933" dirty="0"/>
              <a:t>the beginning:</a:t>
            </a:r>
          </a:p>
          <a:p>
            <a:pPr lvl="1">
              <a:lnSpc>
                <a:spcPct val="150000"/>
              </a:lnSpc>
            </a:pPr>
            <a:r>
              <a:rPr lang="en" sz="2933" dirty="0">
                <a:highlight>
                  <a:srgbClr val="D3EBD5"/>
                </a:highlight>
              </a:rPr>
              <a:t>3000</a:t>
            </a:r>
            <a:r>
              <a:rPr lang="en-US" sz="2933" dirty="0"/>
              <a:t> images of handwritten capital letters divided in </a:t>
            </a:r>
            <a:r>
              <a:rPr lang="it-IT" sz="2933" dirty="0">
                <a:highlight>
                  <a:srgbClr val="80BFB7"/>
                </a:highlight>
              </a:rPr>
              <a:t>26</a:t>
            </a:r>
            <a:r>
              <a:rPr lang="en-US" sz="2933" dirty="0"/>
              <a:t> folders (</a:t>
            </a:r>
            <a:r>
              <a:rPr lang="en-US" sz="2933" dirty="0" err="1"/>
              <a:t>BipLab</a:t>
            </a:r>
            <a:r>
              <a:rPr lang="en-US" sz="2933" dirty="0"/>
              <a:t>)</a:t>
            </a:r>
          </a:p>
          <a:p>
            <a:r>
              <a:rPr lang="en-US" sz="2933" dirty="0"/>
              <a:t>Merged with ‘Latin’ folder from:</a:t>
            </a:r>
          </a:p>
          <a:p>
            <a:pPr lvl="1"/>
            <a:r>
              <a:rPr lang="en-US" sz="2933" dirty="0">
                <a:hlinkClick r:id="rId3"/>
              </a:rPr>
              <a:t>https://github.com/GregVial/CoMNIST/tree/master/images</a:t>
            </a:r>
            <a:endParaRPr lang="en-US" sz="2933" dirty="0"/>
          </a:p>
          <a:p>
            <a:r>
              <a:rPr lang="en-US" sz="2933" dirty="0"/>
              <a:t>At the end:</a:t>
            </a:r>
          </a:p>
          <a:p>
            <a:pPr lvl="1">
              <a:lnSpc>
                <a:spcPct val="150000"/>
              </a:lnSpc>
            </a:pPr>
            <a:r>
              <a:rPr lang="en" sz="2933" dirty="0">
                <a:highlight>
                  <a:srgbClr val="0B87A1"/>
                </a:highlight>
              </a:rPr>
              <a:t>13000</a:t>
            </a:r>
            <a:r>
              <a:rPr lang="en-US" sz="2933" dirty="0"/>
              <a:t> images</a:t>
            </a:r>
          </a:p>
          <a:p>
            <a:pPr lvl="1"/>
            <a:endParaRPr lang="en-US" sz="2933" dirty="0"/>
          </a:p>
          <a:p>
            <a:pPr lvl="1"/>
            <a:endParaRPr lang="en-US" sz="2933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66939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530A0-FB5A-428F-BD6A-D382BF02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33" y="985833"/>
            <a:ext cx="9367367" cy="1143200"/>
          </a:xfrm>
        </p:spPr>
        <p:txBody>
          <a:bodyPr/>
          <a:lstStyle/>
          <a:p>
            <a:r>
              <a:rPr lang="en-GB" sz="4267" dirty="0"/>
              <a:t>TRANSFER LEARNING: ALEXNET EXAMPLE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5E2B7C-A3AB-4B69-8949-F1ECF646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6</a:t>
            </a:fld>
            <a:endParaRPr lang="it-IT" kern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DBB79C7-C01C-4AF1-9B51-C63300BAF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net = </a:t>
            </a:r>
            <a:r>
              <a:rPr lang="it-IT" dirty="0" err="1"/>
              <a:t>alexnet</a:t>
            </a:r>
            <a:r>
              <a:rPr lang="it-IT" dirty="0"/>
              <a:t>;</a:t>
            </a:r>
          </a:p>
          <a:p>
            <a:r>
              <a:rPr lang="en-US" dirty="0" err="1"/>
              <a:t>layersTransfer</a:t>
            </a:r>
            <a:r>
              <a:rPr lang="en-US" dirty="0"/>
              <a:t> = </a:t>
            </a:r>
            <a:r>
              <a:rPr lang="en-US" dirty="0" err="1"/>
              <a:t>net.Layers</a:t>
            </a:r>
            <a:r>
              <a:rPr lang="en-US" dirty="0"/>
              <a:t>(1:end-3);</a:t>
            </a:r>
            <a:endParaRPr lang="en-GB" dirty="0"/>
          </a:p>
          <a:p>
            <a:r>
              <a:rPr lang="en-GB" dirty="0" err="1"/>
              <a:t>numClasses</a:t>
            </a:r>
            <a:r>
              <a:rPr lang="en-GB" dirty="0"/>
              <a:t> = </a:t>
            </a:r>
            <a:r>
              <a:rPr lang="en-GB" dirty="0" err="1"/>
              <a:t>numel</a:t>
            </a:r>
            <a:r>
              <a:rPr lang="en-GB" dirty="0"/>
              <a:t>(categories(</a:t>
            </a:r>
            <a:r>
              <a:rPr lang="en-GB" dirty="0" err="1"/>
              <a:t>imdsTrain.Labels</a:t>
            </a:r>
            <a:r>
              <a:rPr lang="en-GB" dirty="0"/>
              <a:t>))</a:t>
            </a:r>
          </a:p>
          <a:p>
            <a:r>
              <a:rPr lang="en-GB" dirty="0"/>
              <a:t>layers = [</a:t>
            </a:r>
          </a:p>
          <a:p>
            <a:pPr marL="711182" lvl="1" indent="0">
              <a:buNone/>
            </a:pPr>
            <a:r>
              <a:rPr lang="en-GB" dirty="0" err="1"/>
              <a:t>layersTransfer</a:t>
            </a:r>
            <a:r>
              <a:rPr lang="en-GB" dirty="0"/>
              <a:t> </a:t>
            </a:r>
            <a:r>
              <a:rPr lang="en-GB" dirty="0" err="1"/>
              <a:t>fullyConnectedLayer</a:t>
            </a:r>
            <a:r>
              <a:rPr lang="en-GB" dirty="0"/>
              <a:t>(numClasses,'WeightLearnRateFactor',20, 'BiasLearnRateFactor',20)  </a:t>
            </a:r>
          </a:p>
          <a:p>
            <a:pPr marL="711182" lvl="1" indent="0">
              <a:buNone/>
            </a:pPr>
            <a:r>
              <a:rPr lang="en-GB" dirty="0" err="1"/>
              <a:t>softmaxLayer</a:t>
            </a:r>
            <a:r>
              <a:rPr lang="en-GB" dirty="0"/>
              <a:t>  </a:t>
            </a:r>
          </a:p>
          <a:p>
            <a:pPr marL="711182" lvl="1" indent="0">
              <a:buNone/>
            </a:pPr>
            <a:r>
              <a:rPr lang="en-GB" dirty="0" err="1"/>
              <a:t>classificationLayer</a:t>
            </a:r>
            <a:r>
              <a:rPr lang="en-GB" dirty="0"/>
              <a:t>];</a:t>
            </a:r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73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258321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GB" dirty="0"/>
              <a:t>TRAINING OPTIONS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5219109" y="2350200"/>
            <a:ext cx="5291235" cy="41159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'</a:t>
            </a:r>
            <a:r>
              <a:rPr lang="en-GB" dirty="0" err="1"/>
              <a:t>ValidationData</a:t>
            </a:r>
            <a:r>
              <a:rPr lang="en-GB" dirty="0"/>
              <a:t>',</a:t>
            </a:r>
            <a:r>
              <a:rPr lang="en-GB" dirty="0" err="1"/>
              <a:t>imdsValidation</a:t>
            </a:r>
            <a:r>
              <a:rPr lang="en-GB" dirty="0"/>
              <a:t>,...</a:t>
            </a:r>
          </a:p>
          <a:p>
            <a:pPr>
              <a:lnSpc>
                <a:spcPct val="150000"/>
              </a:lnSpc>
            </a:pPr>
            <a:r>
              <a:rPr lang="en-GB" dirty="0"/>
              <a:t>    'ValidationFrequency',32, ...</a:t>
            </a:r>
          </a:p>
          <a:p>
            <a:pPr>
              <a:lnSpc>
                <a:spcPct val="150000"/>
              </a:lnSpc>
            </a:pPr>
            <a:r>
              <a:rPr lang="en-GB" dirty="0"/>
              <a:t>    '</a:t>
            </a:r>
            <a:r>
              <a:rPr lang="en-GB" dirty="0" err="1"/>
              <a:t>VerboseFrequency</a:t>
            </a:r>
            <a:r>
              <a:rPr lang="en-GB" dirty="0"/>
              <a:t>', 32,...</a:t>
            </a:r>
          </a:p>
          <a:p>
            <a:pPr>
              <a:lnSpc>
                <a:spcPct val="150000"/>
              </a:lnSpc>
            </a:pPr>
            <a:r>
              <a:rPr lang="en-GB" dirty="0"/>
              <a:t>    '</a:t>
            </a:r>
            <a:r>
              <a:rPr lang="en-GB" dirty="0" err="1"/>
              <a:t>ValidationPatience</a:t>
            </a:r>
            <a:r>
              <a:rPr lang="en-GB" dirty="0"/>
              <a:t>',Inf, ...</a:t>
            </a:r>
          </a:p>
          <a:p>
            <a:pPr>
              <a:lnSpc>
                <a:spcPct val="150000"/>
              </a:lnSpc>
            </a:pPr>
            <a:r>
              <a:rPr lang="en-GB" dirty="0"/>
              <a:t>   '</a:t>
            </a:r>
            <a:r>
              <a:rPr lang="en-GB" dirty="0" err="1"/>
              <a:t>ExecutionEnvironment</a:t>
            </a:r>
            <a:r>
              <a:rPr lang="en-GB" dirty="0"/>
              <a:t>','</a:t>
            </a:r>
            <a:r>
              <a:rPr lang="en-GB" dirty="0" err="1"/>
              <a:t>gpu</a:t>
            </a:r>
            <a:r>
              <a:rPr lang="en-GB" dirty="0"/>
              <a:t>');</a:t>
            </a:r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957733" y="2350199"/>
            <a:ext cx="4898847" cy="41159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options = </a:t>
            </a:r>
          </a:p>
          <a:p>
            <a:r>
              <a:rPr lang="en-GB" dirty="0" err="1"/>
              <a:t>trainingOptions</a:t>
            </a:r>
            <a:r>
              <a:rPr lang="en-GB" dirty="0"/>
              <a:t>('</a:t>
            </a:r>
            <a:r>
              <a:rPr lang="en-GB" dirty="0" err="1"/>
              <a:t>sgdm</a:t>
            </a:r>
            <a:r>
              <a:rPr lang="en-GB" dirty="0"/>
              <a:t>',...</a:t>
            </a:r>
          </a:p>
          <a:p>
            <a:r>
              <a:rPr lang="en-GB" dirty="0"/>
              <a:t>    'MiniBatchSize',64,...</a:t>
            </a:r>
          </a:p>
          <a:p>
            <a:r>
              <a:rPr lang="en-GB" dirty="0"/>
              <a:t>    'MaxEpochs',14,...</a:t>
            </a:r>
          </a:p>
          <a:p>
            <a:r>
              <a:rPr lang="en-GB" dirty="0"/>
              <a:t>    'InitialLearnRate',1e-3,...</a:t>
            </a:r>
          </a:p>
          <a:p>
            <a:r>
              <a:rPr lang="en-GB" dirty="0"/>
              <a:t>    '</a:t>
            </a:r>
            <a:r>
              <a:rPr lang="en-GB" dirty="0" err="1"/>
              <a:t>Shuffle','every</a:t>
            </a:r>
            <a:r>
              <a:rPr lang="en-GB" dirty="0"/>
              <a:t>-epoch',...</a:t>
            </a:r>
          </a:p>
          <a:p>
            <a:r>
              <a:rPr lang="en-GB" dirty="0"/>
              <a:t>    '</a:t>
            </a:r>
            <a:r>
              <a:rPr lang="en-GB" dirty="0" err="1"/>
              <a:t>Plots','training</a:t>
            </a:r>
            <a:r>
              <a:rPr lang="en-GB" dirty="0"/>
              <a:t>-progress',...</a:t>
            </a: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8388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957733" y="985834"/>
            <a:ext cx="5138267" cy="150862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dirty="0"/>
              <a:t>TRAINING &amp; CLASSIFICATION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226133" y="2243346"/>
            <a:ext cx="4619756" cy="46146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r>
              <a:rPr lang="en-US" dirty="0" err="1"/>
              <a:t>netTransfer</a:t>
            </a:r>
            <a:r>
              <a:rPr lang="en-US" dirty="0"/>
              <a:t>, </a:t>
            </a:r>
            <a:r>
              <a:rPr lang="en-US" dirty="0" err="1"/>
              <a:t>infoTraining</a:t>
            </a:r>
            <a:r>
              <a:rPr lang="en-US" dirty="0"/>
              <a:t>] = </a:t>
            </a:r>
            <a:r>
              <a:rPr lang="en-US" dirty="0" err="1"/>
              <a:t>trainNetwork</a:t>
            </a:r>
            <a:r>
              <a:rPr lang="en-US" dirty="0"/>
              <a:t>(</a:t>
            </a:r>
            <a:r>
              <a:rPr lang="en-US" dirty="0" err="1"/>
              <a:t>imdsTrain,layers,options</a:t>
            </a:r>
            <a:r>
              <a:rPr lang="en-US" dirty="0"/>
              <a:t>);</a:t>
            </a:r>
          </a:p>
          <a:p>
            <a:pPr marL="101597" indent="0">
              <a:buNone/>
            </a:pPr>
            <a:r>
              <a:rPr lang="en-GB" dirty="0"/>
              <a:t> </a:t>
            </a:r>
          </a:p>
          <a:p>
            <a:r>
              <a:rPr lang="en-US" dirty="0"/>
              <a:t>[</a:t>
            </a:r>
            <a:r>
              <a:rPr lang="en-US" dirty="0" err="1"/>
              <a:t>YPred,scores</a:t>
            </a:r>
            <a:r>
              <a:rPr lang="en-US" dirty="0"/>
              <a:t>] = classify(</a:t>
            </a:r>
            <a:r>
              <a:rPr lang="en-US" dirty="0" err="1"/>
              <a:t>netTransfer,imdsPrediction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8</a:t>
            </a:fld>
            <a:endParaRPr kern="0"/>
          </a:p>
        </p:txBody>
      </p:sp>
      <p:pic>
        <p:nvPicPr>
          <p:cNvPr id="11" name="Immagine 10" descr="Immagine che contiene screenshot, computer, portatile, interni&#10;&#10;Descrizione generata automaticamente">
            <a:extLst>
              <a:ext uri="{FF2B5EF4-FFF2-40B4-BE49-F238E27FC236}">
                <a16:creationId xmlns:a16="http://schemas.microsoft.com/office/drawing/2014/main" id="{C26D9E90-966A-43E4-801F-8F46831E7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8" t="7901" r="17429" b="35169"/>
          <a:stretch/>
        </p:blipFill>
        <p:spPr>
          <a:xfrm>
            <a:off x="6936827" y="103906"/>
            <a:ext cx="2881556" cy="3777917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8B95B17-6430-428D-B5F5-060676A4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27" t="32791" r="30273" b="20915"/>
          <a:stretch/>
        </p:blipFill>
        <p:spPr>
          <a:xfrm>
            <a:off x="5746209" y="3429001"/>
            <a:ext cx="4072175" cy="31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FDBD623-D49E-4A66-B96B-9983940BCC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9</a:t>
            </a:fld>
            <a:endParaRPr lang="it-IT" kern="0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1D6B2ED-570E-4E15-8680-3BABA0873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3" t="5580" r="7720" b="6788"/>
          <a:stretch/>
        </p:blipFill>
        <p:spPr>
          <a:xfrm>
            <a:off x="122042" y="681317"/>
            <a:ext cx="9923929" cy="52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2445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56</Paragraphs>
  <Slides>9</Slides>
  <Notes>6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Dosis</vt:lpstr>
      <vt:lpstr>Dosis Light</vt:lpstr>
      <vt:lpstr>Titillium Web Light</vt:lpstr>
      <vt:lpstr>Mowbray template</vt:lpstr>
      <vt:lpstr>ALPHABET CLASSIFICATION WITH CNNs IN MATLAB</vt:lpstr>
      <vt:lpstr>PROJECT OVERVIEW</vt:lpstr>
      <vt:lpstr>THE NETWORKS</vt:lpstr>
      <vt:lpstr>THE DATASET</vt:lpstr>
      <vt:lpstr>THE DATASET</vt:lpstr>
      <vt:lpstr>TRANSFER LEARNING: ALEXNET EXAMPLE</vt:lpstr>
      <vt:lpstr>TRAINING OPTIONS</vt:lpstr>
      <vt:lpstr>TRAINING &amp; CLASSIFICATION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ALPHABET CLASSIFICATION WITH CNNs IN MATLAB</dc:title>
  <dc:creator>Nunzia Esposito</dc:creator>
  <cp:lastModifiedBy>Nunzia Esposito</cp:lastModifiedBy>
  <cp:revision>1</cp:revision>
  <dcterms:created xsi:type="dcterms:W3CDTF">2020-07-27T18:55:28Z</dcterms:created>
  <dcterms:modified xsi:type="dcterms:W3CDTF">2020-07-27T18:56:37Z</dcterms:modified>
</cp:coreProperties>
</file>